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media/image31.jpg" ContentType="image/jpg"/>
  <Override PartName="/ppt/media/image33.jpg" ContentType="image/jpg"/>
  <Override PartName="/ppt/media/image34.jpg" ContentType="image/jpg"/>
  <Override PartName="/ppt/media/image41.jpg" ContentType="image/jpg"/>
  <Override PartName="/ppt/media/image42.jpg" ContentType="image/png"/>
  <Override PartName="/ppt/media/image44.jpg" ContentType="image/jpg"/>
  <Override PartName="/ppt/media/image46.jpg" ContentType="image/jpg"/>
  <Override PartName="/ppt/media/image50.jpg" ContentType="image/jpg"/>
  <Override PartName="/ppt/media/image51.jpg" ContentType="image/jpg"/>
  <Override PartName="/ppt/media/image53.jpg" ContentType="image/jpg"/>
  <Override PartName="/ppt/media/image60.jpg" ContentType="image/jpg"/>
  <Override PartName="/ppt/media/image61.jpg" ContentType="image/jpg"/>
  <Override PartName="/ppt/media/image64.jpg" ContentType="image/jpg"/>
  <Override PartName="/ppt/media/image65.jpg" ContentType="image/jpg"/>
  <Override PartName="/ppt/media/image66.jpg" ContentType="image/jpg"/>
  <Override PartName="/ppt/media/image67.jpg" ContentType="image/jpg"/>
  <Override PartName="/ppt/media/image73.jpg" ContentType="image/jpg"/>
  <Override PartName="/ppt/media/image81.jpg" ContentType="image/jpg"/>
  <Override PartName="/ppt/media/image85.jpg" ContentType="image/jpg"/>
  <Override PartName="/ppt/notesSlides/notesSlide1.xml" ContentType="application/vnd.openxmlformats-officedocument.presentationml.notesSlide+xml"/>
  <Override PartName="/ppt/media/image122.jpg" ContentType="image/jpg"/>
  <Override PartName="/ppt/media/image123.jpg" ContentType="image/jpg"/>
  <Override PartName="/ppt/notesSlides/notesSlide2.xml" ContentType="application/vnd.openxmlformats-officedocument.presentationml.notesSlide+xml"/>
  <Override PartName="/ppt/media/image131.jpg" ContentType="image/jpg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media/image163.jpg" ContentType="image/jpg"/>
  <Override PartName="/ppt/media/image172.jpg" ContentType="image/jp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6"/>
  </p:notesMasterIdLst>
  <p:sldIdLst>
    <p:sldId id="257" r:id="rId2"/>
    <p:sldId id="459" r:id="rId3"/>
    <p:sldId id="260" r:id="rId4"/>
    <p:sldId id="312" r:id="rId5"/>
    <p:sldId id="261" r:id="rId6"/>
    <p:sldId id="313" r:id="rId7"/>
    <p:sldId id="314" r:id="rId8"/>
    <p:sldId id="315" r:id="rId9"/>
    <p:sldId id="316" r:id="rId10"/>
    <p:sldId id="317" r:id="rId11"/>
    <p:sldId id="476" r:id="rId12"/>
    <p:sldId id="477" r:id="rId13"/>
    <p:sldId id="262" r:id="rId14"/>
    <p:sldId id="265" r:id="rId15"/>
    <p:sldId id="469" r:id="rId16"/>
    <p:sldId id="470" r:id="rId17"/>
    <p:sldId id="471" r:id="rId18"/>
    <p:sldId id="472" r:id="rId19"/>
    <p:sldId id="473" r:id="rId20"/>
    <p:sldId id="264" r:id="rId21"/>
    <p:sldId id="266" r:id="rId22"/>
    <p:sldId id="267" r:id="rId23"/>
    <p:sldId id="268" r:id="rId24"/>
    <p:sldId id="269" r:id="rId25"/>
    <p:sldId id="270" r:id="rId26"/>
    <p:sldId id="271" r:id="rId27"/>
    <p:sldId id="273" r:id="rId28"/>
    <p:sldId id="274" r:id="rId29"/>
    <p:sldId id="276" r:id="rId30"/>
    <p:sldId id="277" r:id="rId31"/>
    <p:sldId id="278" r:id="rId32"/>
    <p:sldId id="279" r:id="rId33"/>
    <p:sldId id="283" r:id="rId34"/>
    <p:sldId id="465" r:id="rId35"/>
    <p:sldId id="303" r:id="rId36"/>
    <p:sldId id="286" r:id="rId37"/>
    <p:sldId id="475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318" r:id="rId48"/>
    <p:sldId id="319" r:id="rId49"/>
    <p:sldId id="298" r:id="rId50"/>
    <p:sldId id="299" r:id="rId51"/>
    <p:sldId id="300" r:id="rId52"/>
    <p:sldId id="301" r:id="rId53"/>
    <p:sldId id="302" r:id="rId54"/>
    <p:sldId id="474" r:id="rId55"/>
    <p:sldId id="320" r:id="rId56"/>
    <p:sldId id="259" r:id="rId57"/>
    <p:sldId id="263" r:id="rId58"/>
    <p:sldId id="440" r:id="rId59"/>
    <p:sldId id="441" r:id="rId60"/>
    <p:sldId id="321" r:id="rId61"/>
    <p:sldId id="322" r:id="rId62"/>
    <p:sldId id="436" r:id="rId63"/>
    <p:sldId id="324" r:id="rId64"/>
    <p:sldId id="437" r:id="rId65"/>
    <p:sldId id="435" r:id="rId66"/>
    <p:sldId id="438" r:id="rId67"/>
    <p:sldId id="323" r:id="rId68"/>
    <p:sldId id="325" r:id="rId69"/>
    <p:sldId id="442" r:id="rId70"/>
    <p:sldId id="439" r:id="rId71"/>
    <p:sldId id="326" r:id="rId72"/>
    <p:sldId id="341" r:id="rId73"/>
    <p:sldId id="333" r:id="rId74"/>
    <p:sldId id="342" r:id="rId75"/>
    <p:sldId id="343" r:id="rId76"/>
    <p:sldId id="332" r:id="rId77"/>
    <p:sldId id="344" r:id="rId78"/>
    <p:sldId id="345" r:id="rId79"/>
    <p:sldId id="346" r:id="rId80"/>
    <p:sldId id="347" r:id="rId81"/>
    <p:sldId id="349" r:id="rId82"/>
    <p:sldId id="327" r:id="rId83"/>
    <p:sldId id="334" r:id="rId84"/>
    <p:sldId id="328" r:id="rId85"/>
    <p:sldId id="329" r:id="rId86"/>
    <p:sldId id="331" r:id="rId87"/>
    <p:sldId id="339" r:id="rId88"/>
    <p:sldId id="337" r:id="rId89"/>
    <p:sldId id="330" r:id="rId90"/>
    <p:sldId id="378" r:id="rId91"/>
    <p:sldId id="336" r:id="rId92"/>
    <p:sldId id="350" r:id="rId93"/>
    <p:sldId id="335" r:id="rId94"/>
    <p:sldId id="452" r:id="rId95"/>
    <p:sldId id="272" r:id="rId96"/>
    <p:sldId id="443" r:id="rId97"/>
    <p:sldId id="444" r:id="rId98"/>
    <p:sldId id="445" r:id="rId99"/>
    <p:sldId id="447" r:id="rId100"/>
    <p:sldId id="448" r:id="rId101"/>
    <p:sldId id="280" r:id="rId102"/>
    <p:sldId id="281" r:id="rId103"/>
    <p:sldId id="449" r:id="rId104"/>
    <p:sldId id="284" r:id="rId105"/>
    <p:sldId id="456" r:id="rId106"/>
    <p:sldId id="450" r:id="rId107"/>
    <p:sldId id="463" r:id="rId108"/>
    <p:sldId id="457" r:id="rId109"/>
    <p:sldId id="464" r:id="rId110"/>
    <p:sldId id="414" r:id="rId111"/>
    <p:sldId id="454" r:id="rId112"/>
    <p:sldId id="415" r:id="rId113"/>
    <p:sldId id="451" r:id="rId114"/>
    <p:sldId id="307" r:id="rId115"/>
    <p:sldId id="458" r:id="rId116"/>
    <p:sldId id="466" r:id="rId117"/>
    <p:sldId id="467" r:id="rId118"/>
    <p:sldId id="468" r:id="rId119"/>
    <p:sldId id="308" r:id="rId120"/>
    <p:sldId id="309" r:id="rId121"/>
    <p:sldId id="460" r:id="rId122"/>
    <p:sldId id="462" r:id="rId123"/>
    <p:sldId id="461" r:id="rId124"/>
    <p:sldId id="478" r:id="rId125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7"/>
    <p:restoredTop sz="96327"/>
  </p:normalViewPr>
  <p:slideViewPr>
    <p:cSldViewPr snapToGrid="0">
      <p:cViewPr>
        <p:scale>
          <a:sx n="127" d="100"/>
          <a:sy n="127" d="100"/>
        </p:scale>
        <p:origin x="232" y="8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viewProps" Target="view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theme" Target="theme/theme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tableStyles" Target="tableStyle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441C13-0CCE-F842-AEE2-1E324E188955}" type="datetimeFigureOut">
              <a:rPr lang="ru-RU" smtClean="0"/>
              <a:t>01.03.2023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A4CB22-CF32-7F4D-ACE2-0C6E1D2B007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923625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d125eabf66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d125eabf66_0_8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gd125eabf66_0_8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73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d125eabf66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d125eabf66_0_7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gd125eabf66_0_7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76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d125eabf66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d125eabf66_0_5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gd125eabf66_0_5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83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d125eabf66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d125eabf66_0_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gd125eabf66_0_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94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02DCE93-873D-ED2E-18E3-57DB491C67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4F159E3-4DC7-1303-6397-03A7756E84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E41765A-A0CC-B25D-DFDA-6D4D82CC3F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5EE338-CC05-514E-87C7-931584DF4630}" type="datetimeFigureOut">
              <a:rPr lang="ru-RU" smtClean="0"/>
              <a:t>27.02.2023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D26E080-B8C9-719C-F3B0-BECC0F276C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37EDCD6-8A24-5E8B-1E35-519219AFF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DEAAC-7FAB-B64D-8B4D-310DD5998E6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405231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AF313C7-79D1-C6DE-E28B-E9E32F29F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837E14F4-717E-EE15-6D6B-43F608F5C8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293CFEE-1D33-9A80-6FC1-C947DF3562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5EE338-CC05-514E-87C7-931584DF4630}" type="datetimeFigureOut">
              <a:rPr lang="ru-RU" smtClean="0"/>
              <a:t>27.02.2023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6CBFE96-59F2-B9EF-16D7-C9760F15BC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D30E01D-99E4-E278-AD7E-632DADA87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DEAAC-7FAB-B64D-8B4D-310DD5998E6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936154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94E1F90E-D041-918D-16E5-ACEE6F4CF22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2C06E514-5E8B-7674-D453-6353D7BA09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BC2ABBB-F3A0-1AB6-5070-76CAAF7739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5EE338-CC05-514E-87C7-931584DF4630}" type="datetimeFigureOut">
              <a:rPr lang="ru-RU" smtClean="0"/>
              <a:t>27.02.2023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2F700F8-FCE4-DF14-CC75-6E4F6A2D50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5144B89-986A-08AB-FE8B-A449422901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DEAAC-7FAB-B64D-8B4D-310DD5998E6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177756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2/8/23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381224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9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9" y="0"/>
                </a:lnTo>
                <a:lnTo>
                  <a:pt x="18287999" y="10286999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0712664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2/8/23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641574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жная мысль">
  <p:cSld name="Важная мысль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 txBox="1">
            <a:spLocks noGrp="1"/>
          </p:cNvSpPr>
          <p:nvPr>
            <p:ph type="title"/>
          </p:nvPr>
        </p:nvSpPr>
        <p:spPr>
          <a:xfrm>
            <a:off x="731837" y="2622260"/>
            <a:ext cx="10728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grpSp>
        <p:nvGrpSpPr>
          <p:cNvPr id="53" name="Google Shape;53;p9"/>
          <p:cNvGrpSpPr/>
          <p:nvPr/>
        </p:nvGrpSpPr>
        <p:grpSpPr>
          <a:xfrm rot="235268">
            <a:off x="757747" y="1880549"/>
            <a:ext cx="793656" cy="784218"/>
            <a:chOff x="221148" y="642669"/>
            <a:chExt cx="834966" cy="825037"/>
          </a:xfrm>
        </p:grpSpPr>
        <p:sp>
          <p:nvSpPr>
            <p:cNvPr id="54" name="Google Shape;54;p9"/>
            <p:cNvSpPr/>
            <p:nvPr/>
          </p:nvSpPr>
          <p:spPr>
            <a:xfrm>
              <a:off x="221148" y="757023"/>
              <a:ext cx="693221" cy="710683"/>
            </a:xfrm>
            <a:custGeom>
              <a:avLst/>
              <a:gdLst/>
              <a:ahLst/>
              <a:cxnLst/>
              <a:rect l="l" t="t" r="r" b="b"/>
              <a:pathLst>
                <a:path w="693221" h="710683" extrusionOk="0">
                  <a:moveTo>
                    <a:pt x="3842" y="707049"/>
                  </a:moveTo>
                  <a:cubicBezTo>
                    <a:pt x="8892" y="711975"/>
                    <a:pt x="16987" y="711884"/>
                    <a:pt x="21912" y="706834"/>
                  </a:cubicBezTo>
                  <a:lnTo>
                    <a:pt x="429894" y="289442"/>
                  </a:lnTo>
                  <a:lnTo>
                    <a:pt x="456923" y="414250"/>
                  </a:lnTo>
                  <a:cubicBezTo>
                    <a:pt x="458088" y="419615"/>
                    <a:pt x="462548" y="423634"/>
                    <a:pt x="467995" y="424241"/>
                  </a:cubicBezTo>
                  <a:cubicBezTo>
                    <a:pt x="468470" y="424299"/>
                    <a:pt x="468937" y="424324"/>
                    <a:pt x="469410" y="424324"/>
                  </a:cubicBezTo>
                  <a:cubicBezTo>
                    <a:pt x="474385" y="424324"/>
                    <a:pt x="478910" y="421430"/>
                    <a:pt x="481000" y="416921"/>
                  </a:cubicBezTo>
                  <a:lnTo>
                    <a:pt x="541174" y="287055"/>
                  </a:lnTo>
                  <a:lnTo>
                    <a:pt x="679208" y="300432"/>
                  </a:lnTo>
                  <a:cubicBezTo>
                    <a:pt x="684589" y="300956"/>
                    <a:pt x="689716" y="298028"/>
                    <a:pt x="692012" y="293135"/>
                  </a:cubicBezTo>
                  <a:cubicBezTo>
                    <a:pt x="694307" y="288246"/>
                    <a:pt x="693277" y="282438"/>
                    <a:pt x="689432" y="278628"/>
                  </a:cubicBezTo>
                  <a:lnTo>
                    <a:pt x="588727" y="178904"/>
                  </a:lnTo>
                  <a:lnTo>
                    <a:pt x="643926" y="46168"/>
                  </a:lnTo>
                  <a:cubicBezTo>
                    <a:pt x="646022" y="41143"/>
                    <a:pt x="644691" y="35336"/>
                    <a:pt x="640631" y="31717"/>
                  </a:cubicBezTo>
                  <a:cubicBezTo>
                    <a:pt x="636563" y="28099"/>
                    <a:pt x="630647" y="27450"/>
                    <a:pt x="625889" y="30112"/>
                  </a:cubicBezTo>
                  <a:lnTo>
                    <a:pt x="503927" y="98305"/>
                  </a:lnTo>
                  <a:lnTo>
                    <a:pt x="399835" y="3340"/>
                  </a:lnTo>
                  <a:cubicBezTo>
                    <a:pt x="395801" y="-345"/>
                    <a:pt x="389861" y="-1053"/>
                    <a:pt x="385069" y="1576"/>
                  </a:cubicBezTo>
                  <a:cubicBezTo>
                    <a:pt x="380277" y="4214"/>
                    <a:pt x="377698" y="9605"/>
                    <a:pt x="378637" y="14987"/>
                  </a:cubicBezTo>
                  <a:lnTo>
                    <a:pt x="403621" y="157157"/>
                  </a:lnTo>
                  <a:lnTo>
                    <a:pt x="283972" y="230751"/>
                  </a:lnTo>
                  <a:cubicBezTo>
                    <a:pt x="279380" y="233570"/>
                    <a:pt x="277050" y="238969"/>
                    <a:pt x="278155" y="244243"/>
                  </a:cubicBezTo>
                  <a:cubicBezTo>
                    <a:pt x="279263" y="249527"/>
                    <a:pt x="283557" y="253537"/>
                    <a:pt x="288896" y="254284"/>
                  </a:cubicBezTo>
                  <a:lnTo>
                    <a:pt x="411749" y="271448"/>
                  </a:lnTo>
                  <a:lnTo>
                    <a:pt x="3634" y="688980"/>
                  </a:lnTo>
                  <a:cubicBezTo>
                    <a:pt x="-1291" y="694021"/>
                    <a:pt x="-1199" y="702117"/>
                    <a:pt x="3842" y="707049"/>
                  </a:cubicBezTo>
                  <a:close/>
                  <a:moveTo>
                    <a:pt x="424401" y="174378"/>
                  </a:moveTo>
                  <a:cubicBezTo>
                    <a:pt x="428861" y="171641"/>
                    <a:pt x="431200" y="166449"/>
                    <a:pt x="430292" y="161282"/>
                  </a:cubicBezTo>
                  <a:lnTo>
                    <a:pt x="410292" y="47474"/>
                  </a:lnTo>
                  <a:lnTo>
                    <a:pt x="493512" y="123405"/>
                  </a:lnTo>
                  <a:cubicBezTo>
                    <a:pt x="497571" y="127115"/>
                    <a:pt x="503554" y="127807"/>
                    <a:pt x="508361" y="125119"/>
                  </a:cubicBezTo>
                  <a:lnTo>
                    <a:pt x="606155" y="70427"/>
                  </a:lnTo>
                  <a:lnTo>
                    <a:pt x="561830" y="177032"/>
                  </a:lnTo>
                  <a:cubicBezTo>
                    <a:pt x="559833" y="181832"/>
                    <a:pt x="560940" y="187357"/>
                    <a:pt x="564633" y="191016"/>
                  </a:cubicBezTo>
                  <a:lnTo>
                    <a:pt x="645956" y="271548"/>
                  </a:lnTo>
                  <a:lnTo>
                    <a:pt x="534633" y="260757"/>
                  </a:lnTo>
                  <a:cubicBezTo>
                    <a:pt x="529226" y="260224"/>
                    <a:pt x="524076" y="263170"/>
                    <a:pt x="521806" y="268104"/>
                  </a:cubicBezTo>
                  <a:lnTo>
                    <a:pt x="473835" y="371613"/>
                  </a:lnTo>
                  <a:lnTo>
                    <a:pt x="449526" y="259377"/>
                  </a:lnTo>
                  <a:cubicBezTo>
                    <a:pt x="448395" y="254135"/>
                    <a:pt x="444110" y="250168"/>
                    <a:pt x="438803" y="249427"/>
                  </a:cubicBezTo>
                  <a:lnTo>
                    <a:pt x="327632" y="23389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5" name="Google Shape;55;p9"/>
            <p:cNvGrpSpPr/>
            <p:nvPr/>
          </p:nvGrpSpPr>
          <p:grpSpPr>
            <a:xfrm>
              <a:off x="404933" y="642669"/>
              <a:ext cx="651181" cy="590068"/>
              <a:chOff x="404933" y="642669"/>
              <a:chExt cx="651181" cy="590068"/>
            </a:xfrm>
          </p:grpSpPr>
          <p:sp>
            <p:nvSpPr>
              <p:cNvPr id="56" name="Google Shape;56;p9"/>
              <p:cNvSpPr/>
              <p:nvPr/>
            </p:nvSpPr>
            <p:spPr>
              <a:xfrm>
                <a:off x="800997" y="1131689"/>
                <a:ext cx="74742" cy="101048"/>
              </a:xfrm>
              <a:custGeom>
                <a:avLst/>
                <a:gdLst/>
                <a:ahLst/>
                <a:cxnLst/>
                <a:rect l="l" t="t" r="r" b="b"/>
                <a:pathLst>
                  <a:path w="74742" h="101048" extrusionOk="0">
                    <a:moveTo>
                      <a:pt x="5807" y="2071"/>
                    </a:moveTo>
                    <a:cubicBezTo>
                      <a:pt x="-107" y="5924"/>
                      <a:pt x="-1779" y="13836"/>
                      <a:pt x="2071" y="19751"/>
                    </a:cubicBezTo>
                    <a:lnTo>
                      <a:pt x="51256" y="95240"/>
                    </a:lnTo>
                    <a:cubicBezTo>
                      <a:pt x="55109" y="101156"/>
                      <a:pt x="63021" y="102828"/>
                      <a:pt x="68935" y="98975"/>
                    </a:cubicBezTo>
                    <a:cubicBezTo>
                      <a:pt x="74849" y="95125"/>
                      <a:pt x="76521" y="87204"/>
                      <a:pt x="72671" y="81290"/>
                    </a:cubicBezTo>
                    <a:lnTo>
                      <a:pt x="23486" y="5807"/>
                    </a:lnTo>
                    <a:cubicBezTo>
                      <a:pt x="19633" y="-107"/>
                      <a:pt x="11715" y="-1779"/>
                      <a:pt x="5807" y="207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" name="Google Shape;57;p9"/>
              <p:cNvSpPr/>
              <p:nvPr/>
            </p:nvSpPr>
            <p:spPr>
              <a:xfrm>
                <a:off x="701672" y="642669"/>
                <a:ext cx="25557" cy="114074"/>
              </a:xfrm>
              <a:custGeom>
                <a:avLst/>
                <a:gdLst/>
                <a:ahLst/>
                <a:cxnLst/>
                <a:rect l="l" t="t" r="r" b="b"/>
                <a:pathLst>
                  <a:path w="25557" h="114074" extrusionOk="0">
                    <a:moveTo>
                      <a:pt x="25557" y="101296"/>
                    </a:moveTo>
                    <a:lnTo>
                      <a:pt x="25557" y="12779"/>
                    </a:lnTo>
                    <a:cubicBezTo>
                      <a:pt x="25557" y="5724"/>
                      <a:pt x="19834" y="0"/>
                      <a:pt x="12779" y="0"/>
                    </a:cubicBezTo>
                    <a:cubicBezTo>
                      <a:pt x="5725" y="0"/>
                      <a:pt x="0" y="5724"/>
                      <a:pt x="0" y="12779"/>
                    </a:cubicBezTo>
                    <a:lnTo>
                      <a:pt x="0" y="101296"/>
                    </a:lnTo>
                    <a:cubicBezTo>
                      <a:pt x="0" y="108351"/>
                      <a:pt x="5725" y="114075"/>
                      <a:pt x="12779" y="114075"/>
                    </a:cubicBezTo>
                    <a:cubicBezTo>
                      <a:pt x="19834" y="114075"/>
                      <a:pt x="25557" y="108351"/>
                      <a:pt x="25557" y="10129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" name="Google Shape;58;p9"/>
              <p:cNvSpPr/>
              <p:nvPr/>
            </p:nvSpPr>
            <p:spPr>
              <a:xfrm>
                <a:off x="915083" y="863016"/>
                <a:ext cx="141031" cy="55896"/>
              </a:xfrm>
              <a:custGeom>
                <a:avLst/>
                <a:gdLst/>
                <a:ahLst/>
                <a:cxnLst/>
                <a:rect l="l" t="t" r="r" b="b"/>
                <a:pathLst>
                  <a:path w="141031" h="55896" extrusionOk="0">
                    <a:moveTo>
                      <a:pt x="12785" y="55896"/>
                    </a:moveTo>
                    <a:cubicBezTo>
                      <a:pt x="13884" y="55896"/>
                      <a:pt x="14972" y="55756"/>
                      <a:pt x="16037" y="55473"/>
                    </a:cubicBezTo>
                    <a:lnTo>
                      <a:pt x="131393" y="25166"/>
                    </a:lnTo>
                    <a:cubicBezTo>
                      <a:pt x="135844" y="24042"/>
                      <a:pt x="139348" y="20606"/>
                      <a:pt x="140570" y="16181"/>
                    </a:cubicBezTo>
                    <a:cubicBezTo>
                      <a:pt x="141793" y="11764"/>
                      <a:pt x="140545" y="7021"/>
                      <a:pt x="137309" y="3769"/>
                    </a:cubicBezTo>
                    <a:cubicBezTo>
                      <a:pt x="134072" y="508"/>
                      <a:pt x="129331" y="-757"/>
                      <a:pt x="124906" y="448"/>
                    </a:cubicBezTo>
                    <a:lnTo>
                      <a:pt x="9550" y="30757"/>
                    </a:lnTo>
                    <a:cubicBezTo>
                      <a:pt x="3327" y="32380"/>
                      <a:pt x="-718" y="38377"/>
                      <a:pt x="106" y="44749"/>
                    </a:cubicBezTo>
                    <a:cubicBezTo>
                      <a:pt x="922" y="51130"/>
                      <a:pt x="6355" y="55896"/>
                      <a:pt x="12785" y="5589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" name="Google Shape;59;p9"/>
              <p:cNvSpPr/>
              <p:nvPr/>
            </p:nvSpPr>
            <p:spPr>
              <a:xfrm>
                <a:off x="404933" y="837612"/>
                <a:ext cx="111006" cy="40279"/>
              </a:xfrm>
              <a:custGeom>
                <a:avLst/>
                <a:gdLst/>
                <a:ahLst/>
                <a:cxnLst/>
                <a:rect l="l" t="t" r="r" b="b"/>
                <a:pathLst>
                  <a:path w="111006" h="40279" extrusionOk="0">
                    <a:moveTo>
                      <a:pt x="10612" y="25371"/>
                    </a:moveTo>
                    <a:lnTo>
                      <a:pt x="96027" y="40088"/>
                    </a:lnTo>
                    <a:cubicBezTo>
                      <a:pt x="96751" y="40213"/>
                      <a:pt x="97482" y="40279"/>
                      <a:pt x="98214" y="40279"/>
                    </a:cubicBezTo>
                    <a:cubicBezTo>
                      <a:pt x="104853" y="40279"/>
                      <a:pt x="110394" y="35196"/>
                      <a:pt x="110961" y="28583"/>
                    </a:cubicBezTo>
                    <a:cubicBezTo>
                      <a:pt x="111517" y="21959"/>
                      <a:pt x="106916" y="16011"/>
                      <a:pt x="100370" y="14896"/>
                    </a:cubicBezTo>
                    <a:lnTo>
                      <a:pt x="14946" y="188"/>
                    </a:lnTo>
                    <a:cubicBezTo>
                      <a:pt x="7991" y="-1010"/>
                      <a:pt x="1386" y="3649"/>
                      <a:pt x="188" y="10612"/>
                    </a:cubicBezTo>
                    <a:cubicBezTo>
                      <a:pt x="-1010" y="17567"/>
                      <a:pt x="3657" y="24172"/>
                      <a:pt x="10612" y="2537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956297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буллитный список">
  <p:cSld name="Заголовок и буллитный список">
    <p:bg>
      <p:bgPr>
        <a:solidFill>
          <a:schemeClr val="lt1"/>
        </a:solid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730800" y="1825625"/>
            <a:ext cx="10730400" cy="4220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❏"/>
              <a:defRPr/>
            </a:lvl1pPr>
            <a:lvl2pPr marL="914400" lvl="1" indent="-330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600"/>
              <a:buChar char="❏"/>
              <a:defRPr/>
            </a:lvl2pPr>
            <a:lvl3pPr marL="1371600" lvl="2" indent="-330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600"/>
              <a:buChar char="❏"/>
              <a:defRPr/>
            </a:lvl3pPr>
            <a:lvl4pPr marL="1828800" lvl="3" indent="-330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❏"/>
              <a:defRPr/>
            </a:lvl4pPr>
            <a:lvl5pPr marL="2286000" lvl="4" indent="-330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❏"/>
              <a:defRPr/>
            </a:lvl5pPr>
            <a:lvl6pPr marL="2743200" lvl="5" indent="-3429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❏"/>
              <a:defRPr/>
            </a:lvl6pPr>
            <a:lvl7pPr marL="3200400" lvl="6" indent="-3429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❏"/>
              <a:defRPr/>
            </a:lvl7pPr>
            <a:lvl8pPr marL="3657600" lvl="7" indent="-3429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❏"/>
              <a:defRPr/>
            </a:lvl8pPr>
            <a:lvl9pPr marL="4114800" lvl="8" indent="-34290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800"/>
              <a:buChar char="❏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730800" y="435429"/>
            <a:ext cx="10730400" cy="10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 ExtraBold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127130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461">
          <p15:clr>
            <a:srgbClr val="FBAE40"/>
          </p15:clr>
        </p15:guide>
        <p15:guide id="4" pos="7219">
          <p15:clr>
            <a:srgbClr val="FBAE40"/>
          </p15:clr>
        </p15:guide>
        <p15:guide id="5" orient="horz" pos="3861">
          <p15:clr>
            <a:srgbClr val="FBAE40"/>
          </p15:clr>
        </p15:guide>
        <p15:guide id="6" orient="horz" pos="459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>
  <p:cSld name="1_Пустой слайд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205887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29B1ECB-68C6-E840-C2F3-DEA54D6D7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FF4BB21-E03F-F783-8ED0-CD31DF4889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DE0CF34-305B-8924-2737-E305E1BD2C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5EE338-CC05-514E-87C7-931584DF4630}" type="datetimeFigureOut">
              <a:rPr lang="ru-RU" smtClean="0"/>
              <a:t>27.02.2023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69097F2-1C38-46E8-5715-4FB9099F1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4BE9F80-6684-5E87-8139-F707507951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DEAAC-7FAB-B64D-8B4D-310DD5998E6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90798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6934DC9-43E2-7D73-B37C-E514A9BB98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2843B9A-F31A-23C3-2CC8-7579E14A41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83A1BB0-673F-3239-7235-E010F0A0E1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5EE338-CC05-514E-87C7-931584DF4630}" type="datetimeFigureOut">
              <a:rPr lang="ru-RU" smtClean="0"/>
              <a:t>27.02.2023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78AB673-6354-7908-1357-E69FD48DBD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920238A-4886-A138-2C8B-BE9001BA0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DEAAC-7FAB-B64D-8B4D-310DD5998E6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725141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F39558-4343-0B69-DE2E-8F9D5F292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25CE2B1-E496-5CFB-26BC-2955D8A85E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6732DB76-7D13-2B24-AC62-B0AA684B7F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B478021-D398-DD03-E6EC-70A96AACD9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5EE338-CC05-514E-87C7-931584DF4630}" type="datetimeFigureOut">
              <a:rPr lang="ru-RU" smtClean="0"/>
              <a:t>27.02.2023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384B0F3-338C-96B9-654C-61DC9A7395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514E8F5-43D1-3030-0E3A-668466ACFA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DEAAC-7FAB-B64D-8B4D-310DD5998E6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289707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392EB8-EE1C-219C-1736-00970C6AFC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E02A453-F28C-DAA4-ABF8-D79D9FC0FF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9B3FC49-DE27-6F01-FEDE-B8CAD47589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72798F9C-2A99-AF58-9A7E-8FC9E459A46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4A4FB04C-BA48-F634-CE9F-3AA1A5FFEF7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16D8E556-5E05-EAC3-C41D-8116D80470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5EE338-CC05-514E-87C7-931584DF4630}" type="datetimeFigureOut">
              <a:rPr lang="ru-RU" smtClean="0"/>
              <a:t>27.02.2023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531E91E1-A55F-1223-E7DE-6409D745A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75ADB094-6595-B8A4-8DA7-C1CBB57C4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DEAAC-7FAB-B64D-8B4D-310DD5998E6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927400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6404666-BF9C-1DB2-78C6-1264FCA713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B631ED40-D87A-7259-E2C0-F8A3D4B7B6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5EE338-CC05-514E-87C7-931584DF4630}" type="datetimeFigureOut">
              <a:rPr lang="ru-RU" smtClean="0"/>
              <a:t>27.02.2023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A433624-C119-3DC7-87F5-618785FD33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DE5CC0B-04C9-74C8-68A6-B5492B703A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DEAAC-7FAB-B64D-8B4D-310DD5998E6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282005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652F6803-29D4-D0CD-DDC2-61369F1514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5EE338-CC05-514E-87C7-931584DF4630}" type="datetimeFigureOut">
              <a:rPr lang="ru-RU" smtClean="0"/>
              <a:t>27.02.2023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8356B71F-B01A-6B1C-F2DD-0A0B0E64DD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7A0E13C-648C-6B22-E71A-E56517A36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DEAAC-7FAB-B64D-8B4D-310DD5998E6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302702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6578E0A-5D98-A7AA-A316-1488691D95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3B9A323-1EA3-5BAC-396B-F34280C317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D46580D-22EF-C139-2941-BC8F5E72B0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B7C35CE-B1C5-9A61-E995-625AC75856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5EE338-CC05-514E-87C7-931584DF4630}" type="datetimeFigureOut">
              <a:rPr lang="ru-RU" smtClean="0"/>
              <a:t>27.02.2023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9BBE813-6D11-F538-D225-8C64396FF9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B9BF55E-2DBE-7AAE-33DC-C593CFFA1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DEAAC-7FAB-B64D-8B4D-310DD5998E6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823368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EC2FDD5-A1F3-AD58-20A2-CB940B46E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9900130A-B9B4-ED44-D0E6-E07C46BBB8A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90E70D1-C663-1868-8D42-D931140B0D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0C1E83B-D76A-7CFB-2AE0-D93B075121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5EE338-CC05-514E-87C7-931584DF4630}" type="datetimeFigureOut">
              <a:rPr lang="ru-RU" smtClean="0"/>
              <a:t>27.02.2023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234ED75-6C4B-9D9A-90C4-61512E1F5D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85ACD90-8458-A536-9234-8D64C228F9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DEAAC-7FAB-B64D-8B4D-310DD5998E6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420609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1982F9C-5F7E-7D36-43C0-9CAF32EED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C2F699F-2740-E2C9-BC93-6B704B5443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D515A8D-A7D8-6D0D-9045-617697DF34B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5EE338-CC05-514E-87C7-931584DF4630}" type="datetimeFigureOut">
              <a:rPr lang="ru-RU" smtClean="0"/>
              <a:t>27.02.2023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32531CD-597B-F5F3-5801-D69D826FD8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F8F74F3-DA6A-F921-37EF-2A888C4488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CDEAAC-7FAB-B64D-8B4D-310DD5998E6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858614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2.jpg"/><Relationship Id="rId3" Type="http://schemas.openxmlformats.org/officeDocument/2006/relationships/image" Target="../media/image165.png"/><Relationship Id="rId7" Type="http://schemas.openxmlformats.org/officeDocument/2006/relationships/image" Target="../media/image169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8.png"/><Relationship Id="rId5" Type="http://schemas.openxmlformats.org/officeDocument/2006/relationships/image" Target="../media/image167.png"/><Relationship Id="rId4" Type="http://schemas.openxmlformats.org/officeDocument/2006/relationships/image" Target="../media/image171.png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jp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jpg"/><Relationship Id="rId1" Type="http://schemas.openxmlformats.org/officeDocument/2006/relationships/slideLayout" Target="../slideLayouts/slideLayout1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jp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jpe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jp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jpe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jpg"/><Relationship Id="rId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flinto.com/" TargetMode="External"/><Relationship Id="rId2" Type="http://schemas.openxmlformats.org/officeDocument/2006/relationships/hyperlink" Target="http://userbrain.net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ru.experrto.io/blog/2020/06/19/8-luchshih-instrumentov-sbora-obratnoj-svyazi-dlya-saas-kompanij/" TargetMode="External"/><Relationship Id="rId5" Type="http://schemas.openxmlformats.org/officeDocument/2006/relationships/hyperlink" Target="http://wootric.com/" TargetMode="External"/><Relationship Id="rId4" Type="http://schemas.openxmlformats.org/officeDocument/2006/relationships/hyperlink" Target="http://optimizely.com/" TargetMode="Externa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jpeg"/><Relationship Id="rId3" Type="http://schemas.openxmlformats.org/officeDocument/2006/relationships/image" Target="../media/image50.jpg"/><Relationship Id="rId7" Type="http://schemas.openxmlformats.org/officeDocument/2006/relationships/image" Target="../media/image54.png"/><Relationship Id="rId12" Type="http://schemas.openxmlformats.org/officeDocument/2006/relationships/image" Target="../media/image59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53.jpg"/><Relationship Id="rId11" Type="http://schemas.openxmlformats.org/officeDocument/2006/relationships/image" Target="../media/image58.jpeg"/><Relationship Id="rId5" Type="http://schemas.openxmlformats.org/officeDocument/2006/relationships/image" Target="../media/image52.png"/><Relationship Id="rId10" Type="http://schemas.openxmlformats.org/officeDocument/2006/relationships/image" Target="../media/image57.png"/><Relationship Id="rId4" Type="http://schemas.openxmlformats.org/officeDocument/2006/relationships/image" Target="../media/image51.jpg"/><Relationship Id="rId9" Type="http://schemas.openxmlformats.org/officeDocument/2006/relationships/image" Target="../media/image56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g"/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73.jpg"/><Relationship Id="rId7" Type="http://schemas.openxmlformats.org/officeDocument/2006/relationships/image" Target="../media/image7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10" Type="http://schemas.openxmlformats.org/officeDocument/2006/relationships/image" Target="../media/image79.png"/><Relationship Id="rId4" Type="http://schemas.openxmlformats.org/officeDocument/2006/relationships/image" Target="../media/image74.png"/><Relationship Id="rId9" Type="http://schemas.openxmlformats.org/officeDocument/2006/relationships/image" Target="../media/image7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clck.ru/33kp3k" TargetMode="External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4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jpe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image" Target="../media/image115.png"/><Relationship Id="rId7" Type="http://schemas.openxmlformats.org/officeDocument/2006/relationships/image" Target="../media/image1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jp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jp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3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7" Type="http://schemas.openxmlformats.org/officeDocument/2006/relationships/image" Target="../media/image12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27.png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jpeg"/><Relationship Id="rId2" Type="http://schemas.openxmlformats.org/officeDocument/2006/relationships/image" Target="../media/image129.jpe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31.jp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jpeg"/><Relationship Id="rId1" Type="http://schemas.openxmlformats.org/officeDocument/2006/relationships/slideLayout" Target="../slideLayouts/slideLayout14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jpeg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jpeg"/><Relationship Id="rId1" Type="http://schemas.openxmlformats.org/officeDocument/2006/relationships/slideLayout" Target="../slideLayouts/slideLayout1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jpe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jpeg"/><Relationship Id="rId2" Type="http://schemas.openxmlformats.org/officeDocument/2006/relationships/image" Target="../media/image13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0.jpe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jp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1.png"/><Relationship Id="rId13" Type="http://schemas.openxmlformats.org/officeDocument/2006/relationships/image" Target="../media/image156.png"/><Relationship Id="rId3" Type="http://schemas.openxmlformats.org/officeDocument/2006/relationships/image" Target="../media/image146.png"/><Relationship Id="rId7" Type="http://schemas.openxmlformats.org/officeDocument/2006/relationships/image" Target="../media/image150.png"/><Relationship Id="rId12" Type="http://schemas.openxmlformats.org/officeDocument/2006/relationships/image" Target="../media/image155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9.png"/><Relationship Id="rId11" Type="http://schemas.openxmlformats.org/officeDocument/2006/relationships/image" Target="../media/image154.png"/><Relationship Id="rId5" Type="http://schemas.openxmlformats.org/officeDocument/2006/relationships/image" Target="../media/image148.png"/><Relationship Id="rId15" Type="http://schemas.openxmlformats.org/officeDocument/2006/relationships/image" Target="../media/image158.png"/><Relationship Id="rId10" Type="http://schemas.openxmlformats.org/officeDocument/2006/relationships/image" Target="../media/image153.png"/><Relationship Id="rId4" Type="http://schemas.openxmlformats.org/officeDocument/2006/relationships/image" Target="../media/image147.png"/><Relationship Id="rId9" Type="http://schemas.openxmlformats.org/officeDocument/2006/relationships/image" Target="../media/image152.png"/><Relationship Id="rId14" Type="http://schemas.openxmlformats.org/officeDocument/2006/relationships/image" Target="../media/image15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9.jpeg"/><Relationship Id="rId1" Type="http://schemas.openxmlformats.org/officeDocument/2006/relationships/slideLayout" Target="../slideLayouts/slideLayout17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jpe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jp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7" Type="http://schemas.openxmlformats.org/officeDocument/2006/relationships/image" Target="../media/image169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8.png"/><Relationship Id="rId5" Type="http://schemas.openxmlformats.org/officeDocument/2006/relationships/image" Target="../media/image167.png"/><Relationship Id="rId4" Type="http://schemas.openxmlformats.org/officeDocument/2006/relationships/image" Target="../media/image16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44325C8-3385-9048-B04F-9DC0CC7175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59723"/>
            <a:ext cx="9144000" cy="1250239"/>
          </a:xfrm>
        </p:spPr>
        <p:txBody>
          <a:bodyPr>
            <a:normAutofit/>
          </a:bodyPr>
          <a:lstStyle/>
          <a:p>
            <a:r>
              <a:rPr lang="en-US" sz="6600" dirty="0">
                <a:solidFill>
                  <a:srgbClr val="C00000"/>
                </a:solidFill>
              </a:rPr>
              <a:t>Product management</a:t>
            </a:r>
            <a:endParaRPr lang="ru-RU" sz="6600" dirty="0">
              <a:solidFill>
                <a:srgbClr val="C00000"/>
              </a:solidFill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F4A239C-2F7B-3443-BF8A-80110565D61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ru-RU" dirty="0"/>
              <a:t>Разработка продуктов</a:t>
            </a:r>
            <a:r>
              <a:rPr lang="en-US" dirty="0"/>
              <a:t>,</a:t>
            </a:r>
            <a:br>
              <a:rPr lang="en-US" dirty="0"/>
            </a:br>
            <a:r>
              <a:rPr lang="ru-RU" dirty="0"/>
              <a:t>продолжение</a:t>
            </a:r>
          </a:p>
          <a:p>
            <a:endParaRPr lang="ru-RU" dirty="0"/>
          </a:p>
          <a:p>
            <a:r>
              <a:rPr lang="en-US" dirty="0"/>
              <a:t>© </a:t>
            </a:r>
            <a:r>
              <a:rPr lang="ru-RU" dirty="0"/>
              <a:t>Валерий Студенников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E6F0A75-AED9-D548-8F89-06654AE65A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3987" y="181248"/>
            <a:ext cx="3069020" cy="9067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C01E9D-0F8C-C342-8B4E-23ECCA7B9B63}"/>
              </a:ext>
            </a:extLst>
          </p:cNvPr>
          <p:cNvSpPr txBox="1"/>
          <p:nvPr/>
        </p:nvSpPr>
        <p:spPr>
          <a:xfrm>
            <a:off x="8118142" y="265294"/>
            <a:ext cx="37428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accent6"/>
                </a:solidFill>
              </a:rPr>
              <a:t>Курс «Менеджмент разработки ПО»</a:t>
            </a:r>
          </a:p>
        </p:txBody>
      </p:sp>
    </p:spTree>
    <p:extLst>
      <p:ext uri="{BB962C8B-B14F-4D97-AF65-F5344CB8AC3E}">
        <p14:creationId xmlns:p14="http://schemas.microsoft.com/office/powerpoint/2010/main" val="15483696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34AF033-3B93-0BB5-9BF1-1597ADA8B8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185" y="375173"/>
            <a:ext cx="10515600" cy="738461"/>
          </a:xfrm>
        </p:spPr>
        <p:txBody>
          <a:bodyPr>
            <a:normAutofit/>
          </a:bodyPr>
          <a:lstStyle/>
          <a:p>
            <a:r>
              <a:rPr lang="ru-RU" dirty="0">
                <a:effectLst/>
              </a:rPr>
              <a:t>Кейс 2: создаём переговорную комнату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2B4DCC8-1F22-E607-4DE7-FD2A53819E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7185" y="1301434"/>
            <a:ext cx="8908701" cy="4915721"/>
          </a:xfrm>
        </p:spPr>
        <p:txBody>
          <a:bodyPr>
            <a:normAutofit fontScale="70000" lnSpcReduction="20000"/>
          </a:bodyPr>
          <a:lstStyle/>
          <a:p>
            <a:r>
              <a:rPr lang="ru-RU" dirty="0">
                <a:effectLst/>
                <a:latin typeface="Helvetica" pitchFamily="2" charset="0"/>
              </a:rPr>
              <a:t>Думаем со стороны пользователя</a:t>
            </a:r>
          </a:p>
          <a:p>
            <a:pPr lvl="1"/>
            <a:r>
              <a:rPr lang="ru-RU" dirty="0">
                <a:effectLst/>
                <a:latin typeface="Helvetica" pitchFamily="2" charset="0"/>
              </a:rPr>
              <a:t>изучаем для каких типов встреч и в какое время используют переговорки</a:t>
            </a:r>
          </a:p>
          <a:p>
            <a:pPr lvl="1"/>
            <a:r>
              <a:rPr lang="ru-RU" dirty="0">
                <a:effectLst/>
                <a:latin typeface="Helvetica" pitchFamily="2" charset="0"/>
              </a:rPr>
              <a:t>изучаем как сделано у других компаний</a:t>
            </a:r>
          </a:p>
          <a:p>
            <a:r>
              <a:rPr lang="ru-RU" dirty="0">
                <a:effectLst/>
                <a:latin typeface="Helvetica" pitchFamily="2" charset="0"/>
              </a:rPr>
              <a:t>Разговариваем с пользователем</a:t>
            </a:r>
          </a:p>
          <a:p>
            <a:pPr lvl="1"/>
            <a:r>
              <a:rPr lang="ru-RU" dirty="0">
                <a:effectLst/>
                <a:latin typeface="Helvetica" pitchFamily="2" charset="0"/>
              </a:rPr>
              <a:t>общаемся с сотрудниками, узнаём что удобно / неудобно и почему</a:t>
            </a:r>
          </a:p>
          <a:p>
            <a:pPr lvl="1"/>
            <a:r>
              <a:rPr lang="ru-RU" dirty="0">
                <a:effectLst/>
                <a:latin typeface="Helvetica" pitchFamily="2" charset="0"/>
              </a:rPr>
              <a:t>составляем список идей, приоритезируем</a:t>
            </a:r>
          </a:p>
          <a:p>
            <a:r>
              <a:rPr lang="ru-RU" dirty="0">
                <a:effectLst/>
                <a:latin typeface="Helvetica" pitchFamily="2" charset="0"/>
              </a:rPr>
              <a:t>Работаем гибко</a:t>
            </a:r>
          </a:p>
          <a:p>
            <a:pPr lvl="1"/>
            <a:r>
              <a:rPr lang="ru-RU" dirty="0">
                <a:effectLst/>
                <a:latin typeface="Helvetica" pitchFamily="2" charset="0"/>
              </a:rPr>
              <a:t>делаем первую минимальную версию переговорки (несколько стульев)</a:t>
            </a:r>
          </a:p>
          <a:p>
            <a:pPr lvl="1"/>
            <a:r>
              <a:rPr lang="ru-RU" dirty="0">
                <a:effectLst/>
                <a:latin typeface="Helvetica" pitchFamily="2" charset="0"/>
              </a:rPr>
              <a:t>получаем первую обратную связь (что добавить и почему, что изменить)</a:t>
            </a:r>
          </a:p>
          <a:p>
            <a:pPr lvl="1"/>
            <a:r>
              <a:rPr lang="ru-RU" dirty="0">
                <a:effectLst/>
                <a:latin typeface="Helvetica" pitchFamily="2" charset="0"/>
              </a:rPr>
              <a:t>вносим изменения</a:t>
            </a:r>
          </a:p>
          <a:p>
            <a:r>
              <a:rPr lang="ru-RU" dirty="0">
                <a:effectLst/>
                <a:latin typeface="Helvetica" pitchFamily="2" charset="0"/>
              </a:rPr>
              <a:t>Верим только числам</a:t>
            </a:r>
          </a:p>
          <a:p>
            <a:pPr lvl="1"/>
            <a:r>
              <a:rPr lang="ru-RU" dirty="0">
                <a:effectLst/>
                <a:latin typeface="Helvetica" pitchFamily="2" charset="0"/>
              </a:rPr>
              <a:t>замеряем что изменилось (на</a:t>
            </a:r>
            <a:r>
              <a:rPr lang="ru-RU" dirty="0">
                <a:latin typeface="Helvetica" pitchFamily="2" charset="0"/>
              </a:rPr>
              <a:t>пример,</a:t>
            </a:r>
            <a:r>
              <a:rPr lang="ru-RU" dirty="0">
                <a:effectLst/>
                <a:latin typeface="Helvetica" pitchFamily="2" charset="0"/>
              </a:rPr>
              <a:t> с помощью опросов сотрудников)</a:t>
            </a:r>
          </a:p>
          <a:p>
            <a:r>
              <a:rPr lang="ru-RU" dirty="0">
                <a:effectLst/>
                <a:latin typeface="Helvetica" pitchFamily="2" charset="0"/>
              </a:rPr>
              <a:t>Выдвигаем гипотезы и ставим эксперименты</a:t>
            </a:r>
          </a:p>
          <a:p>
            <a:pPr lvl="1"/>
            <a:r>
              <a:rPr lang="ru-RU" dirty="0">
                <a:effectLst/>
                <a:latin typeface="Helvetica" pitchFamily="2" charset="0"/>
              </a:rPr>
              <a:t>строим гипотезы “если добавить маркерную доску, то опрос сотрудников покажет на</a:t>
            </a:r>
            <a:r>
              <a:rPr lang="ru-RU" dirty="0">
                <a:latin typeface="Helvetica" pitchFamily="2" charset="0"/>
              </a:rPr>
              <a:t> </a:t>
            </a:r>
            <a:r>
              <a:rPr lang="ru-RU" dirty="0">
                <a:effectLst/>
                <a:latin typeface="Helvetica" pitchFamily="2" charset="0"/>
              </a:rPr>
              <a:t>столько-то % лучший результат”</a:t>
            </a:r>
          </a:p>
          <a:p>
            <a:pPr lvl="1"/>
            <a:r>
              <a:rPr lang="ru-RU" dirty="0">
                <a:effectLst/>
                <a:latin typeface="Helvetica" pitchFamily="2" charset="0"/>
              </a:rPr>
              <a:t>“если добавить большой экран, то удобнее будет подключать удаленных сотрудников и оценка качества встреч повысится на столько-то”</a:t>
            </a:r>
          </a:p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A393967-C346-9623-9469-55C6E514A92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535886" y="1301434"/>
            <a:ext cx="2553010" cy="4634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41731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3999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5143499"/>
                </a:lnTo>
                <a:close/>
              </a:path>
            </a:pathLst>
          </a:custGeom>
          <a:solidFill>
            <a:srgbClr val="0034EC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" name="object 3"/>
          <p:cNvSpPr txBox="1"/>
          <p:nvPr/>
        </p:nvSpPr>
        <p:spPr>
          <a:xfrm>
            <a:off x="1079010" y="2586948"/>
            <a:ext cx="8912012" cy="2502907"/>
          </a:xfrm>
          <a:prstGeom prst="rect">
            <a:avLst/>
          </a:prstGeom>
        </p:spPr>
        <p:txBody>
          <a:bodyPr vert="horz" wrap="square" lIns="0" tIns="11853" rIns="0" bIns="0" rtlCol="0">
            <a:spAutoFit/>
          </a:bodyPr>
          <a:lstStyle/>
          <a:p>
            <a:pPr marL="571486" marR="496981" indent="-555398">
              <a:lnSpc>
                <a:spcPct val="101400"/>
              </a:lnSpc>
              <a:spcBef>
                <a:spcPts val="93"/>
              </a:spcBef>
              <a:buSzPct val="109375"/>
              <a:buFont typeface="Arial Unicode MS"/>
              <a:buChar char="❑"/>
              <a:tabLst>
                <a:tab pos="571486" algn="l"/>
                <a:tab pos="572331" algn="l"/>
              </a:tabLst>
            </a:pPr>
            <a:r>
              <a:rPr sz="2133" spc="127" dirty="0">
                <a:solidFill>
                  <a:srgbClr val="FFFFFF"/>
                </a:solidFill>
                <a:latin typeface="Arial"/>
                <a:cs typeface="Arial"/>
              </a:rPr>
              <a:t>Общайтесь</a:t>
            </a:r>
            <a:r>
              <a:rPr sz="2133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33" spc="133" dirty="0">
                <a:solidFill>
                  <a:srgbClr val="FFFFFF"/>
                </a:solidFill>
                <a:latin typeface="Arial"/>
                <a:cs typeface="Arial"/>
              </a:rPr>
              <a:t>со</a:t>
            </a:r>
            <a:r>
              <a:rPr sz="2133" spc="-1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33" spc="200" dirty="0">
                <a:solidFill>
                  <a:srgbClr val="FFFFFF"/>
                </a:solidFill>
                <a:latin typeface="Arial"/>
                <a:cs typeface="Arial"/>
              </a:rPr>
              <a:t>своими</a:t>
            </a:r>
            <a:r>
              <a:rPr sz="2133" spc="-1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33" spc="133" dirty="0">
                <a:solidFill>
                  <a:srgbClr val="FFFFFF"/>
                </a:solidFill>
                <a:latin typeface="Arial"/>
                <a:cs typeface="Arial"/>
              </a:rPr>
              <a:t>покупателями,</a:t>
            </a:r>
            <a:r>
              <a:rPr sz="2133" spc="-1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33" spc="167" dirty="0">
                <a:solidFill>
                  <a:srgbClr val="FFFFFF"/>
                </a:solidFill>
                <a:latin typeface="Arial"/>
                <a:cs typeface="Arial"/>
              </a:rPr>
              <a:t>опросите</a:t>
            </a:r>
            <a:r>
              <a:rPr sz="2133" spc="-1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33" spc="107" dirty="0">
                <a:solidFill>
                  <a:srgbClr val="FFFFFF"/>
                </a:solidFill>
                <a:latin typeface="Arial"/>
                <a:cs typeface="Arial"/>
              </a:rPr>
              <a:t>друзей, </a:t>
            </a:r>
            <a:r>
              <a:rPr sz="2133" spc="120" dirty="0">
                <a:solidFill>
                  <a:srgbClr val="FFFFFF"/>
                </a:solidFill>
                <a:latin typeface="Arial"/>
                <a:cs typeface="Arial"/>
              </a:rPr>
              <a:t>знакомых,</a:t>
            </a:r>
            <a:r>
              <a:rPr sz="213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33" spc="120" dirty="0">
                <a:solidFill>
                  <a:srgbClr val="FFFFFF"/>
                </a:solidFill>
                <a:latin typeface="Arial"/>
                <a:cs typeface="Arial"/>
              </a:rPr>
              <a:t>читайте</a:t>
            </a:r>
            <a:r>
              <a:rPr sz="213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33" spc="73" dirty="0">
                <a:solidFill>
                  <a:srgbClr val="FFFFFF"/>
                </a:solidFill>
                <a:latin typeface="Arial"/>
                <a:cs typeface="Arial"/>
              </a:rPr>
              <a:t>форумы.</a:t>
            </a:r>
            <a:endParaRPr sz="2133">
              <a:latin typeface="Arial"/>
              <a:cs typeface="Arial"/>
            </a:endParaRPr>
          </a:p>
          <a:p>
            <a:pPr marL="571486" indent="-555398">
              <a:spcBef>
                <a:spcPts val="2267"/>
              </a:spcBef>
              <a:buSzPct val="109375"/>
              <a:buFont typeface="Arial Unicode MS"/>
              <a:buChar char="❑"/>
              <a:tabLst>
                <a:tab pos="571486" algn="l"/>
                <a:tab pos="572331" algn="l"/>
              </a:tabLst>
            </a:pPr>
            <a:r>
              <a:rPr sz="2133" spc="147" dirty="0">
                <a:solidFill>
                  <a:srgbClr val="FFFFFF"/>
                </a:solidFill>
                <a:latin typeface="Arial"/>
                <a:cs typeface="Arial"/>
              </a:rPr>
              <a:t>Портрет</a:t>
            </a:r>
            <a:r>
              <a:rPr sz="2133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33" spc="140" dirty="0">
                <a:solidFill>
                  <a:srgbClr val="FFFFFF"/>
                </a:solidFill>
                <a:latin typeface="Arial"/>
                <a:cs typeface="Arial"/>
              </a:rPr>
              <a:t>покупателя</a:t>
            </a:r>
            <a:r>
              <a:rPr sz="2133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33" spc="93" dirty="0">
                <a:solidFill>
                  <a:srgbClr val="FFFFFF"/>
                </a:solidFill>
                <a:latin typeface="Arial"/>
                <a:cs typeface="Arial"/>
              </a:rPr>
              <a:t>составляется</a:t>
            </a:r>
            <a:r>
              <a:rPr sz="2133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33" spc="152" dirty="0">
                <a:solidFill>
                  <a:srgbClr val="FFFFFF"/>
                </a:solidFill>
                <a:latin typeface="Arial"/>
                <a:cs typeface="Arial"/>
              </a:rPr>
              <a:t>на</a:t>
            </a:r>
            <a:r>
              <a:rPr sz="2133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33" spc="193" dirty="0">
                <a:solidFill>
                  <a:srgbClr val="FFFFFF"/>
                </a:solidFill>
                <a:latin typeface="Arial"/>
                <a:cs typeface="Arial"/>
              </a:rPr>
              <a:t>каждый</a:t>
            </a:r>
            <a:r>
              <a:rPr sz="2133" spc="-1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33" spc="87" dirty="0">
                <a:solidFill>
                  <a:srgbClr val="FFFFFF"/>
                </a:solidFill>
                <a:latin typeface="Arial"/>
                <a:cs typeface="Arial"/>
              </a:rPr>
              <a:t>сегмент.</a:t>
            </a:r>
            <a:endParaRPr sz="2133">
              <a:latin typeface="Arial"/>
              <a:cs typeface="Arial"/>
            </a:endParaRPr>
          </a:p>
          <a:p>
            <a:pPr marL="571486" marR="6773" indent="-555398">
              <a:lnSpc>
                <a:spcPct val="101499"/>
              </a:lnSpc>
              <a:spcBef>
                <a:spcPts val="1807"/>
              </a:spcBef>
              <a:buSzPct val="109375"/>
              <a:buFont typeface="Arial Unicode MS"/>
              <a:buChar char="❑"/>
              <a:tabLst>
                <a:tab pos="571486" algn="l"/>
                <a:tab pos="572331" algn="l"/>
              </a:tabLst>
            </a:pPr>
            <a:r>
              <a:rPr sz="2133" spc="133" dirty="0">
                <a:solidFill>
                  <a:srgbClr val="FFFFFF"/>
                </a:solidFill>
                <a:latin typeface="Arial"/>
                <a:cs typeface="Arial"/>
              </a:rPr>
              <a:t>Собирая</a:t>
            </a:r>
            <a:r>
              <a:rPr sz="2133" spc="-1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33" spc="147" dirty="0">
                <a:solidFill>
                  <a:srgbClr val="FFFFFF"/>
                </a:solidFill>
                <a:latin typeface="Arial"/>
                <a:cs typeface="Arial"/>
              </a:rPr>
              <a:t>портрет</a:t>
            </a:r>
            <a:r>
              <a:rPr sz="2133" spc="-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33" spc="113" dirty="0">
                <a:solidFill>
                  <a:srgbClr val="FFFFFF"/>
                </a:solidFill>
                <a:latin typeface="Arial"/>
                <a:cs typeface="Arial"/>
              </a:rPr>
              <a:t>покупателя,</a:t>
            </a:r>
            <a:r>
              <a:rPr sz="2133" spc="-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33" spc="187" dirty="0">
                <a:solidFill>
                  <a:srgbClr val="FFFFFF"/>
                </a:solidFill>
                <a:latin typeface="Arial"/>
                <a:cs typeface="Arial"/>
              </a:rPr>
              <a:t>не</a:t>
            </a:r>
            <a:r>
              <a:rPr sz="2133" spc="-1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33" spc="107" dirty="0">
                <a:solidFill>
                  <a:srgbClr val="FFFFFF"/>
                </a:solidFill>
                <a:latin typeface="Arial"/>
                <a:cs typeface="Arial"/>
              </a:rPr>
              <a:t>делайте</a:t>
            </a:r>
            <a:r>
              <a:rPr sz="2133" spc="-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33" spc="152" dirty="0">
                <a:solidFill>
                  <a:srgbClr val="FFFFFF"/>
                </a:solidFill>
                <a:latin typeface="Arial"/>
                <a:cs typeface="Arial"/>
              </a:rPr>
              <a:t>его</a:t>
            </a:r>
            <a:r>
              <a:rPr sz="2133" spc="-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33" spc="140" dirty="0">
                <a:solidFill>
                  <a:srgbClr val="FFFFFF"/>
                </a:solidFill>
                <a:latin typeface="Arial"/>
                <a:cs typeface="Arial"/>
              </a:rPr>
              <a:t>безликим. </a:t>
            </a:r>
            <a:r>
              <a:rPr sz="2133" spc="147" dirty="0">
                <a:solidFill>
                  <a:srgbClr val="FFFFFF"/>
                </a:solidFill>
                <a:latin typeface="Arial"/>
                <a:cs typeface="Arial"/>
              </a:rPr>
              <a:t>Описывайте</a:t>
            </a:r>
            <a:r>
              <a:rPr sz="213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33" spc="187" dirty="0">
                <a:solidFill>
                  <a:srgbClr val="FFFFFF"/>
                </a:solidFill>
                <a:latin typeface="Arial"/>
                <a:cs typeface="Arial"/>
              </a:rPr>
              <a:t>конкретного</a:t>
            </a:r>
            <a:r>
              <a:rPr sz="2133" spc="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33" spc="107" dirty="0">
                <a:solidFill>
                  <a:srgbClr val="FFFFFF"/>
                </a:solidFill>
                <a:latin typeface="Arial"/>
                <a:cs typeface="Arial"/>
              </a:rPr>
              <a:t>человека,</a:t>
            </a:r>
            <a:r>
              <a:rPr sz="213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33" spc="160" dirty="0">
                <a:solidFill>
                  <a:srgbClr val="FFFFFF"/>
                </a:solidFill>
                <a:latin typeface="Arial"/>
                <a:cs typeface="Arial"/>
              </a:rPr>
              <a:t>который</a:t>
            </a:r>
            <a:r>
              <a:rPr sz="2133" spc="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33" spc="147" dirty="0">
                <a:solidFill>
                  <a:srgbClr val="FFFFFF"/>
                </a:solidFill>
                <a:latin typeface="Arial"/>
                <a:cs typeface="Arial"/>
              </a:rPr>
              <a:t>максимально </a:t>
            </a:r>
            <a:r>
              <a:rPr sz="2133" spc="80" dirty="0">
                <a:solidFill>
                  <a:srgbClr val="FFFFFF"/>
                </a:solidFill>
                <a:latin typeface="Arial"/>
                <a:cs typeface="Arial"/>
              </a:rPr>
              <a:t>соответствует</a:t>
            </a:r>
            <a:r>
              <a:rPr sz="2133" spc="2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33" spc="93" dirty="0">
                <a:solidFill>
                  <a:srgbClr val="FFFFFF"/>
                </a:solidFill>
                <a:latin typeface="Arial"/>
                <a:cs typeface="Arial"/>
              </a:rPr>
              <a:t>портрету.</a:t>
            </a:r>
            <a:endParaRPr sz="2133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81934" y="706165"/>
            <a:ext cx="9102846" cy="919974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305639">
              <a:lnSpc>
                <a:spcPct val="100000"/>
              </a:lnSpc>
              <a:spcBef>
                <a:spcPts val="133"/>
              </a:spcBef>
            </a:pPr>
            <a:r>
              <a:rPr sz="5867" spc="-327" dirty="0">
                <a:solidFill>
                  <a:schemeClr val="bg1"/>
                </a:solidFill>
              </a:rPr>
              <a:t>Г</a:t>
            </a:r>
            <a:r>
              <a:rPr sz="5867" spc="400" dirty="0">
                <a:solidFill>
                  <a:schemeClr val="bg1"/>
                </a:solidFill>
              </a:rPr>
              <a:t>де</a:t>
            </a:r>
            <a:r>
              <a:rPr sz="5867" spc="87" dirty="0">
                <a:solidFill>
                  <a:schemeClr val="bg1"/>
                </a:solidFill>
              </a:rPr>
              <a:t> </a:t>
            </a:r>
            <a:r>
              <a:rPr sz="5867" spc="293" dirty="0">
                <a:solidFill>
                  <a:schemeClr val="bg1"/>
                </a:solidFill>
              </a:rPr>
              <a:t>брать</a:t>
            </a:r>
            <a:r>
              <a:rPr sz="5867" spc="80" dirty="0">
                <a:solidFill>
                  <a:schemeClr val="bg1"/>
                </a:solidFill>
              </a:rPr>
              <a:t> </a:t>
            </a:r>
            <a:r>
              <a:rPr sz="5867" spc="327" dirty="0">
                <a:solidFill>
                  <a:schemeClr val="bg1"/>
                </a:solidFill>
              </a:rPr>
              <a:t>информацию?</a:t>
            </a:r>
            <a:endParaRPr sz="5867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17600" y="910554"/>
            <a:ext cx="14020800" cy="919974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28786">
              <a:lnSpc>
                <a:spcPct val="100000"/>
              </a:lnSpc>
              <a:spcBef>
                <a:spcPts val="133"/>
              </a:spcBef>
            </a:pPr>
            <a:r>
              <a:rPr sz="5867" spc="393" dirty="0">
                <a:solidFill>
                  <a:srgbClr val="000000"/>
                </a:solidFill>
              </a:rPr>
              <a:t>Портрет</a:t>
            </a:r>
            <a:r>
              <a:rPr sz="5867" spc="80" dirty="0">
                <a:solidFill>
                  <a:srgbClr val="000000"/>
                </a:solidFill>
              </a:rPr>
              <a:t> </a:t>
            </a:r>
            <a:r>
              <a:rPr sz="5867" spc="407" dirty="0">
                <a:solidFill>
                  <a:srgbClr val="000000"/>
                </a:solidFill>
              </a:rPr>
              <a:t>покупателя</a:t>
            </a:r>
            <a:endParaRPr sz="5867"/>
          </a:p>
        </p:txBody>
      </p:sp>
      <p:sp>
        <p:nvSpPr>
          <p:cNvPr id="3" name="object 3"/>
          <p:cNvSpPr txBox="1"/>
          <p:nvPr/>
        </p:nvSpPr>
        <p:spPr>
          <a:xfrm>
            <a:off x="608562" y="2184864"/>
            <a:ext cx="2865967" cy="877163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6933" marR="6773" indent="-60112" algn="ctr">
              <a:lnSpc>
                <a:spcPts val="2200"/>
              </a:lnSpc>
              <a:spcBef>
                <a:spcPts val="240"/>
              </a:spcBef>
            </a:pPr>
            <a:r>
              <a:rPr sz="1867" spc="127" dirty="0">
                <a:latin typeface="Arial"/>
                <a:cs typeface="Arial"/>
              </a:rPr>
              <a:t>Мужчина,</a:t>
            </a:r>
            <a:r>
              <a:rPr sz="1867" spc="-13" dirty="0">
                <a:latin typeface="Arial"/>
                <a:cs typeface="Arial"/>
              </a:rPr>
              <a:t> </a:t>
            </a:r>
            <a:r>
              <a:rPr sz="1867" spc="93" dirty="0">
                <a:latin typeface="Arial"/>
                <a:cs typeface="Arial"/>
              </a:rPr>
              <a:t>45</a:t>
            </a:r>
            <a:r>
              <a:rPr sz="1867" spc="-7" dirty="0">
                <a:latin typeface="Arial"/>
                <a:cs typeface="Arial"/>
              </a:rPr>
              <a:t> </a:t>
            </a:r>
            <a:r>
              <a:rPr sz="1867" spc="-27" dirty="0">
                <a:latin typeface="Arial"/>
                <a:cs typeface="Arial"/>
              </a:rPr>
              <a:t>лет,</a:t>
            </a:r>
            <a:r>
              <a:rPr sz="1867" spc="667" dirty="0">
                <a:latin typeface="Arial"/>
                <a:cs typeface="Arial"/>
              </a:rPr>
              <a:t> </a:t>
            </a:r>
            <a:r>
              <a:rPr sz="1867" spc="67" dirty="0">
                <a:latin typeface="Arial"/>
                <a:cs typeface="Arial"/>
              </a:rPr>
              <a:t>женат,</a:t>
            </a:r>
            <a:r>
              <a:rPr sz="1867" spc="-20" dirty="0">
                <a:latin typeface="Arial"/>
                <a:cs typeface="Arial"/>
              </a:rPr>
              <a:t> </a:t>
            </a:r>
            <a:r>
              <a:rPr sz="1867" dirty="0">
                <a:latin typeface="Arial"/>
                <a:cs typeface="Arial"/>
              </a:rPr>
              <a:t>2</a:t>
            </a:r>
            <a:r>
              <a:rPr sz="1867" spc="-13" dirty="0">
                <a:latin typeface="Arial"/>
                <a:cs typeface="Arial"/>
              </a:rPr>
              <a:t> </a:t>
            </a:r>
            <a:r>
              <a:rPr sz="1867" spc="67" dirty="0">
                <a:latin typeface="Arial"/>
                <a:cs typeface="Arial"/>
              </a:rPr>
              <a:t>детей,</a:t>
            </a:r>
            <a:r>
              <a:rPr sz="1867" spc="-13" dirty="0">
                <a:latin typeface="Arial"/>
                <a:cs typeface="Arial"/>
              </a:rPr>
              <a:t> </a:t>
            </a:r>
            <a:r>
              <a:rPr sz="1867" spc="147" dirty="0">
                <a:latin typeface="Arial"/>
                <a:cs typeface="Arial"/>
              </a:rPr>
              <a:t>живёт</a:t>
            </a:r>
            <a:r>
              <a:rPr sz="1867" spc="-33" dirty="0">
                <a:latin typeface="Arial"/>
                <a:cs typeface="Arial"/>
              </a:rPr>
              <a:t> </a:t>
            </a:r>
            <a:r>
              <a:rPr sz="1867" spc="67" dirty="0">
                <a:latin typeface="Arial"/>
                <a:cs typeface="Arial"/>
              </a:rPr>
              <a:t>в </a:t>
            </a:r>
            <a:r>
              <a:rPr sz="1867" spc="133" dirty="0">
                <a:latin typeface="Arial"/>
                <a:cs typeface="Arial"/>
              </a:rPr>
              <a:t>спальном</a:t>
            </a:r>
            <a:r>
              <a:rPr sz="1867" spc="-13" dirty="0">
                <a:latin typeface="Arial"/>
                <a:cs typeface="Arial"/>
              </a:rPr>
              <a:t> </a:t>
            </a:r>
            <a:r>
              <a:rPr sz="1867" spc="152" dirty="0">
                <a:latin typeface="Arial"/>
                <a:cs typeface="Arial"/>
              </a:rPr>
              <a:t>районе</a:t>
            </a:r>
            <a:endParaRPr sz="1867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47028" y="3636759"/>
            <a:ext cx="2128520" cy="1159292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6933" marR="6773" indent="-847" algn="ctr">
              <a:lnSpc>
                <a:spcPts val="2200"/>
              </a:lnSpc>
              <a:spcBef>
                <a:spcPts val="240"/>
              </a:spcBef>
            </a:pPr>
            <a:r>
              <a:rPr sz="1867" spc="87" dirty="0">
                <a:latin typeface="Arial"/>
                <a:cs typeface="Arial"/>
              </a:rPr>
              <a:t>Зам</a:t>
            </a:r>
            <a:r>
              <a:rPr sz="1867" spc="-20" dirty="0">
                <a:latin typeface="Arial"/>
                <a:cs typeface="Arial"/>
              </a:rPr>
              <a:t> </a:t>
            </a:r>
            <a:r>
              <a:rPr sz="1867" spc="127" dirty="0">
                <a:latin typeface="Arial"/>
                <a:cs typeface="Arial"/>
              </a:rPr>
              <a:t>директора </a:t>
            </a:r>
            <a:r>
              <a:rPr sz="1867" spc="140" dirty="0">
                <a:latin typeface="Arial"/>
                <a:cs typeface="Arial"/>
              </a:rPr>
              <a:t>небольшой </a:t>
            </a:r>
            <a:r>
              <a:rPr sz="1867" spc="152" dirty="0">
                <a:latin typeface="Arial"/>
                <a:cs typeface="Arial"/>
              </a:rPr>
              <a:t>компании,</a:t>
            </a:r>
            <a:r>
              <a:rPr sz="1867" spc="7" dirty="0">
                <a:latin typeface="Arial"/>
                <a:cs typeface="Arial"/>
              </a:rPr>
              <a:t> </a:t>
            </a:r>
            <a:r>
              <a:rPr sz="1867" spc="80" dirty="0">
                <a:latin typeface="Arial"/>
                <a:cs typeface="Arial"/>
              </a:rPr>
              <a:t>доход </a:t>
            </a:r>
            <a:r>
              <a:rPr sz="1867" spc="-40" dirty="0">
                <a:latin typeface="Arial"/>
                <a:cs typeface="Arial"/>
              </a:rPr>
              <a:t>150</a:t>
            </a:r>
            <a:r>
              <a:rPr sz="1867" spc="-73" dirty="0">
                <a:latin typeface="Arial"/>
                <a:cs typeface="Arial"/>
              </a:rPr>
              <a:t> </a:t>
            </a:r>
            <a:r>
              <a:rPr sz="1867" spc="-27" dirty="0">
                <a:latin typeface="Arial"/>
                <a:cs typeface="Arial"/>
              </a:rPr>
              <a:t>т.р.</a:t>
            </a:r>
            <a:endParaRPr sz="1867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785413" y="3846850"/>
            <a:ext cx="1741593" cy="595035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390304" marR="6773" indent="-374217">
              <a:lnSpc>
                <a:spcPts val="2200"/>
              </a:lnSpc>
              <a:spcBef>
                <a:spcPts val="240"/>
              </a:spcBef>
            </a:pPr>
            <a:r>
              <a:rPr sz="1867" spc="80" dirty="0">
                <a:latin typeface="Arial"/>
                <a:cs typeface="Arial"/>
              </a:rPr>
              <a:t>Стабильность </a:t>
            </a:r>
            <a:r>
              <a:rPr sz="1867" spc="233" dirty="0">
                <a:latin typeface="Arial"/>
                <a:cs typeface="Arial"/>
              </a:rPr>
              <a:t>и</a:t>
            </a:r>
            <a:r>
              <a:rPr sz="1867" spc="-33" dirty="0">
                <a:latin typeface="Arial"/>
                <a:cs typeface="Arial"/>
              </a:rPr>
              <a:t> </a:t>
            </a:r>
            <a:r>
              <a:rPr sz="1867" spc="80" dirty="0">
                <a:latin typeface="Arial"/>
                <a:cs typeface="Arial"/>
              </a:rPr>
              <a:t>семья</a:t>
            </a:r>
            <a:endParaRPr sz="1867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55506" y="5272908"/>
            <a:ext cx="3054773" cy="877163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6933" marR="6773" algn="ctr">
              <a:lnSpc>
                <a:spcPts val="2200"/>
              </a:lnSpc>
              <a:spcBef>
                <a:spcPts val="240"/>
              </a:spcBef>
            </a:pPr>
            <a:r>
              <a:rPr sz="1867" spc="127" dirty="0">
                <a:latin typeface="Arial"/>
                <a:cs typeface="Arial"/>
              </a:rPr>
              <a:t>Интернет</a:t>
            </a:r>
            <a:r>
              <a:rPr sz="1867" dirty="0">
                <a:latin typeface="Arial"/>
                <a:cs typeface="Arial"/>
              </a:rPr>
              <a:t> </a:t>
            </a:r>
            <a:r>
              <a:rPr sz="1867" spc="100" dirty="0">
                <a:latin typeface="Arial"/>
                <a:cs typeface="Arial"/>
              </a:rPr>
              <a:t>использует </a:t>
            </a:r>
            <a:r>
              <a:rPr sz="1867" spc="107" dirty="0">
                <a:latin typeface="Arial"/>
                <a:cs typeface="Arial"/>
              </a:rPr>
              <a:t>только</a:t>
            </a:r>
            <a:r>
              <a:rPr sz="1867" spc="-20" dirty="0">
                <a:latin typeface="Arial"/>
                <a:cs typeface="Arial"/>
              </a:rPr>
              <a:t> </a:t>
            </a:r>
            <a:r>
              <a:rPr sz="1867" spc="100" dirty="0">
                <a:latin typeface="Arial"/>
                <a:cs typeface="Arial"/>
              </a:rPr>
              <a:t>для</a:t>
            </a:r>
            <a:r>
              <a:rPr sz="1867" spc="-13" dirty="0">
                <a:latin typeface="Arial"/>
                <a:cs typeface="Arial"/>
              </a:rPr>
              <a:t> </a:t>
            </a:r>
            <a:r>
              <a:rPr sz="1867" spc="67" dirty="0">
                <a:latin typeface="Arial"/>
                <a:cs typeface="Arial"/>
              </a:rPr>
              <a:t>работы, </a:t>
            </a:r>
            <a:r>
              <a:rPr sz="1867" spc="87" dirty="0">
                <a:latin typeface="Arial"/>
                <a:cs typeface="Arial"/>
              </a:rPr>
              <a:t>читает</a:t>
            </a:r>
            <a:r>
              <a:rPr sz="1867" spc="-27" dirty="0">
                <a:latin typeface="Arial"/>
                <a:cs typeface="Arial"/>
              </a:rPr>
              <a:t> </a:t>
            </a:r>
            <a:r>
              <a:rPr sz="1867" spc="113" dirty="0">
                <a:latin typeface="Arial"/>
                <a:cs typeface="Arial"/>
              </a:rPr>
              <a:t>деловые</a:t>
            </a:r>
            <a:r>
              <a:rPr sz="1867" spc="-20" dirty="0">
                <a:latin typeface="Arial"/>
                <a:cs typeface="Arial"/>
              </a:rPr>
              <a:t> </a:t>
            </a:r>
            <a:r>
              <a:rPr sz="1867" spc="127" dirty="0">
                <a:latin typeface="Arial"/>
                <a:cs typeface="Arial"/>
              </a:rPr>
              <a:t>новости</a:t>
            </a:r>
            <a:endParaRPr sz="1867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278283" y="5022085"/>
            <a:ext cx="3198707" cy="1159292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6086" marR="6773" indent="-847" algn="ctr">
              <a:lnSpc>
                <a:spcPts val="2200"/>
              </a:lnSpc>
              <a:spcBef>
                <a:spcPts val="240"/>
              </a:spcBef>
            </a:pPr>
            <a:r>
              <a:rPr sz="1867" spc="87" dirty="0">
                <a:latin typeface="Arial"/>
                <a:cs typeface="Arial"/>
              </a:rPr>
              <a:t>Нет</a:t>
            </a:r>
            <a:r>
              <a:rPr sz="1867" spc="-33" dirty="0">
                <a:latin typeface="Arial"/>
                <a:cs typeface="Arial"/>
              </a:rPr>
              <a:t> </a:t>
            </a:r>
            <a:r>
              <a:rPr sz="1867" spc="180" dirty="0">
                <a:latin typeface="Arial"/>
                <a:cs typeface="Arial"/>
              </a:rPr>
              <a:t>времени</a:t>
            </a:r>
            <a:r>
              <a:rPr sz="1867" spc="-27" dirty="0">
                <a:latin typeface="Arial"/>
                <a:cs typeface="Arial"/>
              </a:rPr>
              <a:t> </a:t>
            </a:r>
            <a:r>
              <a:rPr sz="1867" spc="133" dirty="0">
                <a:latin typeface="Arial"/>
                <a:cs typeface="Arial"/>
              </a:rPr>
              <a:t>на</a:t>
            </a:r>
            <a:r>
              <a:rPr sz="1867" spc="-27" dirty="0">
                <a:latin typeface="Arial"/>
                <a:cs typeface="Arial"/>
              </a:rPr>
              <a:t> </a:t>
            </a:r>
            <a:r>
              <a:rPr sz="1867" spc="187" dirty="0">
                <a:latin typeface="Arial"/>
                <a:cs typeface="Arial"/>
              </a:rPr>
              <a:t>поиски </a:t>
            </a:r>
            <a:r>
              <a:rPr sz="1867" spc="147" dirty="0">
                <a:latin typeface="Arial"/>
                <a:cs typeface="Arial"/>
              </a:rPr>
              <a:t>выгодного</a:t>
            </a:r>
            <a:r>
              <a:rPr sz="1867" spc="-20" dirty="0">
                <a:latin typeface="Arial"/>
                <a:cs typeface="Arial"/>
              </a:rPr>
              <a:t> </a:t>
            </a:r>
            <a:r>
              <a:rPr sz="1867" spc="120" dirty="0">
                <a:latin typeface="Arial"/>
                <a:cs typeface="Arial"/>
              </a:rPr>
              <a:t>предложения, </a:t>
            </a:r>
            <a:r>
              <a:rPr sz="1867" spc="167" dirty="0">
                <a:latin typeface="Arial"/>
                <a:cs typeface="Arial"/>
              </a:rPr>
              <a:t>принимает</a:t>
            </a:r>
            <a:r>
              <a:rPr sz="1867" spc="-20" dirty="0">
                <a:latin typeface="Arial"/>
                <a:cs typeface="Arial"/>
              </a:rPr>
              <a:t> </a:t>
            </a:r>
            <a:r>
              <a:rPr sz="1867" spc="173" dirty="0">
                <a:latin typeface="Arial"/>
                <a:cs typeface="Arial"/>
              </a:rPr>
              <a:t>решение</a:t>
            </a:r>
            <a:r>
              <a:rPr sz="1867" spc="-13" dirty="0">
                <a:latin typeface="Arial"/>
                <a:cs typeface="Arial"/>
              </a:rPr>
              <a:t> </a:t>
            </a:r>
            <a:r>
              <a:rPr sz="1867" spc="67" dirty="0">
                <a:latin typeface="Arial"/>
                <a:cs typeface="Arial"/>
              </a:rPr>
              <a:t>в </a:t>
            </a:r>
            <a:r>
              <a:rPr sz="1867" spc="113" dirty="0">
                <a:latin typeface="Arial"/>
                <a:cs typeface="Arial"/>
              </a:rPr>
              <a:t>магазине,</a:t>
            </a:r>
            <a:r>
              <a:rPr sz="1867" spc="-27" dirty="0">
                <a:latin typeface="Arial"/>
                <a:cs typeface="Arial"/>
              </a:rPr>
              <a:t> </a:t>
            </a:r>
            <a:r>
              <a:rPr sz="1867" spc="152" dirty="0">
                <a:latin typeface="Arial"/>
                <a:cs typeface="Arial"/>
              </a:rPr>
              <a:t>рядом</a:t>
            </a:r>
            <a:r>
              <a:rPr sz="1867" spc="-20" dirty="0">
                <a:latin typeface="Arial"/>
                <a:cs typeface="Arial"/>
              </a:rPr>
              <a:t> </a:t>
            </a:r>
            <a:r>
              <a:rPr sz="1867" spc="107" dirty="0">
                <a:latin typeface="Arial"/>
                <a:cs typeface="Arial"/>
              </a:rPr>
              <a:t>с</a:t>
            </a:r>
            <a:r>
              <a:rPr sz="1867" spc="-20" dirty="0">
                <a:latin typeface="Arial"/>
                <a:cs typeface="Arial"/>
              </a:rPr>
              <a:t> </a:t>
            </a:r>
            <a:r>
              <a:rPr sz="1867" spc="147" dirty="0">
                <a:latin typeface="Arial"/>
                <a:cs typeface="Arial"/>
              </a:rPr>
              <a:t>домом</a:t>
            </a:r>
            <a:endParaRPr sz="1867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223997" y="2184865"/>
            <a:ext cx="2864273" cy="877163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6086" marR="6773" algn="ctr">
              <a:lnSpc>
                <a:spcPts val="2200"/>
              </a:lnSpc>
              <a:spcBef>
                <a:spcPts val="240"/>
              </a:spcBef>
            </a:pPr>
            <a:r>
              <a:rPr sz="1867" spc="167" dirty="0">
                <a:latin typeface="Arial"/>
                <a:cs typeface="Arial"/>
              </a:rPr>
              <a:t>Любит</a:t>
            </a:r>
            <a:r>
              <a:rPr sz="1867" spc="-7" dirty="0">
                <a:latin typeface="Arial"/>
                <a:cs typeface="Arial"/>
              </a:rPr>
              <a:t> </a:t>
            </a:r>
            <a:r>
              <a:rPr sz="1867" spc="87" dirty="0">
                <a:latin typeface="Arial"/>
                <a:cs typeface="Arial"/>
              </a:rPr>
              <a:t>рыбалку,</a:t>
            </a:r>
            <a:r>
              <a:rPr sz="1867" spc="-7" dirty="0">
                <a:latin typeface="Arial"/>
                <a:cs typeface="Arial"/>
              </a:rPr>
              <a:t> </a:t>
            </a:r>
            <a:r>
              <a:rPr sz="1867" spc="40" dirty="0">
                <a:latin typeface="Arial"/>
                <a:cs typeface="Arial"/>
              </a:rPr>
              <a:t>отдых </a:t>
            </a:r>
            <a:r>
              <a:rPr sz="1867" spc="133" dirty="0">
                <a:latin typeface="Arial"/>
                <a:cs typeface="Arial"/>
              </a:rPr>
              <a:t>на</a:t>
            </a:r>
            <a:r>
              <a:rPr sz="1867" spc="47" dirty="0">
                <a:latin typeface="Arial"/>
                <a:cs typeface="Arial"/>
              </a:rPr>
              <a:t> </a:t>
            </a:r>
            <a:r>
              <a:rPr sz="1867" dirty="0">
                <a:latin typeface="Arial"/>
                <a:cs typeface="Arial"/>
              </a:rPr>
              <a:t>даче,</a:t>
            </a:r>
            <a:r>
              <a:rPr sz="1867" spc="47" dirty="0">
                <a:latin typeface="Arial"/>
                <a:cs typeface="Arial"/>
              </a:rPr>
              <a:t> </a:t>
            </a:r>
            <a:r>
              <a:rPr sz="1867" spc="147" dirty="0">
                <a:latin typeface="Arial"/>
                <a:cs typeface="Arial"/>
              </a:rPr>
              <a:t>иногда</a:t>
            </a:r>
            <a:r>
              <a:rPr sz="1867" spc="47" dirty="0">
                <a:latin typeface="Arial"/>
                <a:cs typeface="Arial"/>
              </a:rPr>
              <a:t> </a:t>
            </a:r>
            <a:r>
              <a:rPr sz="1867" spc="160" dirty="0">
                <a:latin typeface="Arial"/>
                <a:cs typeface="Arial"/>
              </a:rPr>
              <a:t>море</a:t>
            </a:r>
            <a:r>
              <a:rPr sz="1867" spc="53" dirty="0">
                <a:latin typeface="Arial"/>
                <a:cs typeface="Arial"/>
              </a:rPr>
              <a:t> </a:t>
            </a:r>
            <a:r>
              <a:rPr sz="1867" spc="40" dirty="0">
                <a:latin typeface="Arial"/>
                <a:cs typeface="Arial"/>
              </a:rPr>
              <a:t>с </a:t>
            </a:r>
            <a:r>
              <a:rPr sz="1867" spc="113" dirty="0">
                <a:latin typeface="Arial"/>
                <a:cs typeface="Arial"/>
              </a:rPr>
              <a:t>семьёй</a:t>
            </a:r>
            <a:endParaRPr sz="1867">
              <a:latin typeface="Arial"/>
              <a:cs typeface="Arial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7395295" y="2580612"/>
            <a:ext cx="524087" cy="338667"/>
            <a:chOff x="5546471" y="1935459"/>
            <a:chExt cx="393065" cy="254000"/>
          </a:xfrm>
        </p:grpSpPr>
        <p:sp>
          <p:nvSpPr>
            <p:cNvPr id="10" name="object 10"/>
            <p:cNvSpPr/>
            <p:nvPr/>
          </p:nvSpPr>
          <p:spPr>
            <a:xfrm>
              <a:off x="5629213" y="1944984"/>
              <a:ext cx="300990" cy="189230"/>
            </a:xfrm>
            <a:custGeom>
              <a:avLst/>
              <a:gdLst/>
              <a:ahLst/>
              <a:cxnLst/>
              <a:rect l="l" t="t" r="r" b="b"/>
              <a:pathLst>
                <a:path w="300989" h="189230">
                  <a:moveTo>
                    <a:pt x="300796" y="0"/>
                  </a:moveTo>
                  <a:lnTo>
                    <a:pt x="0" y="188844"/>
                  </a:lnTo>
                </a:path>
              </a:pathLst>
            </a:custGeom>
            <a:ln w="1904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546471" y="2097656"/>
              <a:ext cx="108997" cy="91665"/>
            </a:xfrm>
            <a:prstGeom prst="rect">
              <a:avLst/>
            </a:prstGeom>
          </p:spPr>
        </p:pic>
      </p:grpSp>
      <p:grpSp>
        <p:nvGrpSpPr>
          <p:cNvPr id="12" name="object 12"/>
          <p:cNvGrpSpPr/>
          <p:nvPr/>
        </p:nvGrpSpPr>
        <p:grpSpPr>
          <a:xfrm>
            <a:off x="3521879" y="2566563"/>
            <a:ext cx="524087" cy="338667"/>
            <a:chOff x="2641409" y="1924922"/>
            <a:chExt cx="393065" cy="254000"/>
          </a:xfrm>
        </p:grpSpPr>
        <p:sp>
          <p:nvSpPr>
            <p:cNvPr id="13" name="object 13"/>
            <p:cNvSpPr/>
            <p:nvPr/>
          </p:nvSpPr>
          <p:spPr>
            <a:xfrm>
              <a:off x="2650934" y="1934447"/>
              <a:ext cx="300990" cy="189230"/>
            </a:xfrm>
            <a:custGeom>
              <a:avLst/>
              <a:gdLst/>
              <a:ahLst/>
              <a:cxnLst/>
              <a:rect l="l" t="t" r="r" b="b"/>
              <a:pathLst>
                <a:path w="300989" h="189230">
                  <a:moveTo>
                    <a:pt x="0" y="0"/>
                  </a:moveTo>
                  <a:lnTo>
                    <a:pt x="300796" y="188845"/>
                  </a:lnTo>
                </a:path>
              </a:pathLst>
            </a:custGeom>
            <a:ln w="1904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25475" y="2087118"/>
              <a:ext cx="108997" cy="91665"/>
            </a:xfrm>
            <a:prstGeom prst="rect">
              <a:avLst/>
            </a:prstGeom>
          </p:spPr>
        </p:pic>
      </p:grpSp>
      <p:grpSp>
        <p:nvGrpSpPr>
          <p:cNvPr id="15" name="object 15"/>
          <p:cNvGrpSpPr/>
          <p:nvPr/>
        </p:nvGrpSpPr>
        <p:grpSpPr>
          <a:xfrm>
            <a:off x="3827710" y="5292000"/>
            <a:ext cx="524087" cy="338667"/>
            <a:chOff x="2870782" y="3969000"/>
            <a:chExt cx="393065" cy="254000"/>
          </a:xfrm>
        </p:grpSpPr>
        <p:sp>
          <p:nvSpPr>
            <p:cNvPr id="16" name="object 16"/>
            <p:cNvSpPr/>
            <p:nvPr/>
          </p:nvSpPr>
          <p:spPr>
            <a:xfrm>
              <a:off x="2880307" y="4024493"/>
              <a:ext cx="300990" cy="189230"/>
            </a:xfrm>
            <a:custGeom>
              <a:avLst/>
              <a:gdLst/>
              <a:ahLst/>
              <a:cxnLst/>
              <a:rect l="l" t="t" r="r" b="b"/>
              <a:pathLst>
                <a:path w="300989" h="189229">
                  <a:moveTo>
                    <a:pt x="0" y="188844"/>
                  </a:moveTo>
                  <a:lnTo>
                    <a:pt x="300796" y="0"/>
                  </a:lnTo>
                </a:path>
              </a:pathLst>
            </a:custGeom>
            <a:ln w="1904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7" name="object 1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54848" y="3969000"/>
              <a:ext cx="108997" cy="91665"/>
            </a:xfrm>
            <a:prstGeom prst="rect">
              <a:avLst/>
            </a:prstGeom>
          </p:spPr>
        </p:pic>
      </p:grpSp>
      <p:grpSp>
        <p:nvGrpSpPr>
          <p:cNvPr id="18" name="object 18"/>
          <p:cNvGrpSpPr/>
          <p:nvPr/>
        </p:nvGrpSpPr>
        <p:grpSpPr>
          <a:xfrm>
            <a:off x="7395295" y="5227297"/>
            <a:ext cx="524087" cy="338667"/>
            <a:chOff x="5546471" y="3920473"/>
            <a:chExt cx="393065" cy="254000"/>
          </a:xfrm>
        </p:grpSpPr>
        <p:sp>
          <p:nvSpPr>
            <p:cNvPr id="19" name="object 19"/>
            <p:cNvSpPr/>
            <p:nvPr/>
          </p:nvSpPr>
          <p:spPr>
            <a:xfrm>
              <a:off x="5629213" y="3975965"/>
              <a:ext cx="300990" cy="189230"/>
            </a:xfrm>
            <a:custGeom>
              <a:avLst/>
              <a:gdLst/>
              <a:ahLst/>
              <a:cxnLst/>
              <a:rect l="l" t="t" r="r" b="b"/>
              <a:pathLst>
                <a:path w="300989" h="189229">
                  <a:moveTo>
                    <a:pt x="300796" y="188844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20" name="object 2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546471" y="3920473"/>
              <a:ext cx="108997" cy="91665"/>
            </a:xfrm>
            <a:prstGeom prst="rect">
              <a:avLst/>
            </a:prstGeom>
          </p:spPr>
        </p:pic>
      </p:grpSp>
      <p:grpSp>
        <p:nvGrpSpPr>
          <p:cNvPr id="21" name="object 21"/>
          <p:cNvGrpSpPr/>
          <p:nvPr/>
        </p:nvGrpSpPr>
        <p:grpSpPr>
          <a:xfrm>
            <a:off x="3799645" y="4070476"/>
            <a:ext cx="506307" cy="110067"/>
            <a:chOff x="2849734" y="3052857"/>
            <a:chExt cx="379730" cy="82550"/>
          </a:xfrm>
        </p:grpSpPr>
        <p:sp>
          <p:nvSpPr>
            <p:cNvPr id="22" name="object 22"/>
            <p:cNvSpPr/>
            <p:nvPr/>
          </p:nvSpPr>
          <p:spPr>
            <a:xfrm>
              <a:off x="2849734" y="3093848"/>
              <a:ext cx="283845" cy="0"/>
            </a:xfrm>
            <a:custGeom>
              <a:avLst/>
              <a:gdLst/>
              <a:ahLst/>
              <a:cxnLst/>
              <a:rect l="l" t="t" r="r" b="b"/>
              <a:pathLst>
                <a:path w="283844">
                  <a:moveTo>
                    <a:pt x="0" y="0"/>
                  </a:moveTo>
                  <a:lnTo>
                    <a:pt x="283299" y="0"/>
                  </a:lnTo>
                </a:path>
              </a:pathLst>
            </a:custGeom>
            <a:ln w="1904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23" name="object 2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23509" y="3052857"/>
              <a:ext cx="105500" cy="81980"/>
            </a:xfrm>
            <a:prstGeom prst="rect">
              <a:avLst/>
            </a:prstGeom>
          </p:spPr>
        </p:pic>
      </p:grpSp>
      <p:grpSp>
        <p:nvGrpSpPr>
          <p:cNvPr id="24" name="object 24"/>
          <p:cNvGrpSpPr/>
          <p:nvPr/>
        </p:nvGrpSpPr>
        <p:grpSpPr>
          <a:xfrm>
            <a:off x="7400979" y="4056575"/>
            <a:ext cx="506307" cy="110067"/>
            <a:chOff x="5550734" y="3042431"/>
            <a:chExt cx="379730" cy="82550"/>
          </a:xfrm>
        </p:grpSpPr>
        <p:sp>
          <p:nvSpPr>
            <p:cNvPr id="25" name="object 25"/>
            <p:cNvSpPr/>
            <p:nvPr/>
          </p:nvSpPr>
          <p:spPr>
            <a:xfrm>
              <a:off x="5646709" y="3083422"/>
              <a:ext cx="283845" cy="0"/>
            </a:xfrm>
            <a:custGeom>
              <a:avLst/>
              <a:gdLst/>
              <a:ahLst/>
              <a:cxnLst/>
              <a:rect l="l" t="t" r="r" b="b"/>
              <a:pathLst>
                <a:path w="283845">
                  <a:moveTo>
                    <a:pt x="283299" y="0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26" name="object 2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550734" y="3042431"/>
              <a:ext cx="105500" cy="81980"/>
            </a:xfrm>
            <a:prstGeom prst="rect">
              <a:avLst/>
            </a:prstGeom>
          </p:spPr>
        </p:pic>
      </p:grpSp>
      <p:pic>
        <p:nvPicPr>
          <p:cNvPr id="27" name="object 2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179035" y="2745676"/>
            <a:ext cx="1561271" cy="3514011"/>
          </a:xfrm>
          <a:prstGeom prst="rect">
            <a:avLst/>
          </a:prstGeom>
        </p:spPr>
      </p:pic>
      <p:sp>
        <p:nvSpPr>
          <p:cNvPr id="28" name="object 28"/>
          <p:cNvSpPr txBox="1"/>
          <p:nvPr/>
        </p:nvSpPr>
        <p:spPr>
          <a:xfrm>
            <a:off x="4461069" y="2314194"/>
            <a:ext cx="2628900" cy="3453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133" b="1" spc="152" dirty="0">
                <a:latin typeface="Arial"/>
                <a:cs typeface="Arial"/>
              </a:rPr>
              <a:t>Сергей</a:t>
            </a:r>
            <a:r>
              <a:rPr sz="2133" b="1" spc="40" dirty="0">
                <a:latin typeface="Arial"/>
                <a:cs typeface="Arial"/>
              </a:rPr>
              <a:t> </a:t>
            </a:r>
            <a:r>
              <a:rPr sz="2133" b="1" spc="127" dirty="0">
                <a:latin typeface="Arial"/>
                <a:cs typeface="Arial"/>
              </a:rPr>
              <a:t>Петрович</a:t>
            </a:r>
            <a:endParaRPr sz="2133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04883" y="510583"/>
            <a:ext cx="10387836" cy="919974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lang="ru-RU" sz="5867" spc="500" dirty="0">
                <a:solidFill>
                  <a:srgbClr val="000000"/>
                </a:solidFill>
              </a:rPr>
              <a:t>Шаг</a:t>
            </a:r>
            <a:r>
              <a:rPr lang="ru-RU" sz="5867" spc="80" dirty="0">
                <a:solidFill>
                  <a:srgbClr val="000000"/>
                </a:solidFill>
              </a:rPr>
              <a:t> </a:t>
            </a:r>
            <a:r>
              <a:rPr lang="ru-RU" sz="5867" spc="460" dirty="0">
                <a:solidFill>
                  <a:srgbClr val="000000"/>
                </a:solidFill>
              </a:rPr>
              <a:t>3: выявить проблему</a:t>
            </a:r>
            <a:endParaRPr lang="ru-RU" sz="5867" dirty="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32735" y="2904955"/>
            <a:ext cx="1561271" cy="3514011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778629" y="2060835"/>
            <a:ext cx="6239087" cy="1817528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3626183">
              <a:spcBef>
                <a:spcPts val="3300"/>
              </a:spcBef>
            </a:pPr>
            <a:r>
              <a:rPr lang="ru-RU" sz="2133" b="1" spc="152" dirty="0">
                <a:latin typeface="Arial"/>
                <a:cs typeface="Arial"/>
              </a:rPr>
              <a:t>Сергей</a:t>
            </a:r>
            <a:r>
              <a:rPr sz="2133" b="1" spc="40" dirty="0">
                <a:latin typeface="Arial"/>
                <a:cs typeface="Arial"/>
              </a:rPr>
              <a:t> </a:t>
            </a:r>
            <a:r>
              <a:rPr sz="2133" b="1" spc="127" dirty="0">
                <a:latin typeface="Arial"/>
                <a:cs typeface="Arial"/>
              </a:rPr>
              <a:t>Петрович</a:t>
            </a:r>
            <a:endParaRPr sz="2133" dirty="0">
              <a:latin typeface="Arial"/>
              <a:cs typeface="Arial"/>
            </a:endParaRPr>
          </a:p>
          <a:p>
            <a:pPr marL="28786">
              <a:spcBef>
                <a:spcPts val="1007"/>
              </a:spcBef>
            </a:pPr>
            <a:r>
              <a:rPr sz="2400" b="1" spc="113" dirty="0">
                <a:solidFill>
                  <a:srgbClr val="0034EC"/>
                </a:solidFill>
                <a:latin typeface="Arial"/>
                <a:cs typeface="Arial"/>
              </a:rPr>
              <a:t>Проблема:</a:t>
            </a:r>
            <a:endParaRPr sz="2400" dirty="0">
              <a:latin typeface="Arial"/>
              <a:cs typeface="Arial"/>
            </a:endParaRPr>
          </a:p>
          <a:p>
            <a:pPr marL="28786" marR="2470512">
              <a:lnSpc>
                <a:spcPts val="2200"/>
              </a:lnSpc>
              <a:spcBef>
                <a:spcPts val="953"/>
              </a:spcBef>
            </a:pPr>
            <a:r>
              <a:rPr sz="1867" spc="127" dirty="0">
                <a:latin typeface="Arial"/>
                <a:cs typeface="Arial"/>
              </a:rPr>
              <a:t>Очень</a:t>
            </a:r>
            <a:r>
              <a:rPr sz="1867" spc="-20" dirty="0">
                <a:latin typeface="Arial"/>
                <a:cs typeface="Arial"/>
              </a:rPr>
              <a:t> </a:t>
            </a:r>
            <a:r>
              <a:rPr sz="1867" spc="100" dirty="0">
                <a:latin typeface="Arial"/>
                <a:cs typeface="Arial"/>
              </a:rPr>
              <a:t>занят</a:t>
            </a:r>
            <a:r>
              <a:rPr sz="1867" spc="-13" dirty="0">
                <a:latin typeface="Arial"/>
                <a:cs typeface="Arial"/>
              </a:rPr>
              <a:t> </a:t>
            </a:r>
            <a:r>
              <a:rPr sz="1867" spc="133" dirty="0">
                <a:latin typeface="Arial"/>
                <a:cs typeface="Arial"/>
              </a:rPr>
              <a:t>на</a:t>
            </a:r>
            <a:r>
              <a:rPr sz="1867" spc="-20" dirty="0">
                <a:latin typeface="Arial"/>
                <a:cs typeface="Arial"/>
              </a:rPr>
              <a:t> </a:t>
            </a:r>
            <a:r>
              <a:rPr sz="1867" spc="53" dirty="0">
                <a:latin typeface="Arial"/>
                <a:cs typeface="Arial"/>
              </a:rPr>
              <a:t>работе, </a:t>
            </a:r>
            <a:r>
              <a:rPr sz="1867" spc="120" dirty="0">
                <a:latin typeface="Arial"/>
                <a:cs typeface="Arial"/>
              </a:rPr>
              <a:t>поэтому</a:t>
            </a:r>
            <a:r>
              <a:rPr sz="1867" spc="-20" dirty="0">
                <a:latin typeface="Arial"/>
                <a:cs typeface="Arial"/>
              </a:rPr>
              <a:t> </a:t>
            </a:r>
            <a:r>
              <a:rPr sz="1867" spc="87" dirty="0">
                <a:latin typeface="Arial"/>
                <a:cs typeface="Arial"/>
              </a:rPr>
              <a:t>забывает</a:t>
            </a:r>
            <a:r>
              <a:rPr sz="1867" spc="-20" dirty="0">
                <a:latin typeface="Arial"/>
                <a:cs typeface="Arial"/>
              </a:rPr>
              <a:t> </a:t>
            </a:r>
            <a:r>
              <a:rPr sz="1867" spc="127" dirty="0">
                <a:latin typeface="Arial"/>
                <a:cs typeface="Arial"/>
              </a:rPr>
              <a:t>поздравить </a:t>
            </a:r>
            <a:r>
              <a:rPr sz="1867" spc="173" dirty="0">
                <a:latin typeface="Arial"/>
                <a:cs typeface="Arial"/>
              </a:rPr>
              <a:t>жену</a:t>
            </a:r>
            <a:r>
              <a:rPr sz="1867" spc="-33" dirty="0">
                <a:latin typeface="Arial"/>
                <a:cs typeface="Arial"/>
              </a:rPr>
              <a:t> </a:t>
            </a:r>
            <a:r>
              <a:rPr sz="1867" spc="107" dirty="0">
                <a:latin typeface="Arial"/>
                <a:cs typeface="Arial"/>
              </a:rPr>
              <a:t>с</a:t>
            </a:r>
            <a:r>
              <a:rPr sz="1867" spc="-27" dirty="0">
                <a:latin typeface="Arial"/>
                <a:cs typeface="Arial"/>
              </a:rPr>
              <a:t> </a:t>
            </a:r>
            <a:r>
              <a:rPr sz="1867" spc="152" dirty="0">
                <a:latin typeface="Arial"/>
                <a:cs typeface="Arial"/>
              </a:rPr>
              <a:t>праздниками</a:t>
            </a:r>
            <a:endParaRPr sz="1867" dirty="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78629" y="4615561"/>
            <a:ext cx="3512820" cy="1204603"/>
          </a:xfrm>
          <a:prstGeom prst="rect">
            <a:avLst/>
          </a:prstGeom>
        </p:spPr>
        <p:txBody>
          <a:bodyPr vert="horz" wrap="square" lIns="0" tIns="154093" rIns="0" bIns="0" rtlCol="0">
            <a:spAutoFit/>
          </a:bodyPr>
          <a:lstStyle/>
          <a:p>
            <a:pPr marL="16933">
              <a:spcBef>
                <a:spcPts val="1213"/>
              </a:spcBef>
            </a:pPr>
            <a:r>
              <a:rPr sz="2400" b="1" spc="267" dirty="0">
                <a:solidFill>
                  <a:srgbClr val="0034EC"/>
                </a:solidFill>
                <a:latin typeface="Arial"/>
                <a:cs typeface="Arial"/>
              </a:rPr>
              <a:t>Как</a:t>
            </a:r>
            <a:r>
              <a:rPr sz="2400" b="1" spc="27" dirty="0">
                <a:solidFill>
                  <a:srgbClr val="0034EC"/>
                </a:solidFill>
                <a:latin typeface="Arial"/>
                <a:cs typeface="Arial"/>
              </a:rPr>
              <a:t> </a:t>
            </a:r>
            <a:r>
              <a:rPr sz="2400" b="1" spc="180" dirty="0">
                <a:solidFill>
                  <a:srgbClr val="0034EC"/>
                </a:solidFill>
                <a:latin typeface="Arial"/>
                <a:cs typeface="Arial"/>
              </a:rPr>
              <a:t>покупает</a:t>
            </a:r>
            <a:r>
              <a:rPr sz="2400" b="1" spc="33" dirty="0">
                <a:solidFill>
                  <a:srgbClr val="0034EC"/>
                </a:solidFill>
                <a:latin typeface="Arial"/>
                <a:cs typeface="Arial"/>
              </a:rPr>
              <a:t> </a:t>
            </a:r>
            <a:r>
              <a:rPr sz="2400" b="1" spc="73" dirty="0">
                <a:solidFill>
                  <a:srgbClr val="0034EC"/>
                </a:solidFill>
                <a:latin typeface="Arial"/>
                <a:cs typeface="Arial"/>
              </a:rPr>
              <a:t>цветы:</a:t>
            </a:r>
            <a:endParaRPr sz="2400">
              <a:latin typeface="Arial"/>
              <a:cs typeface="Arial"/>
            </a:endParaRPr>
          </a:p>
          <a:p>
            <a:pPr marL="16933" marR="430096">
              <a:lnSpc>
                <a:spcPts val="2200"/>
              </a:lnSpc>
              <a:spcBef>
                <a:spcPts val="947"/>
              </a:spcBef>
            </a:pPr>
            <a:r>
              <a:rPr sz="1867" spc="140" dirty="0">
                <a:latin typeface="Arial"/>
                <a:cs typeface="Arial"/>
              </a:rPr>
              <a:t>Не</a:t>
            </a:r>
            <a:r>
              <a:rPr sz="1867" spc="-13" dirty="0">
                <a:latin typeface="Arial"/>
                <a:cs typeface="Arial"/>
              </a:rPr>
              <a:t> </a:t>
            </a:r>
            <a:r>
              <a:rPr sz="1867" spc="113" dirty="0">
                <a:latin typeface="Arial"/>
                <a:cs typeface="Arial"/>
              </a:rPr>
              <a:t>использует</a:t>
            </a:r>
            <a:r>
              <a:rPr sz="1867" spc="-13" dirty="0">
                <a:latin typeface="Arial"/>
                <a:cs typeface="Arial"/>
              </a:rPr>
              <a:t> </a:t>
            </a:r>
            <a:r>
              <a:rPr sz="1867" spc="80" dirty="0">
                <a:latin typeface="Arial"/>
                <a:cs typeface="Arial"/>
              </a:rPr>
              <a:t>интернет, </a:t>
            </a:r>
            <a:r>
              <a:rPr sz="1867" spc="93" dirty="0">
                <a:latin typeface="Arial"/>
                <a:cs typeface="Arial"/>
              </a:rPr>
              <a:t>забегает</a:t>
            </a:r>
            <a:r>
              <a:rPr sz="1867" spc="-20" dirty="0">
                <a:latin typeface="Arial"/>
                <a:cs typeface="Arial"/>
              </a:rPr>
              <a:t> </a:t>
            </a:r>
            <a:r>
              <a:rPr sz="1867" spc="193" dirty="0">
                <a:latin typeface="Arial"/>
                <a:cs typeface="Arial"/>
              </a:rPr>
              <a:t>по</a:t>
            </a:r>
            <a:r>
              <a:rPr sz="1867" spc="-20" dirty="0">
                <a:latin typeface="Arial"/>
                <a:cs typeface="Arial"/>
              </a:rPr>
              <a:t> </a:t>
            </a:r>
            <a:r>
              <a:rPr sz="1867" spc="152" dirty="0">
                <a:latin typeface="Arial"/>
                <a:cs typeface="Arial"/>
              </a:rPr>
              <a:t>пути</a:t>
            </a:r>
            <a:r>
              <a:rPr sz="1867" spc="-13" dirty="0">
                <a:latin typeface="Arial"/>
                <a:cs typeface="Arial"/>
              </a:rPr>
              <a:t> </a:t>
            </a:r>
            <a:r>
              <a:rPr sz="1867" spc="147" dirty="0">
                <a:latin typeface="Arial"/>
                <a:cs typeface="Arial"/>
              </a:rPr>
              <a:t>домой</a:t>
            </a:r>
            <a:endParaRPr sz="1867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171335" y="3516161"/>
            <a:ext cx="4377267" cy="1440308"/>
          </a:xfrm>
          <a:prstGeom prst="rect">
            <a:avLst/>
          </a:prstGeom>
        </p:spPr>
        <p:txBody>
          <a:bodyPr vert="horz" wrap="square" lIns="0" tIns="14393" rIns="0" bIns="0" rtlCol="0">
            <a:spAutoFit/>
          </a:bodyPr>
          <a:lstStyle/>
          <a:p>
            <a:pPr marL="16933" marR="291246">
              <a:lnSpc>
                <a:spcPct val="100699"/>
              </a:lnSpc>
              <a:spcBef>
                <a:spcPts val="113"/>
              </a:spcBef>
            </a:pPr>
            <a:r>
              <a:rPr sz="2400" b="1" spc="180" dirty="0">
                <a:solidFill>
                  <a:srgbClr val="0034EC"/>
                </a:solidFill>
                <a:latin typeface="Arial"/>
                <a:cs typeface="Arial"/>
              </a:rPr>
              <a:t>Почему</a:t>
            </a:r>
            <a:r>
              <a:rPr sz="2400" b="1" spc="40" dirty="0">
                <a:solidFill>
                  <a:srgbClr val="0034EC"/>
                </a:solidFill>
                <a:latin typeface="Arial"/>
                <a:cs typeface="Arial"/>
              </a:rPr>
              <a:t> </a:t>
            </a:r>
            <a:r>
              <a:rPr sz="2400" b="1" spc="213" dirty="0">
                <a:solidFill>
                  <a:srgbClr val="0034EC"/>
                </a:solidFill>
                <a:latin typeface="Arial"/>
                <a:cs typeface="Arial"/>
              </a:rPr>
              <a:t>редко</a:t>
            </a:r>
            <a:r>
              <a:rPr sz="2400" b="1" spc="40" dirty="0">
                <a:solidFill>
                  <a:srgbClr val="0034EC"/>
                </a:solidFill>
                <a:latin typeface="Arial"/>
                <a:cs typeface="Arial"/>
              </a:rPr>
              <a:t> </a:t>
            </a:r>
            <a:r>
              <a:rPr sz="2400" b="1" spc="167" dirty="0">
                <a:solidFill>
                  <a:srgbClr val="0034EC"/>
                </a:solidFill>
                <a:latin typeface="Arial"/>
                <a:cs typeface="Arial"/>
              </a:rPr>
              <a:t>покупает </a:t>
            </a:r>
            <a:r>
              <a:rPr sz="2400" b="1" spc="73" dirty="0">
                <a:solidFill>
                  <a:srgbClr val="0034EC"/>
                </a:solidFill>
                <a:latin typeface="Arial"/>
                <a:cs typeface="Arial"/>
              </a:rPr>
              <a:t>цветы:</a:t>
            </a:r>
            <a:endParaRPr sz="2400">
              <a:latin typeface="Arial"/>
              <a:cs typeface="Arial"/>
            </a:endParaRPr>
          </a:p>
          <a:p>
            <a:pPr marL="16933" marR="6773">
              <a:lnSpc>
                <a:spcPts val="2200"/>
              </a:lnSpc>
              <a:spcBef>
                <a:spcPts val="947"/>
              </a:spcBef>
            </a:pPr>
            <a:r>
              <a:rPr sz="1867" dirty="0">
                <a:latin typeface="Arial"/>
                <a:cs typeface="Arial"/>
              </a:rPr>
              <a:t>Забывает,</a:t>
            </a:r>
            <a:r>
              <a:rPr sz="1867" spc="133" dirty="0">
                <a:latin typeface="Arial"/>
                <a:cs typeface="Arial"/>
              </a:rPr>
              <a:t> </a:t>
            </a:r>
            <a:r>
              <a:rPr sz="1867" spc="100" dirty="0">
                <a:latin typeface="Arial"/>
                <a:cs typeface="Arial"/>
              </a:rPr>
              <a:t>занят</a:t>
            </a:r>
            <a:r>
              <a:rPr sz="1867" spc="133" dirty="0">
                <a:latin typeface="Arial"/>
                <a:cs typeface="Arial"/>
              </a:rPr>
              <a:t> </a:t>
            </a:r>
            <a:r>
              <a:rPr sz="1867" spc="180" dirty="0">
                <a:latin typeface="Arial"/>
                <a:cs typeface="Arial"/>
              </a:rPr>
              <a:t>другими</a:t>
            </a:r>
            <a:r>
              <a:rPr sz="1867" spc="133" dirty="0">
                <a:latin typeface="Arial"/>
                <a:cs typeface="Arial"/>
              </a:rPr>
              <a:t> </a:t>
            </a:r>
            <a:r>
              <a:rPr sz="1867" spc="93" dirty="0">
                <a:latin typeface="Arial"/>
                <a:cs typeface="Arial"/>
              </a:rPr>
              <a:t>мыслями, </a:t>
            </a:r>
            <a:r>
              <a:rPr sz="1867" spc="152" dirty="0">
                <a:latin typeface="Arial"/>
                <a:cs typeface="Arial"/>
              </a:rPr>
              <a:t>сложно</a:t>
            </a:r>
            <a:r>
              <a:rPr sz="1867" spc="-27" dirty="0">
                <a:latin typeface="Arial"/>
                <a:cs typeface="Arial"/>
              </a:rPr>
              <a:t> </a:t>
            </a:r>
            <a:r>
              <a:rPr sz="1867" spc="113" dirty="0">
                <a:latin typeface="Arial"/>
                <a:cs typeface="Arial"/>
              </a:rPr>
              <a:t>выбрать</a:t>
            </a:r>
            <a:r>
              <a:rPr sz="1867" spc="-20" dirty="0">
                <a:latin typeface="Arial"/>
                <a:cs typeface="Arial"/>
              </a:rPr>
              <a:t> </a:t>
            </a:r>
            <a:r>
              <a:rPr sz="1867" spc="152" dirty="0">
                <a:latin typeface="Arial"/>
                <a:cs typeface="Arial"/>
              </a:rPr>
              <a:t>подарок</a:t>
            </a:r>
            <a:endParaRPr sz="1867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94467" y="3306212"/>
            <a:ext cx="1561271" cy="3514011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476502" y="2874729"/>
            <a:ext cx="2628900" cy="3453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133" b="1" spc="152" dirty="0">
                <a:latin typeface="Arial"/>
                <a:cs typeface="Arial"/>
              </a:rPr>
              <a:t>Сергей</a:t>
            </a:r>
            <a:r>
              <a:rPr sz="2133" b="1" spc="40" dirty="0">
                <a:latin typeface="Arial"/>
                <a:cs typeface="Arial"/>
              </a:rPr>
              <a:t> </a:t>
            </a:r>
            <a:r>
              <a:rPr sz="2133" b="1" spc="127" dirty="0">
                <a:latin typeface="Arial"/>
                <a:cs typeface="Arial"/>
              </a:rPr>
              <a:t>Петрович</a:t>
            </a:r>
            <a:endParaRPr sz="2133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04883" y="3542000"/>
            <a:ext cx="3762587" cy="1486731"/>
          </a:xfrm>
          <a:prstGeom prst="rect">
            <a:avLst/>
          </a:prstGeom>
        </p:spPr>
        <p:txBody>
          <a:bodyPr vert="horz" wrap="square" lIns="0" tIns="154093" rIns="0" bIns="0" rtlCol="0">
            <a:spAutoFit/>
          </a:bodyPr>
          <a:lstStyle/>
          <a:p>
            <a:pPr marL="16933">
              <a:spcBef>
                <a:spcPts val="1213"/>
              </a:spcBef>
            </a:pPr>
            <a:r>
              <a:rPr sz="2400" b="1" spc="113" dirty="0">
                <a:solidFill>
                  <a:srgbClr val="0034EC"/>
                </a:solidFill>
                <a:latin typeface="Arial"/>
                <a:cs typeface="Arial"/>
              </a:rPr>
              <a:t>Проблема:</a:t>
            </a:r>
            <a:endParaRPr sz="2400">
              <a:latin typeface="Arial"/>
              <a:cs typeface="Arial"/>
            </a:endParaRPr>
          </a:p>
          <a:p>
            <a:pPr marL="16933" marR="6773">
              <a:lnSpc>
                <a:spcPts val="2200"/>
              </a:lnSpc>
              <a:spcBef>
                <a:spcPts val="947"/>
              </a:spcBef>
            </a:pPr>
            <a:r>
              <a:rPr sz="1867" spc="127" dirty="0">
                <a:latin typeface="Arial"/>
                <a:cs typeface="Arial"/>
              </a:rPr>
              <a:t>Очень</a:t>
            </a:r>
            <a:r>
              <a:rPr sz="1867" spc="-20" dirty="0">
                <a:latin typeface="Arial"/>
                <a:cs typeface="Arial"/>
              </a:rPr>
              <a:t> </a:t>
            </a:r>
            <a:r>
              <a:rPr sz="1867" spc="100" dirty="0">
                <a:latin typeface="Arial"/>
                <a:cs typeface="Arial"/>
              </a:rPr>
              <a:t>занят</a:t>
            </a:r>
            <a:r>
              <a:rPr sz="1867" spc="-13" dirty="0">
                <a:latin typeface="Arial"/>
                <a:cs typeface="Arial"/>
              </a:rPr>
              <a:t> </a:t>
            </a:r>
            <a:r>
              <a:rPr sz="1867" spc="133" dirty="0">
                <a:latin typeface="Arial"/>
                <a:cs typeface="Arial"/>
              </a:rPr>
              <a:t>на</a:t>
            </a:r>
            <a:r>
              <a:rPr sz="1867" spc="-20" dirty="0">
                <a:latin typeface="Arial"/>
                <a:cs typeface="Arial"/>
              </a:rPr>
              <a:t> </a:t>
            </a:r>
            <a:r>
              <a:rPr sz="1867" spc="53" dirty="0">
                <a:latin typeface="Arial"/>
                <a:cs typeface="Arial"/>
              </a:rPr>
              <a:t>работе, </a:t>
            </a:r>
            <a:r>
              <a:rPr sz="1867" spc="120" dirty="0">
                <a:latin typeface="Arial"/>
                <a:cs typeface="Arial"/>
              </a:rPr>
              <a:t>поэтому</a:t>
            </a:r>
            <a:r>
              <a:rPr sz="1867" spc="-20" dirty="0">
                <a:latin typeface="Arial"/>
                <a:cs typeface="Arial"/>
              </a:rPr>
              <a:t> </a:t>
            </a:r>
            <a:r>
              <a:rPr sz="1867" spc="87" dirty="0">
                <a:latin typeface="Arial"/>
                <a:cs typeface="Arial"/>
              </a:rPr>
              <a:t>забывает</a:t>
            </a:r>
            <a:r>
              <a:rPr sz="1867" spc="-20" dirty="0">
                <a:latin typeface="Arial"/>
                <a:cs typeface="Arial"/>
              </a:rPr>
              <a:t> </a:t>
            </a:r>
            <a:r>
              <a:rPr sz="1867" spc="127" dirty="0">
                <a:latin typeface="Arial"/>
                <a:cs typeface="Arial"/>
              </a:rPr>
              <a:t>поздравить </a:t>
            </a:r>
            <a:r>
              <a:rPr sz="1867" spc="173" dirty="0">
                <a:latin typeface="Arial"/>
                <a:cs typeface="Arial"/>
              </a:rPr>
              <a:t>жену</a:t>
            </a:r>
            <a:r>
              <a:rPr sz="1867" spc="-33" dirty="0">
                <a:latin typeface="Arial"/>
                <a:cs typeface="Arial"/>
              </a:rPr>
              <a:t> </a:t>
            </a:r>
            <a:r>
              <a:rPr sz="1867" spc="107" dirty="0">
                <a:latin typeface="Arial"/>
                <a:cs typeface="Arial"/>
              </a:rPr>
              <a:t>с</a:t>
            </a:r>
            <a:r>
              <a:rPr sz="1867" spc="-27" dirty="0">
                <a:latin typeface="Arial"/>
                <a:cs typeface="Arial"/>
              </a:rPr>
              <a:t> </a:t>
            </a:r>
            <a:r>
              <a:rPr sz="1867" spc="152" dirty="0">
                <a:latin typeface="Arial"/>
                <a:cs typeface="Arial"/>
              </a:rPr>
              <a:t>праздниками</a:t>
            </a:r>
            <a:endParaRPr sz="1867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752610" y="3542000"/>
            <a:ext cx="3882813" cy="2820430"/>
          </a:xfrm>
          <a:prstGeom prst="rect">
            <a:avLst/>
          </a:prstGeom>
        </p:spPr>
        <p:txBody>
          <a:bodyPr vert="horz" wrap="square" lIns="0" tIns="154093" rIns="0" bIns="0" rtlCol="0">
            <a:spAutoFit/>
          </a:bodyPr>
          <a:lstStyle/>
          <a:p>
            <a:pPr marL="94824">
              <a:spcBef>
                <a:spcPts val="1213"/>
              </a:spcBef>
            </a:pPr>
            <a:r>
              <a:rPr sz="2400" b="1" spc="167" dirty="0">
                <a:solidFill>
                  <a:srgbClr val="0034EC"/>
                </a:solidFill>
                <a:latin typeface="Arial"/>
                <a:cs typeface="Arial"/>
              </a:rPr>
              <a:t>Решение:</a:t>
            </a:r>
            <a:endParaRPr sz="2400">
              <a:latin typeface="Arial"/>
              <a:cs typeface="Arial"/>
            </a:endParaRPr>
          </a:p>
          <a:p>
            <a:pPr marL="474968" marR="6773" indent="-458882">
              <a:lnSpc>
                <a:spcPts val="2200"/>
              </a:lnSpc>
              <a:spcBef>
                <a:spcPts val="947"/>
              </a:spcBef>
              <a:buClr>
                <a:srgbClr val="0034EC"/>
              </a:buClr>
              <a:buFont typeface="Arial Unicode MS"/>
              <a:buChar char="❑"/>
              <a:tabLst>
                <a:tab pos="474968" algn="l"/>
                <a:tab pos="476661" algn="l"/>
              </a:tabLst>
            </a:pPr>
            <a:r>
              <a:rPr sz="1867" spc="127" dirty="0">
                <a:latin typeface="Arial"/>
                <a:cs typeface="Arial"/>
              </a:rPr>
              <a:t>Сервис</a:t>
            </a:r>
            <a:r>
              <a:rPr sz="1867" spc="-7" dirty="0">
                <a:latin typeface="Arial"/>
                <a:cs typeface="Arial"/>
              </a:rPr>
              <a:t> </a:t>
            </a:r>
            <a:r>
              <a:rPr sz="1867" spc="127" dirty="0">
                <a:latin typeface="Arial"/>
                <a:cs typeface="Arial"/>
              </a:rPr>
              <a:t>доставки</a:t>
            </a:r>
            <a:r>
              <a:rPr sz="1867" spc="-7" dirty="0">
                <a:latin typeface="Arial"/>
                <a:cs typeface="Arial"/>
              </a:rPr>
              <a:t> </a:t>
            </a:r>
            <a:r>
              <a:rPr sz="1867" spc="113" dirty="0">
                <a:latin typeface="Arial"/>
                <a:cs typeface="Arial"/>
              </a:rPr>
              <a:t>цветов</a:t>
            </a:r>
            <a:r>
              <a:rPr sz="1867" spc="-27" dirty="0">
                <a:latin typeface="Arial"/>
                <a:cs typeface="Arial"/>
              </a:rPr>
              <a:t> </a:t>
            </a:r>
            <a:r>
              <a:rPr sz="1867" spc="160" dirty="0">
                <a:latin typeface="Arial"/>
                <a:cs typeface="Arial"/>
              </a:rPr>
              <a:t>по </a:t>
            </a:r>
            <a:r>
              <a:rPr sz="1867" spc="173" dirty="0">
                <a:latin typeface="Arial"/>
                <a:cs typeface="Arial"/>
              </a:rPr>
              <a:t>подписке</a:t>
            </a:r>
            <a:r>
              <a:rPr sz="1867" spc="13" dirty="0">
                <a:latin typeface="Arial"/>
                <a:cs typeface="Arial"/>
              </a:rPr>
              <a:t> </a:t>
            </a:r>
            <a:r>
              <a:rPr sz="1867" spc="100" dirty="0">
                <a:latin typeface="Arial"/>
                <a:cs typeface="Arial"/>
              </a:rPr>
              <a:t>на </a:t>
            </a:r>
            <a:r>
              <a:rPr sz="1867" spc="147" dirty="0">
                <a:latin typeface="Arial"/>
                <a:cs typeface="Arial"/>
              </a:rPr>
              <a:t>определенные</a:t>
            </a:r>
            <a:r>
              <a:rPr sz="1867" spc="-20" dirty="0">
                <a:latin typeface="Arial"/>
                <a:cs typeface="Arial"/>
              </a:rPr>
              <a:t> </a:t>
            </a:r>
            <a:r>
              <a:rPr sz="1867" spc="47" dirty="0">
                <a:latin typeface="Arial"/>
                <a:cs typeface="Arial"/>
              </a:rPr>
              <a:t>даты</a:t>
            </a:r>
            <a:endParaRPr sz="1867">
              <a:latin typeface="Arial"/>
              <a:cs typeface="Arial"/>
            </a:endParaRPr>
          </a:p>
          <a:p>
            <a:pPr marL="474968" marR="165943" indent="-458882">
              <a:lnSpc>
                <a:spcPts val="2200"/>
              </a:lnSpc>
              <a:spcBef>
                <a:spcPts val="800"/>
              </a:spcBef>
              <a:buClr>
                <a:srgbClr val="0034EC"/>
              </a:buClr>
              <a:buFont typeface="Arial Unicode MS"/>
              <a:buChar char="❑"/>
              <a:tabLst>
                <a:tab pos="474968" algn="l"/>
                <a:tab pos="476661" algn="l"/>
              </a:tabLst>
            </a:pPr>
            <a:r>
              <a:rPr sz="1867" spc="120" dirty="0">
                <a:latin typeface="Arial"/>
                <a:cs typeface="Arial"/>
              </a:rPr>
              <a:t>Способ</a:t>
            </a:r>
            <a:r>
              <a:rPr sz="1867" spc="-13" dirty="0">
                <a:latin typeface="Arial"/>
                <a:cs typeface="Arial"/>
              </a:rPr>
              <a:t> </a:t>
            </a:r>
            <a:r>
              <a:rPr sz="1867" spc="187" dirty="0">
                <a:latin typeface="Arial"/>
                <a:cs typeface="Arial"/>
              </a:rPr>
              <a:t>коммуникации</a:t>
            </a:r>
            <a:r>
              <a:rPr sz="1867" spc="-13" dirty="0">
                <a:latin typeface="Arial"/>
                <a:cs typeface="Arial"/>
              </a:rPr>
              <a:t> </a:t>
            </a:r>
            <a:r>
              <a:rPr sz="1867" spc="160" dirty="0">
                <a:latin typeface="Arial"/>
                <a:cs typeface="Arial"/>
              </a:rPr>
              <a:t>по </a:t>
            </a:r>
            <a:r>
              <a:rPr sz="1867" spc="80" dirty="0">
                <a:latin typeface="Arial"/>
                <a:cs typeface="Arial"/>
              </a:rPr>
              <a:t>телефону</a:t>
            </a:r>
            <a:r>
              <a:rPr sz="1867" spc="-20" dirty="0">
                <a:latin typeface="Arial"/>
                <a:cs typeface="Arial"/>
              </a:rPr>
              <a:t> </a:t>
            </a:r>
            <a:r>
              <a:rPr sz="1867" spc="233" dirty="0">
                <a:latin typeface="Arial"/>
                <a:cs typeface="Arial"/>
              </a:rPr>
              <a:t>и</a:t>
            </a:r>
            <a:r>
              <a:rPr sz="1867" spc="-20" dirty="0">
                <a:latin typeface="Arial"/>
                <a:cs typeface="Arial"/>
              </a:rPr>
              <a:t> </a:t>
            </a:r>
            <a:r>
              <a:rPr sz="1867" spc="-33" dirty="0">
                <a:latin typeface="Arial"/>
                <a:cs typeface="Arial"/>
              </a:rPr>
              <a:t>SMS</a:t>
            </a:r>
            <a:endParaRPr sz="1867">
              <a:latin typeface="Arial"/>
              <a:cs typeface="Arial"/>
            </a:endParaRPr>
          </a:p>
          <a:p>
            <a:pPr marL="474968" marR="543546" indent="-458882">
              <a:lnSpc>
                <a:spcPts val="2200"/>
              </a:lnSpc>
              <a:spcBef>
                <a:spcPts val="800"/>
              </a:spcBef>
              <a:buClr>
                <a:srgbClr val="0034EC"/>
              </a:buClr>
              <a:buFont typeface="Arial Unicode MS"/>
              <a:buChar char="❑"/>
              <a:tabLst>
                <a:tab pos="474968" algn="l"/>
                <a:tab pos="476661" algn="l"/>
              </a:tabLst>
            </a:pPr>
            <a:r>
              <a:rPr sz="1867" spc="93" dirty="0">
                <a:latin typeface="Arial"/>
                <a:cs typeface="Arial"/>
              </a:rPr>
              <a:t>Оплата</a:t>
            </a:r>
            <a:r>
              <a:rPr sz="1867" spc="-13" dirty="0">
                <a:latin typeface="Arial"/>
                <a:cs typeface="Arial"/>
              </a:rPr>
              <a:t> </a:t>
            </a:r>
            <a:r>
              <a:rPr sz="1867" spc="152" dirty="0">
                <a:latin typeface="Arial"/>
                <a:cs typeface="Arial"/>
              </a:rPr>
              <a:t>онлайн</a:t>
            </a:r>
            <a:r>
              <a:rPr sz="1867" spc="-13" dirty="0">
                <a:latin typeface="Arial"/>
                <a:cs typeface="Arial"/>
              </a:rPr>
              <a:t> </a:t>
            </a:r>
            <a:r>
              <a:rPr sz="1867" spc="113" dirty="0">
                <a:latin typeface="Arial"/>
                <a:cs typeface="Arial"/>
              </a:rPr>
              <a:t>после </a:t>
            </a:r>
            <a:r>
              <a:rPr sz="1867" spc="160" dirty="0">
                <a:latin typeface="Arial"/>
                <a:cs typeface="Arial"/>
              </a:rPr>
              <a:t>подтверждения</a:t>
            </a:r>
            <a:r>
              <a:rPr sz="1867" spc="-27" dirty="0">
                <a:latin typeface="Arial"/>
                <a:cs typeface="Arial"/>
              </a:rPr>
              <a:t> </a:t>
            </a:r>
            <a:r>
              <a:rPr sz="1867" spc="87" dirty="0">
                <a:latin typeface="Arial"/>
                <a:cs typeface="Arial"/>
              </a:rPr>
              <a:t>заказа</a:t>
            </a:r>
            <a:endParaRPr sz="1867">
              <a:latin typeface="Arial"/>
              <a:cs typeface="Arial"/>
            </a:endParaRPr>
          </a:p>
        </p:txBody>
      </p:sp>
      <p:sp>
        <p:nvSpPr>
          <p:cNvPr id="9" name="object 2">
            <a:extLst>
              <a:ext uri="{FF2B5EF4-FFF2-40B4-BE49-F238E27FC236}">
                <a16:creationId xmlns:a16="http://schemas.microsoft.com/office/drawing/2014/main" id="{C5A10ABA-135A-41BF-66D4-916F52DDF37E}"/>
              </a:ext>
            </a:extLst>
          </p:cNvPr>
          <p:cNvSpPr txBox="1"/>
          <p:nvPr/>
        </p:nvSpPr>
        <p:spPr>
          <a:xfrm>
            <a:off x="712486" y="1218806"/>
            <a:ext cx="11001094" cy="1501864"/>
          </a:xfrm>
          <a:prstGeom prst="rect">
            <a:avLst/>
          </a:prstGeom>
        </p:spPr>
        <p:txBody>
          <a:bodyPr vert="horz" wrap="square" lIns="0" tIns="60113" rIns="0" bIns="0" rtlCol="0">
            <a:spAutoFit/>
          </a:bodyPr>
          <a:lstStyle/>
          <a:p>
            <a:pPr marL="16933">
              <a:spcBef>
                <a:spcPts val="473"/>
              </a:spcBef>
            </a:pPr>
            <a:r>
              <a:rPr lang="ru-RU" sz="2133" dirty="0">
                <a:latin typeface="Arial"/>
                <a:cs typeface="Arial"/>
              </a:rPr>
              <a:t>Как мы сможем помочь Сергею Петровичу?</a:t>
            </a:r>
          </a:p>
          <a:p>
            <a:pPr marL="16933">
              <a:spcBef>
                <a:spcPts val="473"/>
              </a:spcBef>
            </a:pPr>
            <a:r>
              <a:rPr lang="ru-RU" sz="2133" dirty="0">
                <a:latin typeface="Arial"/>
                <a:cs typeface="Arial"/>
              </a:rPr>
              <a:t>Генерируем идеи, новые эффективные решения.</a:t>
            </a:r>
          </a:p>
          <a:p>
            <a:pPr marL="16933">
              <a:spcBef>
                <a:spcPts val="473"/>
              </a:spcBef>
            </a:pPr>
            <a:r>
              <a:rPr lang="ru-RU" sz="2133" dirty="0">
                <a:solidFill>
                  <a:schemeClr val="accent5">
                    <a:lumMod val="50000"/>
                  </a:schemeClr>
                </a:solidFill>
                <a:latin typeface="Arial"/>
                <a:cs typeface="Arial"/>
              </a:rPr>
              <a:t>Отойдите от тех решений, которые привыкли использовать и найдите что-то новое, </a:t>
            </a:r>
            <a:r>
              <a:rPr lang="ru-RU" sz="2133" dirty="0">
                <a:latin typeface="Arial"/>
                <a:cs typeface="Arial"/>
              </a:rPr>
              <a:t>что поможет решить проблему покупателя.</a:t>
            </a:r>
          </a:p>
        </p:txBody>
      </p:sp>
      <p:sp>
        <p:nvSpPr>
          <p:cNvPr id="10" name="object 3">
            <a:extLst>
              <a:ext uri="{FF2B5EF4-FFF2-40B4-BE49-F238E27FC236}">
                <a16:creationId xmlns:a16="http://schemas.microsoft.com/office/drawing/2014/main" id="{64A24FD9-4296-F01E-D99A-20959601187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2486" y="308986"/>
            <a:ext cx="10595980" cy="755762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lang="ru-RU" sz="4800" b="0" spc="500" dirty="0">
                <a:solidFill>
                  <a:srgbClr val="000000"/>
                </a:solidFill>
                <a:latin typeface="+mj-lt"/>
              </a:rPr>
              <a:t>Шаг</a:t>
            </a:r>
            <a:r>
              <a:rPr lang="ru-RU" sz="4800" b="0" spc="80" dirty="0">
                <a:solidFill>
                  <a:srgbClr val="000000"/>
                </a:solidFill>
                <a:latin typeface="+mj-lt"/>
              </a:rPr>
              <a:t> </a:t>
            </a:r>
            <a:r>
              <a:rPr lang="ru-RU" sz="4800" b="0" spc="353" dirty="0">
                <a:solidFill>
                  <a:srgbClr val="000000"/>
                </a:solidFill>
                <a:latin typeface="+mj-lt"/>
              </a:rPr>
              <a:t>4: </a:t>
            </a:r>
            <a:r>
              <a:rPr lang="ru-RU" sz="4800" b="0" spc="373" dirty="0">
                <a:solidFill>
                  <a:srgbClr val="000000"/>
                </a:solidFill>
                <a:latin typeface="+mj-lt"/>
                <a:cs typeface="Arial"/>
              </a:rPr>
              <a:t>решение</a:t>
            </a:r>
            <a:r>
              <a:rPr lang="ru-RU" sz="4800" b="0" spc="-60" dirty="0">
                <a:solidFill>
                  <a:srgbClr val="000000"/>
                </a:solidFill>
                <a:latin typeface="+mj-lt"/>
                <a:cs typeface="Arial"/>
              </a:rPr>
              <a:t> </a:t>
            </a:r>
            <a:r>
              <a:rPr lang="ru-RU" sz="4800" b="0" spc="320" dirty="0">
                <a:solidFill>
                  <a:srgbClr val="000000"/>
                </a:solidFill>
                <a:latin typeface="+mj-lt"/>
                <a:cs typeface="Arial"/>
              </a:rPr>
              <a:t>проблемы</a:t>
            </a: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4559141" y="2326981"/>
            <a:ext cx="2924518" cy="3453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r>
              <a:rPr lang="ru-RU" sz="2133" b="1" spc="152" dirty="0">
                <a:latin typeface="Arial"/>
                <a:cs typeface="Arial"/>
              </a:rPr>
              <a:t>Сергей</a:t>
            </a:r>
            <a:r>
              <a:rPr sz="2133" b="1" spc="40" dirty="0">
                <a:latin typeface="Arial"/>
                <a:cs typeface="Arial"/>
              </a:rPr>
              <a:t> </a:t>
            </a:r>
            <a:r>
              <a:rPr sz="2133" b="1" spc="127" dirty="0">
                <a:latin typeface="Arial"/>
                <a:cs typeface="Arial"/>
              </a:rPr>
              <a:t>Петрович</a:t>
            </a:r>
            <a:endParaRPr sz="2133" dirty="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40766" y="2748845"/>
            <a:ext cx="1561271" cy="3514011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7350834" y="2938597"/>
            <a:ext cx="3158913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b="1" spc="133" dirty="0">
                <a:solidFill>
                  <a:srgbClr val="0034EC"/>
                </a:solidFill>
                <a:latin typeface="Arial"/>
                <a:cs typeface="Arial"/>
              </a:rPr>
              <a:t>Информирование: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272926" y="3314687"/>
            <a:ext cx="4306993" cy="2415255"/>
          </a:xfrm>
          <a:prstGeom prst="rect">
            <a:avLst/>
          </a:prstGeom>
        </p:spPr>
        <p:txBody>
          <a:bodyPr vert="horz" wrap="square" lIns="0" tIns="113453" rIns="0" bIns="0" rtlCol="0">
            <a:spAutoFit/>
          </a:bodyPr>
          <a:lstStyle/>
          <a:p>
            <a:pPr marL="474968" indent="-458882">
              <a:spcBef>
                <a:spcPts val="893"/>
              </a:spcBef>
              <a:buClr>
                <a:srgbClr val="0034EC"/>
              </a:buClr>
              <a:buFont typeface="Arial Unicode MS"/>
              <a:buChar char="❑"/>
              <a:tabLst>
                <a:tab pos="474968" algn="l"/>
                <a:tab pos="476661" algn="l"/>
              </a:tabLst>
            </a:pPr>
            <a:r>
              <a:rPr sz="1867" spc="133" dirty="0">
                <a:latin typeface="Arial"/>
                <a:cs typeface="Arial"/>
              </a:rPr>
              <a:t>Размещение</a:t>
            </a:r>
            <a:r>
              <a:rPr sz="1867" dirty="0">
                <a:latin typeface="Arial"/>
                <a:cs typeface="Arial"/>
              </a:rPr>
              <a:t> </a:t>
            </a:r>
            <a:r>
              <a:rPr sz="1867" spc="147" dirty="0">
                <a:latin typeface="Arial"/>
                <a:cs typeface="Arial"/>
              </a:rPr>
              <a:t>рекламы</a:t>
            </a:r>
            <a:r>
              <a:rPr sz="1867" dirty="0">
                <a:latin typeface="Arial"/>
                <a:cs typeface="Arial"/>
              </a:rPr>
              <a:t> </a:t>
            </a:r>
            <a:r>
              <a:rPr sz="1867" spc="133" dirty="0">
                <a:latin typeface="Arial"/>
                <a:cs typeface="Arial"/>
              </a:rPr>
              <a:t>в</a:t>
            </a:r>
            <a:r>
              <a:rPr sz="1867" spc="7" dirty="0">
                <a:latin typeface="Arial"/>
                <a:cs typeface="Arial"/>
              </a:rPr>
              <a:t> </a:t>
            </a:r>
            <a:r>
              <a:rPr sz="1867" spc="87" dirty="0">
                <a:latin typeface="Arial"/>
                <a:cs typeface="Arial"/>
              </a:rPr>
              <a:t>офисе</a:t>
            </a:r>
            <a:endParaRPr sz="1867">
              <a:latin typeface="Arial"/>
              <a:cs typeface="Arial"/>
            </a:endParaRPr>
          </a:p>
          <a:p>
            <a:pPr marL="474968" marR="101597" indent="-458882">
              <a:lnSpc>
                <a:spcPts val="2200"/>
              </a:lnSpc>
              <a:spcBef>
                <a:spcPts val="867"/>
              </a:spcBef>
              <a:buClr>
                <a:srgbClr val="0034EC"/>
              </a:buClr>
              <a:buFont typeface="Arial Unicode MS"/>
              <a:buChar char="❑"/>
              <a:tabLst>
                <a:tab pos="474968" algn="l"/>
                <a:tab pos="476661" algn="l"/>
              </a:tabLst>
            </a:pPr>
            <a:r>
              <a:rPr sz="1867" spc="133" dirty="0">
                <a:latin typeface="Arial"/>
                <a:cs typeface="Arial"/>
              </a:rPr>
              <a:t>Размещение</a:t>
            </a:r>
            <a:r>
              <a:rPr sz="1867" spc="7" dirty="0">
                <a:latin typeface="Arial"/>
                <a:cs typeface="Arial"/>
              </a:rPr>
              <a:t> </a:t>
            </a:r>
            <a:r>
              <a:rPr sz="1867" spc="113" dirty="0">
                <a:latin typeface="Arial"/>
                <a:cs typeface="Arial"/>
              </a:rPr>
              <a:t>буклетов</a:t>
            </a:r>
            <a:r>
              <a:rPr sz="1867" spc="7" dirty="0">
                <a:latin typeface="Arial"/>
                <a:cs typeface="Arial"/>
              </a:rPr>
              <a:t> </a:t>
            </a:r>
            <a:r>
              <a:rPr sz="1867" spc="40" dirty="0">
                <a:latin typeface="Arial"/>
                <a:cs typeface="Arial"/>
              </a:rPr>
              <a:t>с </a:t>
            </a:r>
            <a:r>
              <a:rPr sz="1867" spc="167" dirty="0">
                <a:latin typeface="Arial"/>
                <a:cs typeface="Arial"/>
              </a:rPr>
              <a:t>описанием</a:t>
            </a:r>
            <a:r>
              <a:rPr sz="1867" spc="-20" dirty="0">
                <a:latin typeface="Arial"/>
                <a:cs typeface="Arial"/>
              </a:rPr>
              <a:t> </a:t>
            </a:r>
            <a:r>
              <a:rPr sz="1867" spc="127" dirty="0">
                <a:latin typeface="Arial"/>
                <a:cs typeface="Arial"/>
              </a:rPr>
              <a:t>услуги</a:t>
            </a:r>
            <a:r>
              <a:rPr sz="1867" spc="-13" dirty="0">
                <a:latin typeface="Arial"/>
                <a:cs typeface="Arial"/>
              </a:rPr>
              <a:t> </a:t>
            </a:r>
            <a:r>
              <a:rPr sz="1867" spc="133" dirty="0">
                <a:latin typeface="Arial"/>
                <a:cs typeface="Arial"/>
              </a:rPr>
              <a:t>в</a:t>
            </a:r>
            <a:r>
              <a:rPr sz="1867" spc="-20" dirty="0">
                <a:latin typeface="Arial"/>
                <a:cs typeface="Arial"/>
              </a:rPr>
              <a:t> </a:t>
            </a:r>
            <a:r>
              <a:rPr sz="1867" spc="127" dirty="0">
                <a:latin typeface="Arial"/>
                <a:cs typeface="Arial"/>
              </a:rPr>
              <a:t>магазине</a:t>
            </a:r>
            <a:endParaRPr sz="1867">
              <a:latin typeface="Arial"/>
              <a:cs typeface="Arial"/>
            </a:endParaRPr>
          </a:p>
          <a:p>
            <a:pPr marL="474968" marR="755208" indent="-458882">
              <a:lnSpc>
                <a:spcPts val="2200"/>
              </a:lnSpc>
              <a:spcBef>
                <a:spcPts val="800"/>
              </a:spcBef>
              <a:buClr>
                <a:srgbClr val="0034EC"/>
              </a:buClr>
              <a:buFont typeface="Arial Unicode MS"/>
              <a:buChar char="❑"/>
              <a:tabLst>
                <a:tab pos="474968" algn="l"/>
                <a:tab pos="476661" algn="l"/>
              </a:tabLst>
            </a:pPr>
            <a:r>
              <a:rPr sz="1867" spc="107" dirty="0">
                <a:latin typeface="Arial"/>
                <a:cs typeface="Arial"/>
              </a:rPr>
              <a:t>Консультация</a:t>
            </a:r>
            <a:r>
              <a:rPr sz="1867" spc="27" dirty="0">
                <a:latin typeface="Arial"/>
                <a:cs typeface="Arial"/>
              </a:rPr>
              <a:t> </a:t>
            </a:r>
            <a:r>
              <a:rPr sz="1867" spc="80" dirty="0">
                <a:latin typeface="Arial"/>
                <a:cs typeface="Arial"/>
              </a:rPr>
              <a:t>флориста- консультанта</a:t>
            </a:r>
            <a:endParaRPr sz="1867">
              <a:latin typeface="Arial"/>
              <a:cs typeface="Arial"/>
            </a:endParaRPr>
          </a:p>
          <a:p>
            <a:pPr marL="474968" marR="1065927" indent="-458882">
              <a:lnSpc>
                <a:spcPts val="2200"/>
              </a:lnSpc>
              <a:spcBef>
                <a:spcPts val="800"/>
              </a:spcBef>
              <a:buClr>
                <a:srgbClr val="0034EC"/>
              </a:buClr>
              <a:buFont typeface="Arial Unicode MS"/>
              <a:buChar char="❑"/>
              <a:tabLst>
                <a:tab pos="474968" algn="l"/>
                <a:tab pos="476661" algn="l"/>
              </a:tabLst>
            </a:pPr>
            <a:r>
              <a:rPr sz="1867" dirty="0">
                <a:latin typeface="Arial"/>
                <a:cs typeface="Arial"/>
              </a:rPr>
              <a:t>SMS</a:t>
            </a:r>
            <a:r>
              <a:rPr sz="1867" spc="-33" dirty="0">
                <a:latin typeface="Arial"/>
                <a:cs typeface="Arial"/>
              </a:rPr>
              <a:t> </a:t>
            </a:r>
            <a:r>
              <a:rPr sz="1867" spc="120" dirty="0">
                <a:latin typeface="Arial"/>
                <a:cs typeface="Arial"/>
              </a:rPr>
              <a:t>рассылка</a:t>
            </a:r>
            <a:r>
              <a:rPr sz="1867" spc="-27" dirty="0">
                <a:latin typeface="Arial"/>
                <a:cs typeface="Arial"/>
              </a:rPr>
              <a:t> </a:t>
            </a:r>
            <a:r>
              <a:rPr sz="1867" spc="193" dirty="0">
                <a:latin typeface="Arial"/>
                <a:cs typeface="Arial"/>
              </a:rPr>
              <a:t>по</a:t>
            </a:r>
            <a:r>
              <a:rPr sz="1867" spc="-27" dirty="0">
                <a:latin typeface="Arial"/>
                <a:cs typeface="Arial"/>
              </a:rPr>
              <a:t> </a:t>
            </a:r>
            <a:r>
              <a:rPr sz="1867" spc="73" dirty="0">
                <a:latin typeface="Arial"/>
                <a:cs typeface="Arial"/>
              </a:rPr>
              <a:t>базе </a:t>
            </a:r>
            <a:r>
              <a:rPr sz="1867" spc="120" dirty="0">
                <a:latin typeface="Arial"/>
                <a:cs typeface="Arial"/>
              </a:rPr>
              <a:t>покупателей</a:t>
            </a:r>
            <a:endParaRPr sz="1867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51761" y="3106320"/>
            <a:ext cx="762000" cy="1494426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9600" b="1" spc="-133" dirty="0">
                <a:solidFill>
                  <a:srgbClr val="0034EC"/>
                </a:solidFill>
                <a:latin typeface="Arial"/>
                <a:cs typeface="Arial"/>
              </a:rPr>
              <a:t>?</a:t>
            </a:r>
            <a:endParaRPr sz="96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433228" y="3453384"/>
            <a:ext cx="3057313" cy="1159292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6933" marR="6773">
              <a:lnSpc>
                <a:spcPts val="2200"/>
              </a:lnSpc>
              <a:spcBef>
                <a:spcPts val="240"/>
              </a:spcBef>
            </a:pPr>
            <a:r>
              <a:rPr sz="1867" spc="160" dirty="0">
                <a:latin typeface="Arial"/>
                <a:cs typeface="Arial"/>
              </a:rPr>
              <a:t>Как</a:t>
            </a:r>
            <a:r>
              <a:rPr sz="1867" spc="-20" dirty="0">
                <a:latin typeface="Arial"/>
                <a:cs typeface="Arial"/>
              </a:rPr>
              <a:t> </a:t>
            </a:r>
            <a:r>
              <a:rPr sz="1867" spc="100" dirty="0">
                <a:latin typeface="Arial"/>
                <a:cs typeface="Arial"/>
              </a:rPr>
              <a:t>рассказать</a:t>
            </a:r>
            <a:r>
              <a:rPr sz="1867" spc="-20" dirty="0">
                <a:latin typeface="Arial"/>
                <a:cs typeface="Arial"/>
              </a:rPr>
              <a:t> </a:t>
            </a:r>
            <a:r>
              <a:rPr sz="1867" spc="113" dirty="0">
                <a:latin typeface="Arial"/>
                <a:cs typeface="Arial"/>
              </a:rPr>
              <a:t>Сергею </a:t>
            </a:r>
            <a:r>
              <a:rPr sz="1867" spc="140" dirty="0">
                <a:latin typeface="Arial"/>
                <a:cs typeface="Arial"/>
              </a:rPr>
              <a:t>Петровичу</a:t>
            </a:r>
            <a:r>
              <a:rPr sz="1867" spc="20" dirty="0">
                <a:latin typeface="Arial"/>
                <a:cs typeface="Arial"/>
              </a:rPr>
              <a:t> </a:t>
            </a:r>
            <a:r>
              <a:rPr sz="1867" spc="140" dirty="0">
                <a:latin typeface="Arial"/>
                <a:cs typeface="Arial"/>
              </a:rPr>
              <a:t>о</a:t>
            </a:r>
            <a:r>
              <a:rPr sz="1867" spc="27" dirty="0">
                <a:latin typeface="Arial"/>
                <a:cs typeface="Arial"/>
              </a:rPr>
              <a:t> </a:t>
            </a:r>
            <a:r>
              <a:rPr sz="1867" dirty="0">
                <a:latin typeface="Arial"/>
                <a:cs typeface="Arial"/>
              </a:rPr>
              <a:t>том,</a:t>
            </a:r>
            <a:r>
              <a:rPr sz="1867" spc="27" dirty="0">
                <a:latin typeface="Arial"/>
                <a:cs typeface="Arial"/>
              </a:rPr>
              <a:t> </a:t>
            </a:r>
            <a:r>
              <a:rPr sz="1867" spc="180" dirty="0">
                <a:latin typeface="Arial"/>
                <a:cs typeface="Arial"/>
              </a:rPr>
              <a:t>как</a:t>
            </a:r>
            <a:r>
              <a:rPr sz="1867" spc="20" dirty="0">
                <a:latin typeface="Arial"/>
                <a:cs typeface="Arial"/>
              </a:rPr>
              <a:t> </a:t>
            </a:r>
            <a:r>
              <a:rPr sz="1867" spc="120" dirty="0">
                <a:latin typeface="Arial"/>
                <a:cs typeface="Arial"/>
              </a:rPr>
              <a:t>мы </a:t>
            </a:r>
            <a:r>
              <a:rPr sz="1867" spc="167" dirty="0">
                <a:latin typeface="Arial"/>
                <a:cs typeface="Arial"/>
              </a:rPr>
              <a:t>можем</a:t>
            </a:r>
            <a:r>
              <a:rPr sz="1867" spc="-20" dirty="0">
                <a:latin typeface="Arial"/>
                <a:cs typeface="Arial"/>
              </a:rPr>
              <a:t> </a:t>
            </a:r>
            <a:r>
              <a:rPr sz="1867" spc="152" dirty="0">
                <a:latin typeface="Arial"/>
                <a:cs typeface="Arial"/>
              </a:rPr>
              <a:t>помочь</a:t>
            </a:r>
            <a:r>
              <a:rPr sz="1867" spc="-20" dirty="0">
                <a:latin typeface="Arial"/>
                <a:cs typeface="Arial"/>
              </a:rPr>
              <a:t> </a:t>
            </a:r>
            <a:r>
              <a:rPr sz="1867" spc="133" dirty="0">
                <a:latin typeface="Arial"/>
                <a:cs typeface="Arial"/>
              </a:rPr>
              <a:t>решить его</a:t>
            </a:r>
            <a:r>
              <a:rPr sz="1867" spc="-27" dirty="0">
                <a:latin typeface="Arial"/>
                <a:cs typeface="Arial"/>
              </a:rPr>
              <a:t> </a:t>
            </a:r>
            <a:r>
              <a:rPr sz="1867" spc="133" dirty="0">
                <a:latin typeface="Arial"/>
                <a:cs typeface="Arial"/>
              </a:rPr>
              <a:t>проблему?</a:t>
            </a:r>
            <a:endParaRPr sz="1867">
              <a:latin typeface="Arial"/>
              <a:cs typeface="Arial"/>
            </a:endParaRPr>
          </a:p>
        </p:txBody>
      </p:sp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F7DF3C1B-14EF-6B61-C2FE-DECCE3CAE0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199" y="359042"/>
            <a:ext cx="10956403" cy="1325563"/>
          </a:xfrm>
        </p:spPr>
        <p:txBody>
          <a:bodyPr/>
          <a:lstStyle/>
          <a:p>
            <a:r>
              <a:rPr lang="ru-RU" sz="4400" spc="387" dirty="0">
                <a:solidFill>
                  <a:srgbClr val="000000"/>
                </a:solidFill>
              </a:rPr>
              <a:t>Шаг 5: как достучаться до покупателя</a:t>
            </a:r>
            <a:endParaRPr lang="ru-RU" dirty="0"/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53540" y="2154416"/>
            <a:ext cx="5616787" cy="2732370"/>
          </a:xfrm>
          <a:prstGeom prst="rect">
            <a:avLst/>
          </a:prstGeom>
        </p:spPr>
        <p:txBody>
          <a:bodyPr vert="horz" wrap="square" lIns="0" tIns="38945" rIns="0" bIns="0" rtlCol="0" anchor="ctr">
            <a:spAutoFit/>
          </a:bodyPr>
          <a:lstStyle/>
          <a:p>
            <a:pPr marL="16933" marR="6773">
              <a:lnSpc>
                <a:spcPts val="7000"/>
              </a:lnSpc>
              <a:spcBef>
                <a:spcPts val="305"/>
              </a:spcBef>
            </a:pPr>
            <a:r>
              <a:rPr lang="ru-RU" sz="5867" spc="360" dirty="0" err="1">
                <a:solidFill>
                  <a:srgbClr val="000000"/>
                </a:solidFill>
              </a:rPr>
              <a:t>Конкуренты.Стратегии</a:t>
            </a:r>
            <a:r>
              <a:rPr lang="ru-RU" sz="5867" spc="360" dirty="0">
                <a:solidFill>
                  <a:srgbClr val="000000"/>
                </a:solidFill>
              </a:rPr>
              <a:t> </a:t>
            </a:r>
            <a:r>
              <a:rPr lang="ru-RU" sz="5867" spc="567" dirty="0">
                <a:solidFill>
                  <a:srgbClr val="000000"/>
                </a:solidFill>
              </a:rPr>
              <a:t>конкуренции</a:t>
            </a:r>
            <a:endParaRPr lang="ru-RU" sz="5867" dirty="0"/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C8F39C5-CB49-B5C2-8E16-6ADAD05EEA9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645" r="13031"/>
          <a:stretch/>
        </p:blipFill>
        <p:spPr>
          <a:xfrm>
            <a:off x="6903213" y="0"/>
            <a:ext cx="5271198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CA5A93D-8AE5-537A-AB49-E143E94DE3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329" y="365126"/>
            <a:ext cx="5271198" cy="860774"/>
          </a:xfrm>
        </p:spPr>
        <p:txBody>
          <a:bodyPr/>
          <a:lstStyle/>
          <a:p>
            <a:r>
              <a:rPr lang="ru-RU" dirty="0"/>
              <a:t>Типы конкурентов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CBD1290-45B5-924C-852F-ED26299EED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7329" y="1225900"/>
            <a:ext cx="6587533" cy="3724729"/>
          </a:xfrm>
        </p:spPr>
        <p:txBody>
          <a:bodyPr>
            <a:normAutofit fontScale="77500" lnSpcReduction="20000"/>
          </a:bodyPr>
          <a:lstStyle/>
          <a:p>
            <a:r>
              <a:rPr lang="ru-RU" b="1" dirty="0"/>
              <a:t>Аналоги</a:t>
            </a:r>
            <a:r>
              <a:rPr lang="ru-RU" dirty="0"/>
              <a:t> — аналогичный продукт (компания), который выполняет ту же работу тем же способом.</a:t>
            </a:r>
          </a:p>
          <a:p>
            <a:pPr lvl="1"/>
            <a:r>
              <a:rPr lang="ru-RU" dirty="0"/>
              <a:t>К примеру, конкурент Макдоналдса — Бургер Кинг</a:t>
            </a:r>
          </a:p>
          <a:p>
            <a:r>
              <a:rPr lang="ru-RU" b="1" dirty="0"/>
              <a:t>Заменители</a:t>
            </a:r>
            <a:r>
              <a:rPr lang="ru-RU" dirty="0"/>
              <a:t> — выполняют ту же работу и позволяют достичь того же результата, но делают это другим способом.</a:t>
            </a:r>
          </a:p>
          <a:p>
            <a:pPr lvl="1"/>
            <a:r>
              <a:rPr lang="ru-RU" dirty="0"/>
              <a:t>Если человек хочет быстро утолить голод, то конкурентом Биг Мака может быть Сникерс.</a:t>
            </a:r>
          </a:p>
          <a:p>
            <a:r>
              <a:rPr lang="ru-RU" b="1" dirty="0"/>
              <a:t>Альтернативы</a:t>
            </a:r>
            <a:r>
              <a:rPr lang="ru-RU" dirty="0"/>
              <a:t> — выполняют другую работу и направлены на другой результат, но конкурируют за те же ресурсы потребителя</a:t>
            </a:r>
          </a:p>
          <a:p>
            <a:pPr lvl="1"/>
            <a:r>
              <a:rPr lang="ru-RU" dirty="0"/>
              <a:t>Полезная еда — альтернатива </a:t>
            </a:r>
            <a:r>
              <a:rPr lang="en-US" dirty="0"/>
              <a:t>McDonalds</a:t>
            </a:r>
            <a:br>
              <a:rPr lang="ru-RU" dirty="0"/>
            </a:br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C10EB1B-A5EA-C09B-0C58-3965FAC846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855" y="4950629"/>
            <a:ext cx="6502400" cy="189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743067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553825" y="0"/>
            <a:ext cx="7638627" cy="6858000"/>
            <a:chOff x="3415369" y="0"/>
            <a:chExt cx="5728970" cy="5143500"/>
          </a:xfrm>
        </p:grpSpPr>
        <p:sp>
          <p:nvSpPr>
            <p:cNvPr id="3" name="object 3"/>
            <p:cNvSpPr/>
            <p:nvPr/>
          </p:nvSpPr>
          <p:spPr>
            <a:xfrm>
              <a:off x="3415369" y="4016800"/>
              <a:ext cx="2438400" cy="294005"/>
            </a:xfrm>
            <a:custGeom>
              <a:avLst/>
              <a:gdLst/>
              <a:ahLst/>
              <a:cxnLst/>
              <a:rect l="l" t="t" r="r" b="b"/>
              <a:pathLst>
                <a:path w="2438400" h="294004">
                  <a:moveTo>
                    <a:pt x="2438121" y="293456"/>
                  </a:moveTo>
                  <a:lnTo>
                    <a:pt x="0" y="293456"/>
                  </a:lnTo>
                  <a:lnTo>
                    <a:pt x="0" y="0"/>
                  </a:lnTo>
                  <a:lnTo>
                    <a:pt x="2438121" y="0"/>
                  </a:lnTo>
                  <a:lnTo>
                    <a:pt x="2438121" y="293456"/>
                  </a:lnTo>
                  <a:close/>
                </a:path>
              </a:pathLst>
            </a:custGeom>
            <a:solidFill>
              <a:srgbClr val="0034EC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06760" y="0"/>
              <a:ext cx="3837238" cy="5143499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4651193" y="5361024"/>
            <a:ext cx="2605193" cy="1073863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228594">
              <a:spcBef>
                <a:spcPts val="133"/>
              </a:spcBef>
            </a:pPr>
            <a:r>
              <a:rPr sz="1867" b="1" spc="120" dirty="0">
                <a:solidFill>
                  <a:srgbClr val="FFFFFF"/>
                </a:solidFill>
                <a:latin typeface="Arial"/>
                <a:cs typeface="Arial"/>
              </a:rPr>
              <a:t>Reed</a:t>
            </a:r>
            <a:r>
              <a:rPr sz="1867" b="1" spc="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67" b="1" spc="87" dirty="0">
                <a:solidFill>
                  <a:srgbClr val="FFFFFF"/>
                </a:solidFill>
                <a:latin typeface="Arial"/>
                <a:cs typeface="Arial"/>
              </a:rPr>
              <a:t>Hastings</a:t>
            </a:r>
            <a:endParaRPr sz="1867">
              <a:latin typeface="Arial"/>
              <a:cs typeface="Arial"/>
            </a:endParaRPr>
          </a:p>
          <a:p>
            <a:pPr marL="16933" marR="6773">
              <a:lnSpc>
                <a:spcPts val="2200"/>
              </a:lnSpc>
              <a:spcBef>
                <a:spcPts val="1640"/>
              </a:spcBef>
            </a:pPr>
            <a:r>
              <a:rPr sz="1867" spc="113" dirty="0">
                <a:latin typeface="Arial"/>
                <a:cs typeface="Arial"/>
              </a:rPr>
              <a:t>co-founder,</a:t>
            </a:r>
            <a:r>
              <a:rPr sz="1867" spc="-20" dirty="0">
                <a:latin typeface="Arial"/>
                <a:cs typeface="Arial"/>
              </a:rPr>
              <a:t> </a:t>
            </a:r>
            <a:r>
              <a:rPr sz="1867" spc="140" dirty="0">
                <a:latin typeface="Arial"/>
                <a:cs typeface="Arial"/>
              </a:rPr>
              <a:t>chairman </a:t>
            </a:r>
            <a:r>
              <a:rPr sz="1867" spc="160" dirty="0">
                <a:latin typeface="Arial"/>
                <a:cs typeface="Arial"/>
              </a:rPr>
              <a:t>and</a:t>
            </a:r>
            <a:r>
              <a:rPr sz="1867" spc="-7" dirty="0">
                <a:latin typeface="Arial"/>
                <a:cs typeface="Arial"/>
              </a:rPr>
              <a:t> </a:t>
            </a:r>
            <a:r>
              <a:rPr sz="1867" dirty="0">
                <a:latin typeface="Arial"/>
                <a:cs typeface="Arial"/>
              </a:rPr>
              <a:t>CEO</a:t>
            </a:r>
            <a:r>
              <a:rPr sz="1867" spc="-7" dirty="0">
                <a:latin typeface="Arial"/>
                <a:cs typeface="Arial"/>
              </a:rPr>
              <a:t> </a:t>
            </a:r>
            <a:r>
              <a:rPr sz="1867" spc="113" dirty="0">
                <a:latin typeface="Arial"/>
                <a:cs typeface="Arial"/>
              </a:rPr>
              <a:t>of</a:t>
            </a:r>
            <a:r>
              <a:rPr sz="1867" spc="-7" dirty="0">
                <a:latin typeface="Arial"/>
                <a:cs typeface="Arial"/>
              </a:rPr>
              <a:t> </a:t>
            </a:r>
            <a:r>
              <a:rPr sz="1867" spc="120" dirty="0">
                <a:latin typeface="Arial"/>
                <a:cs typeface="Arial"/>
              </a:rPr>
              <a:t>Netﬂix</a:t>
            </a:r>
            <a:endParaRPr sz="1867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244717" y="2930374"/>
            <a:ext cx="6325447" cy="1344513"/>
          </a:xfrm>
          <a:prstGeom prst="rect">
            <a:avLst/>
          </a:prstGeom>
        </p:spPr>
        <p:txBody>
          <a:bodyPr vert="horz" wrap="square" lIns="0" tIns="11853" rIns="0" bIns="0" rtlCol="0">
            <a:spAutoFit/>
          </a:bodyPr>
          <a:lstStyle/>
          <a:p>
            <a:pPr marL="16933" marR="6773">
              <a:lnSpc>
                <a:spcPct val="101600"/>
              </a:lnSpc>
              <a:spcBef>
                <a:spcPts val="93"/>
              </a:spcBef>
            </a:pPr>
            <a:r>
              <a:rPr sz="2133" spc="193" dirty="0">
                <a:latin typeface="Arial"/>
                <a:cs typeface="Arial"/>
              </a:rPr>
              <a:t>Мы</a:t>
            </a:r>
            <a:r>
              <a:rPr sz="2133" spc="-20" dirty="0">
                <a:latin typeface="Arial"/>
                <a:cs typeface="Arial"/>
              </a:rPr>
              <a:t> </a:t>
            </a:r>
            <a:r>
              <a:rPr sz="2133" spc="200" dirty="0">
                <a:latin typeface="Arial"/>
                <a:cs typeface="Arial"/>
              </a:rPr>
              <a:t>конкурируем</a:t>
            </a:r>
            <a:r>
              <a:rPr sz="2133" spc="-13" dirty="0">
                <a:latin typeface="Arial"/>
                <a:cs typeface="Arial"/>
              </a:rPr>
              <a:t> </a:t>
            </a:r>
            <a:r>
              <a:rPr sz="2133" spc="127" dirty="0">
                <a:latin typeface="Arial"/>
                <a:cs typeface="Arial"/>
              </a:rPr>
              <a:t>с</a:t>
            </a:r>
            <a:r>
              <a:rPr sz="2133" spc="-13" dirty="0">
                <a:latin typeface="Arial"/>
                <a:cs typeface="Arial"/>
              </a:rPr>
              <a:t> </a:t>
            </a:r>
            <a:r>
              <a:rPr sz="2133" spc="180" dirty="0">
                <a:latin typeface="Arial"/>
                <a:cs typeface="Arial"/>
              </a:rPr>
              <a:t>компьютерными</a:t>
            </a:r>
            <a:r>
              <a:rPr sz="2133" spc="-13" dirty="0">
                <a:latin typeface="Arial"/>
                <a:cs typeface="Arial"/>
              </a:rPr>
              <a:t> </a:t>
            </a:r>
            <a:r>
              <a:rPr sz="2133" spc="147" dirty="0">
                <a:latin typeface="Arial"/>
                <a:cs typeface="Arial"/>
              </a:rPr>
              <a:t>играми. </a:t>
            </a:r>
            <a:r>
              <a:rPr sz="2133" dirty="0">
                <a:latin typeface="Arial"/>
                <a:cs typeface="Arial"/>
              </a:rPr>
              <a:t>С</a:t>
            </a:r>
            <a:r>
              <a:rPr sz="2133" spc="-40" dirty="0">
                <a:latin typeface="Arial"/>
                <a:cs typeface="Arial"/>
              </a:rPr>
              <a:t> </a:t>
            </a:r>
            <a:r>
              <a:rPr sz="2133" spc="152" dirty="0">
                <a:latin typeface="Arial"/>
                <a:cs typeface="Arial"/>
              </a:rPr>
              <a:t>бутылочкой</a:t>
            </a:r>
            <a:r>
              <a:rPr sz="2133" spc="-33" dirty="0">
                <a:latin typeface="Arial"/>
                <a:cs typeface="Arial"/>
              </a:rPr>
              <a:t> </a:t>
            </a:r>
            <a:r>
              <a:rPr sz="2133" spc="113" dirty="0">
                <a:latin typeface="Arial"/>
                <a:cs typeface="Arial"/>
              </a:rPr>
              <a:t>вина.</a:t>
            </a:r>
            <a:r>
              <a:rPr sz="2133" spc="-33" dirty="0">
                <a:latin typeface="Arial"/>
                <a:cs typeface="Arial"/>
              </a:rPr>
              <a:t> </a:t>
            </a:r>
            <a:r>
              <a:rPr sz="2133" dirty="0">
                <a:latin typeface="Arial"/>
                <a:cs typeface="Arial"/>
              </a:rPr>
              <a:t>С</a:t>
            </a:r>
            <a:r>
              <a:rPr sz="2133" spc="-40" dirty="0">
                <a:latin typeface="Arial"/>
                <a:cs typeface="Arial"/>
              </a:rPr>
              <a:t> </a:t>
            </a:r>
            <a:r>
              <a:rPr sz="2133" spc="207" dirty="0">
                <a:latin typeface="Arial"/>
                <a:cs typeface="Arial"/>
              </a:rPr>
              <a:t>другими</a:t>
            </a:r>
            <a:r>
              <a:rPr sz="2133" spc="-33" dirty="0">
                <a:latin typeface="Arial"/>
                <a:cs typeface="Arial"/>
              </a:rPr>
              <a:t> </a:t>
            </a:r>
            <a:r>
              <a:rPr sz="2133" spc="80" dirty="0">
                <a:latin typeface="Arial"/>
                <a:cs typeface="Arial"/>
              </a:rPr>
              <a:t>сетями, </a:t>
            </a:r>
            <a:r>
              <a:rPr sz="2133" spc="167" dirty="0">
                <a:latin typeface="Arial"/>
                <a:cs typeface="Arial"/>
              </a:rPr>
              <a:t>предоставляющими</a:t>
            </a:r>
            <a:r>
              <a:rPr sz="2133" spc="13" dirty="0">
                <a:latin typeface="Arial"/>
                <a:cs typeface="Arial"/>
              </a:rPr>
              <a:t> </a:t>
            </a:r>
            <a:r>
              <a:rPr sz="2133" spc="113" dirty="0">
                <a:latin typeface="Arial"/>
                <a:cs typeface="Arial"/>
              </a:rPr>
              <a:t>видеоконтент.</a:t>
            </a:r>
            <a:endParaRPr sz="2133">
              <a:latin typeface="Arial"/>
              <a:cs typeface="Arial"/>
            </a:endParaRPr>
          </a:p>
          <a:p>
            <a:pPr marL="16933">
              <a:spcBef>
                <a:spcPts val="40"/>
              </a:spcBef>
            </a:pPr>
            <a:r>
              <a:rPr sz="2133" dirty="0">
                <a:latin typeface="Arial"/>
                <a:cs typeface="Arial"/>
              </a:rPr>
              <a:t>С</a:t>
            </a:r>
            <a:r>
              <a:rPr sz="2133" spc="-33" dirty="0">
                <a:latin typeface="Arial"/>
                <a:cs typeface="Arial"/>
              </a:rPr>
              <a:t> </a:t>
            </a:r>
            <a:r>
              <a:rPr sz="2133" spc="147" dirty="0">
                <a:latin typeface="Arial"/>
                <a:cs typeface="Arial"/>
              </a:rPr>
              <a:t>настольными</a:t>
            </a:r>
            <a:r>
              <a:rPr sz="2133" spc="-33" dirty="0">
                <a:latin typeface="Arial"/>
                <a:cs typeface="Arial"/>
              </a:rPr>
              <a:t> </a:t>
            </a:r>
            <a:r>
              <a:rPr sz="2133" spc="200" dirty="0">
                <a:latin typeface="Arial"/>
                <a:cs typeface="Arial"/>
              </a:rPr>
              <a:t>играми</a:t>
            </a:r>
            <a:endParaRPr sz="2133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543243" y="1636043"/>
            <a:ext cx="485140" cy="919974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z="5867" spc="280" dirty="0">
                <a:solidFill>
                  <a:srgbClr val="0034EC"/>
                </a:solidFill>
              </a:rPr>
              <a:t>«</a:t>
            </a:r>
            <a:endParaRPr sz="5867"/>
          </a:p>
        </p:txBody>
      </p:sp>
      <p:sp>
        <p:nvSpPr>
          <p:cNvPr id="8" name="object 8"/>
          <p:cNvSpPr txBox="1"/>
          <p:nvPr/>
        </p:nvSpPr>
        <p:spPr>
          <a:xfrm rot="10800000">
            <a:off x="4535476" y="3854582"/>
            <a:ext cx="871075" cy="75661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5867"/>
              </a:lnSpc>
            </a:pPr>
            <a:r>
              <a:rPr sz="5867" b="1" spc="280" dirty="0">
                <a:solidFill>
                  <a:srgbClr val="0034EC"/>
                </a:solidFill>
                <a:latin typeface="Arial"/>
                <a:cs typeface="Arial"/>
              </a:rPr>
              <a:t>«</a:t>
            </a:r>
            <a:endParaRPr sz="5867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223833" y="1447195"/>
            <a:ext cx="6246707" cy="1157732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127" dirty="0">
                <a:solidFill>
                  <a:srgbClr val="0034EC"/>
                </a:solidFill>
                <a:latin typeface="Arial"/>
                <a:cs typeface="Arial"/>
              </a:rPr>
              <a:t>О</a:t>
            </a:r>
            <a:r>
              <a:rPr sz="1867" spc="-20" dirty="0">
                <a:solidFill>
                  <a:srgbClr val="0034EC"/>
                </a:solidFill>
                <a:latin typeface="Arial"/>
                <a:cs typeface="Arial"/>
              </a:rPr>
              <a:t> </a:t>
            </a:r>
            <a:r>
              <a:rPr sz="1867" spc="193" dirty="0">
                <a:solidFill>
                  <a:srgbClr val="0034EC"/>
                </a:solidFill>
                <a:latin typeface="Arial"/>
                <a:cs typeface="Arial"/>
              </a:rPr>
              <a:t>конкуренции</a:t>
            </a:r>
            <a:r>
              <a:rPr sz="1867" spc="-20" dirty="0">
                <a:solidFill>
                  <a:srgbClr val="0034EC"/>
                </a:solidFill>
                <a:latin typeface="Arial"/>
                <a:cs typeface="Arial"/>
              </a:rPr>
              <a:t> </a:t>
            </a:r>
            <a:r>
              <a:rPr sz="1867" spc="133" dirty="0">
                <a:solidFill>
                  <a:srgbClr val="0034EC"/>
                </a:solidFill>
                <a:latin typeface="Arial"/>
                <a:cs typeface="Arial"/>
              </a:rPr>
              <a:t>Netﬂix</a:t>
            </a:r>
            <a:r>
              <a:rPr sz="1867" spc="-20" dirty="0">
                <a:solidFill>
                  <a:srgbClr val="0034EC"/>
                </a:solidFill>
                <a:latin typeface="Arial"/>
                <a:cs typeface="Arial"/>
              </a:rPr>
              <a:t> </a:t>
            </a:r>
            <a:r>
              <a:rPr sz="1867" spc="233" dirty="0">
                <a:solidFill>
                  <a:srgbClr val="0034EC"/>
                </a:solidFill>
                <a:latin typeface="Arial"/>
                <a:cs typeface="Arial"/>
              </a:rPr>
              <a:t>и</a:t>
            </a:r>
            <a:r>
              <a:rPr sz="1867" spc="-20" dirty="0">
                <a:solidFill>
                  <a:srgbClr val="0034EC"/>
                </a:solidFill>
                <a:latin typeface="Arial"/>
                <a:cs typeface="Arial"/>
              </a:rPr>
              <a:t> </a:t>
            </a:r>
            <a:r>
              <a:rPr sz="1867" spc="133" dirty="0">
                <a:solidFill>
                  <a:srgbClr val="0034EC"/>
                </a:solidFill>
                <a:latin typeface="Arial"/>
                <a:cs typeface="Arial"/>
              </a:rPr>
              <a:t>Amazon</a:t>
            </a:r>
            <a:endParaRPr sz="1867">
              <a:latin typeface="Arial"/>
              <a:cs typeface="Arial"/>
            </a:endParaRPr>
          </a:p>
          <a:p>
            <a:pPr marL="37252" marR="6773">
              <a:lnSpc>
                <a:spcPct val="101600"/>
              </a:lnSpc>
              <a:spcBef>
                <a:spcPts val="1593"/>
              </a:spcBef>
            </a:pPr>
            <a:r>
              <a:rPr sz="2133" b="1" spc="147" dirty="0">
                <a:latin typeface="Arial"/>
                <a:cs typeface="Arial"/>
              </a:rPr>
              <a:t>На</a:t>
            </a:r>
            <a:r>
              <a:rPr sz="2133" b="1" spc="33" dirty="0">
                <a:latin typeface="Arial"/>
                <a:cs typeface="Arial"/>
              </a:rPr>
              <a:t> </a:t>
            </a:r>
            <a:r>
              <a:rPr sz="2133" b="1" spc="133" dirty="0">
                <a:latin typeface="Arial"/>
                <a:cs typeface="Arial"/>
              </a:rPr>
              <a:t>самом</a:t>
            </a:r>
            <a:r>
              <a:rPr sz="2133" b="1" spc="40" dirty="0">
                <a:latin typeface="Arial"/>
                <a:cs typeface="Arial"/>
              </a:rPr>
              <a:t> </a:t>
            </a:r>
            <a:r>
              <a:rPr sz="2133" b="1" spc="160" dirty="0">
                <a:latin typeface="Arial"/>
                <a:cs typeface="Arial"/>
              </a:rPr>
              <a:t>деле</a:t>
            </a:r>
            <a:r>
              <a:rPr sz="2133" b="1" spc="40" dirty="0">
                <a:latin typeface="Arial"/>
                <a:cs typeface="Arial"/>
              </a:rPr>
              <a:t> </a:t>
            </a:r>
            <a:r>
              <a:rPr sz="2133" b="1" spc="113" dirty="0">
                <a:latin typeface="Arial"/>
                <a:cs typeface="Arial"/>
              </a:rPr>
              <a:t>мы</a:t>
            </a:r>
            <a:r>
              <a:rPr sz="2133" b="1" spc="40" dirty="0">
                <a:latin typeface="Arial"/>
                <a:cs typeface="Arial"/>
              </a:rPr>
              <a:t> </a:t>
            </a:r>
            <a:r>
              <a:rPr sz="2133" b="1" spc="193" dirty="0">
                <a:latin typeface="Arial"/>
                <a:cs typeface="Arial"/>
              </a:rPr>
              <a:t>конкурируем</a:t>
            </a:r>
            <a:r>
              <a:rPr sz="2133" b="1" spc="40" dirty="0">
                <a:latin typeface="Arial"/>
                <a:cs typeface="Arial"/>
              </a:rPr>
              <a:t> </a:t>
            </a:r>
            <a:r>
              <a:rPr sz="2133" b="1" spc="87" dirty="0">
                <a:latin typeface="Arial"/>
                <a:cs typeface="Arial"/>
              </a:rPr>
              <a:t>со</a:t>
            </a:r>
            <a:r>
              <a:rPr sz="2133" b="1" spc="40" dirty="0">
                <a:latin typeface="Arial"/>
                <a:cs typeface="Arial"/>
              </a:rPr>
              <a:t> </a:t>
            </a:r>
            <a:r>
              <a:rPr sz="2133" b="1" spc="67" dirty="0">
                <a:latin typeface="Arial"/>
                <a:cs typeface="Arial"/>
              </a:rPr>
              <a:t>всем, </a:t>
            </a:r>
            <a:r>
              <a:rPr sz="2133" b="1" spc="107" dirty="0">
                <a:latin typeface="Arial"/>
                <a:cs typeface="Arial"/>
              </a:rPr>
              <a:t>что</a:t>
            </a:r>
            <a:r>
              <a:rPr sz="2133" b="1" spc="40" dirty="0">
                <a:latin typeface="Arial"/>
                <a:cs typeface="Arial"/>
              </a:rPr>
              <a:t> </a:t>
            </a:r>
            <a:r>
              <a:rPr sz="2133" b="1" dirty="0">
                <a:latin typeface="Arial"/>
                <a:cs typeface="Arial"/>
              </a:rPr>
              <a:t>вы</a:t>
            </a:r>
            <a:r>
              <a:rPr sz="2133" b="1" spc="60" dirty="0">
                <a:latin typeface="Arial"/>
                <a:cs typeface="Arial"/>
              </a:rPr>
              <a:t> </a:t>
            </a:r>
            <a:r>
              <a:rPr sz="2133" b="1" spc="127" dirty="0">
                <a:latin typeface="Arial"/>
                <a:cs typeface="Arial"/>
              </a:rPr>
              <a:t>делаете,</a:t>
            </a:r>
            <a:r>
              <a:rPr sz="2133" b="1" spc="60" dirty="0">
                <a:latin typeface="Arial"/>
                <a:cs typeface="Arial"/>
              </a:rPr>
              <a:t> </a:t>
            </a:r>
            <a:r>
              <a:rPr sz="2133" b="1" spc="107" dirty="0">
                <a:latin typeface="Arial"/>
                <a:cs typeface="Arial"/>
              </a:rPr>
              <a:t>чтобы</a:t>
            </a:r>
            <a:r>
              <a:rPr sz="2133" b="1" spc="60" dirty="0">
                <a:latin typeface="Arial"/>
                <a:cs typeface="Arial"/>
              </a:rPr>
              <a:t> </a:t>
            </a:r>
            <a:r>
              <a:rPr sz="2133" b="1" spc="87" dirty="0">
                <a:latin typeface="Arial"/>
                <a:cs typeface="Arial"/>
              </a:rPr>
              <a:t>расслабиться.</a:t>
            </a:r>
            <a:endParaRPr sz="2133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C3F8DA3-87B6-783F-F3D6-639D321033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2498485" y="3075838"/>
            <a:ext cx="6420897" cy="706324"/>
          </a:xfrm>
        </p:spPr>
        <p:txBody>
          <a:bodyPr/>
          <a:lstStyle/>
          <a:p>
            <a:r>
              <a:rPr lang="ru-RU" dirty="0"/>
              <a:t>Примеры конкуренции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3350EBE-1E7A-C997-F979-1369816B1D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9369" y="1"/>
            <a:ext cx="106726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90211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553085EE-AEA3-C3CC-25CB-AFEDEB4860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79736" y="1825625"/>
            <a:ext cx="5174064" cy="4351338"/>
          </a:xfrm>
        </p:spPr>
        <p:txBody>
          <a:bodyPr/>
          <a:lstStyle/>
          <a:p>
            <a:r>
              <a:rPr lang="ru-RU" dirty="0"/>
              <a:t>в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72DD2DC-7A62-3ED3-9778-68F5ADE98AD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458" t="9175" r="3899" b="14635"/>
          <a:stretch/>
        </p:blipFill>
        <p:spPr>
          <a:xfrm>
            <a:off x="623277" y="292907"/>
            <a:ext cx="10168651" cy="6272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5112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53540" y="2603256"/>
            <a:ext cx="6646398" cy="1834689"/>
          </a:xfrm>
          <a:prstGeom prst="rect">
            <a:avLst/>
          </a:prstGeom>
        </p:spPr>
        <p:txBody>
          <a:bodyPr vert="horz" wrap="square" lIns="0" tIns="38945" rIns="0" bIns="0" rtlCol="0" anchor="ctr">
            <a:spAutoFit/>
          </a:bodyPr>
          <a:lstStyle/>
          <a:p>
            <a:pPr marL="16933" marR="6773">
              <a:lnSpc>
                <a:spcPts val="7000"/>
              </a:lnSpc>
              <a:spcBef>
                <a:spcPts val="305"/>
              </a:spcBef>
            </a:pPr>
            <a:r>
              <a:rPr lang="ru-RU" sz="5867" spc="360" dirty="0">
                <a:solidFill>
                  <a:srgbClr val="000000"/>
                </a:solidFill>
              </a:rPr>
              <a:t>Где брать идеи для фичей</a:t>
            </a:r>
            <a:endParaRPr lang="ru-RU" sz="5867" dirty="0"/>
          </a:p>
        </p:txBody>
      </p:sp>
    </p:spTree>
    <p:extLst>
      <p:ext uri="{BB962C8B-B14F-4D97-AF65-F5344CB8AC3E}">
        <p14:creationId xmlns:p14="http://schemas.microsoft.com/office/powerpoint/2010/main" val="3328618802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11"/>
          <p:cNvSpPr txBox="1"/>
          <p:nvPr/>
        </p:nvSpPr>
        <p:spPr>
          <a:xfrm>
            <a:off x="2812645" y="2325697"/>
            <a:ext cx="752343" cy="756073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6933">
              <a:lnSpc>
                <a:spcPts val="2193"/>
              </a:lnSpc>
            </a:pPr>
            <a:r>
              <a:rPr sz="1867" spc="-13" dirty="0">
                <a:latin typeface="Arial"/>
                <a:cs typeface="Arial"/>
              </a:rPr>
              <a:t>Лучше</a:t>
            </a:r>
            <a:endParaRPr sz="1867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812645" y="4042444"/>
            <a:ext cx="282129" cy="598593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6933">
              <a:lnSpc>
                <a:spcPts val="2193"/>
              </a:lnSpc>
            </a:pPr>
            <a:r>
              <a:rPr sz="1867" spc="-27" dirty="0">
                <a:latin typeface="Arial"/>
                <a:cs typeface="Arial"/>
              </a:rPr>
              <a:t>Хуже</a:t>
            </a:r>
            <a:endParaRPr sz="1867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776393" y="5699703"/>
            <a:ext cx="880533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13" dirty="0">
                <a:latin typeface="Arial"/>
                <a:cs typeface="Arial"/>
              </a:rPr>
              <a:t>Дороже</a:t>
            </a:r>
            <a:endParaRPr sz="1867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021567" y="5699703"/>
            <a:ext cx="1038860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13" dirty="0">
                <a:latin typeface="Arial"/>
                <a:cs typeface="Arial"/>
              </a:rPr>
              <a:t>Дешевле</a:t>
            </a:r>
            <a:endParaRPr sz="1867">
              <a:latin typeface="Arial"/>
              <a:cs typeface="Arial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3408371" y="1458722"/>
            <a:ext cx="5628640" cy="4111413"/>
            <a:chOff x="3174250" y="280126"/>
            <a:chExt cx="4221480" cy="3083560"/>
          </a:xfrm>
        </p:grpSpPr>
        <p:sp>
          <p:nvSpPr>
            <p:cNvPr id="16" name="object 16"/>
            <p:cNvSpPr/>
            <p:nvPr/>
          </p:nvSpPr>
          <p:spPr>
            <a:xfrm>
              <a:off x="4593175" y="1154474"/>
              <a:ext cx="1383665" cy="1347470"/>
            </a:xfrm>
            <a:custGeom>
              <a:avLst/>
              <a:gdLst/>
              <a:ahLst/>
              <a:cxnLst/>
              <a:rect l="l" t="t" r="r" b="b"/>
              <a:pathLst>
                <a:path w="1383664" h="1347470">
                  <a:moveTo>
                    <a:pt x="691649" y="1346999"/>
                  </a:moveTo>
                  <a:lnTo>
                    <a:pt x="642255" y="1345308"/>
                  </a:lnTo>
                  <a:lnTo>
                    <a:pt x="593797" y="1340311"/>
                  </a:lnTo>
                  <a:lnTo>
                    <a:pt x="546394" y="1332122"/>
                  </a:lnTo>
                  <a:lnTo>
                    <a:pt x="500162" y="1320855"/>
                  </a:lnTo>
                  <a:lnTo>
                    <a:pt x="455219" y="1306623"/>
                  </a:lnTo>
                  <a:lnTo>
                    <a:pt x="411682" y="1289541"/>
                  </a:lnTo>
                  <a:lnTo>
                    <a:pt x="369667" y="1269723"/>
                  </a:lnTo>
                  <a:lnTo>
                    <a:pt x="329291" y="1247283"/>
                  </a:lnTo>
                  <a:lnTo>
                    <a:pt x="290673" y="1222334"/>
                  </a:lnTo>
                  <a:lnTo>
                    <a:pt x="253927" y="1194991"/>
                  </a:lnTo>
                  <a:lnTo>
                    <a:pt x="219173" y="1165367"/>
                  </a:lnTo>
                  <a:lnTo>
                    <a:pt x="186526" y="1133577"/>
                  </a:lnTo>
                  <a:lnTo>
                    <a:pt x="156105" y="1099735"/>
                  </a:lnTo>
                  <a:lnTo>
                    <a:pt x="128025" y="1063954"/>
                  </a:lnTo>
                  <a:lnTo>
                    <a:pt x="102404" y="1026349"/>
                  </a:lnTo>
                  <a:lnTo>
                    <a:pt x="79359" y="987033"/>
                  </a:lnTo>
                  <a:lnTo>
                    <a:pt x="59006" y="946120"/>
                  </a:lnTo>
                  <a:lnTo>
                    <a:pt x="41464" y="903725"/>
                  </a:lnTo>
                  <a:lnTo>
                    <a:pt x="26849" y="859962"/>
                  </a:lnTo>
                  <a:lnTo>
                    <a:pt x="15278" y="814943"/>
                  </a:lnTo>
                  <a:lnTo>
                    <a:pt x="6868" y="768784"/>
                  </a:lnTo>
                  <a:lnTo>
                    <a:pt x="1736" y="721598"/>
                  </a:lnTo>
                  <a:lnTo>
                    <a:pt x="0" y="673499"/>
                  </a:lnTo>
                  <a:lnTo>
                    <a:pt x="1736" y="625401"/>
                  </a:lnTo>
                  <a:lnTo>
                    <a:pt x="6868" y="578215"/>
                  </a:lnTo>
                  <a:lnTo>
                    <a:pt x="15278" y="532056"/>
                  </a:lnTo>
                  <a:lnTo>
                    <a:pt x="26849" y="487038"/>
                  </a:lnTo>
                  <a:lnTo>
                    <a:pt x="41464" y="443274"/>
                  </a:lnTo>
                  <a:lnTo>
                    <a:pt x="59006" y="400879"/>
                  </a:lnTo>
                  <a:lnTo>
                    <a:pt x="79359" y="359966"/>
                  </a:lnTo>
                  <a:lnTo>
                    <a:pt x="102404" y="320650"/>
                  </a:lnTo>
                  <a:lnTo>
                    <a:pt x="128025" y="283045"/>
                  </a:lnTo>
                  <a:lnTo>
                    <a:pt x="156105" y="247264"/>
                  </a:lnTo>
                  <a:lnTo>
                    <a:pt x="186526" y="213422"/>
                  </a:lnTo>
                  <a:lnTo>
                    <a:pt x="219173" y="181632"/>
                  </a:lnTo>
                  <a:lnTo>
                    <a:pt x="253927" y="152008"/>
                  </a:lnTo>
                  <a:lnTo>
                    <a:pt x="290673" y="124665"/>
                  </a:lnTo>
                  <a:lnTo>
                    <a:pt x="329291" y="99716"/>
                  </a:lnTo>
                  <a:lnTo>
                    <a:pt x="369667" y="77276"/>
                  </a:lnTo>
                  <a:lnTo>
                    <a:pt x="411682" y="57458"/>
                  </a:lnTo>
                  <a:lnTo>
                    <a:pt x="455219" y="40376"/>
                  </a:lnTo>
                  <a:lnTo>
                    <a:pt x="500162" y="26144"/>
                  </a:lnTo>
                  <a:lnTo>
                    <a:pt x="546394" y="14877"/>
                  </a:lnTo>
                  <a:lnTo>
                    <a:pt x="593797" y="6688"/>
                  </a:lnTo>
                  <a:lnTo>
                    <a:pt x="642255" y="1691"/>
                  </a:lnTo>
                  <a:lnTo>
                    <a:pt x="691649" y="0"/>
                  </a:lnTo>
                  <a:lnTo>
                    <a:pt x="741462" y="1747"/>
                  </a:lnTo>
                  <a:lnTo>
                    <a:pt x="790728" y="6943"/>
                  </a:lnTo>
                  <a:lnTo>
                    <a:pt x="839273" y="15516"/>
                  </a:lnTo>
                  <a:lnTo>
                    <a:pt x="886921" y="27397"/>
                  </a:lnTo>
                  <a:lnTo>
                    <a:pt x="933499" y="42516"/>
                  </a:lnTo>
                  <a:lnTo>
                    <a:pt x="978833" y="60801"/>
                  </a:lnTo>
                  <a:lnTo>
                    <a:pt x="1022747" y="82182"/>
                  </a:lnTo>
                  <a:lnTo>
                    <a:pt x="1065067" y="106589"/>
                  </a:lnTo>
                  <a:lnTo>
                    <a:pt x="1105619" y="133952"/>
                  </a:lnTo>
                  <a:lnTo>
                    <a:pt x="1144228" y="164200"/>
                  </a:lnTo>
                  <a:lnTo>
                    <a:pt x="1180720" y="197263"/>
                  </a:lnTo>
                  <a:lnTo>
                    <a:pt x="1214674" y="232798"/>
                  </a:lnTo>
                  <a:lnTo>
                    <a:pt x="1245737" y="270394"/>
                  </a:lnTo>
                  <a:lnTo>
                    <a:pt x="1273837" y="309881"/>
                  </a:lnTo>
                  <a:lnTo>
                    <a:pt x="1298902" y="351091"/>
                  </a:lnTo>
                  <a:lnTo>
                    <a:pt x="1320860" y="393853"/>
                  </a:lnTo>
                  <a:lnTo>
                    <a:pt x="1339638" y="437996"/>
                  </a:lnTo>
                  <a:lnTo>
                    <a:pt x="1355163" y="483352"/>
                  </a:lnTo>
                  <a:lnTo>
                    <a:pt x="1367364" y="529750"/>
                  </a:lnTo>
                  <a:lnTo>
                    <a:pt x="1376169" y="577021"/>
                  </a:lnTo>
                  <a:lnTo>
                    <a:pt x="1381505" y="624994"/>
                  </a:lnTo>
                  <a:lnTo>
                    <a:pt x="1383299" y="673499"/>
                  </a:lnTo>
                  <a:lnTo>
                    <a:pt x="1381563" y="721598"/>
                  </a:lnTo>
                  <a:lnTo>
                    <a:pt x="1376431" y="768784"/>
                  </a:lnTo>
                  <a:lnTo>
                    <a:pt x="1368021" y="814943"/>
                  </a:lnTo>
                  <a:lnTo>
                    <a:pt x="1356450" y="859962"/>
                  </a:lnTo>
                  <a:lnTo>
                    <a:pt x="1341835" y="903725"/>
                  </a:lnTo>
                  <a:lnTo>
                    <a:pt x="1324293" y="946120"/>
                  </a:lnTo>
                  <a:lnTo>
                    <a:pt x="1303940" y="987033"/>
                  </a:lnTo>
                  <a:lnTo>
                    <a:pt x="1280895" y="1026349"/>
                  </a:lnTo>
                  <a:lnTo>
                    <a:pt x="1255274" y="1063954"/>
                  </a:lnTo>
                  <a:lnTo>
                    <a:pt x="1227194" y="1099735"/>
                  </a:lnTo>
                  <a:lnTo>
                    <a:pt x="1196773" y="1133577"/>
                  </a:lnTo>
                  <a:lnTo>
                    <a:pt x="1164126" y="1165367"/>
                  </a:lnTo>
                  <a:lnTo>
                    <a:pt x="1129372" y="1194991"/>
                  </a:lnTo>
                  <a:lnTo>
                    <a:pt x="1092626" y="1222334"/>
                  </a:lnTo>
                  <a:lnTo>
                    <a:pt x="1054008" y="1247283"/>
                  </a:lnTo>
                  <a:lnTo>
                    <a:pt x="1013632" y="1269723"/>
                  </a:lnTo>
                  <a:lnTo>
                    <a:pt x="971617" y="1289541"/>
                  </a:lnTo>
                  <a:lnTo>
                    <a:pt x="928080" y="1306623"/>
                  </a:lnTo>
                  <a:lnTo>
                    <a:pt x="883137" y="1320855"/>
                  </a:lnTo>
                  <a:lnTo>
                    <a:pt x="836905" y="1332122"/>
                  </a:lnTo>
                  <a:lnTo>
                    <a:pt x="789502" y="1340311"/>
                  </a:lnTo>
                  <a:lnTo>
                    <a:pt x="741044" y="1345308"/>
                  </a:lnTo>
                  <a:lnTo>
                    <a:pt x="691649" y="1346999"/>
                  </a:lnTo>
                  <a:close/>
                </a:path>
              </a:pathLst>
            </a:custGeom>
            <a:solidFill>
              <a:srgbClr val="FFF1CC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7" name="object 17"/>
            <p:cNvSpPr/>
            <p:nvPr/>
          </p:nvSpPr>
          <p:spPr>
            <a:xfrm>
              <a:off x="4593175" y="1154474"/>
              <a:ext cx="1383665" cy="1347470"/>
            </a:xfrm>
            <a:custGeom>
              <a:avLst/>
              <a:gdLst/>
              <a:ahLst/>
              <a:cxnLst/>
              <a:rect l="l" t="t" r="r" b="b"/>
              <a:pathLst>
                <a:path w="1383664" h="1347470">
                  <a:moveTo>
                    <a:pt x="0" y="673499"/>
                  </a:moveTo>
                  <a:lnTo>
                    <a:pt x="1736" y="625401"/>
                  </a:lnTo>
                  <a:lnTo>
                    <a:pt x="6868" y="578215"/>
                  </a:lnTo>
                  <a:lnTo>
                    <a:pt x="15278" y="532056"/>
                  </a:lnTo>
                  <a:lnTo>
                    <a:pt x="26849" y="487038"/>
                  </a:lnTo>
                  <a:lnTo>
                    <a:pt x="41464" y="443274"/>
                  </a:lnTo>
                  <a:lnTo>
                    <a:pt x="59006" y="400879"/>
                  </a:lnTo>
                  <a:lnTo>
                    <a:pt x="79359" y="359966"/>
                  </a:lnTo>
                  <a:lnTo>
                    <a:pt x="102404" y="320650"/>
                  </a:lnTo>
                  <a:lnTo>
                    <a:pt x="128025" y="283045"/>
                  </a:lnTo>
                  <a:lnTo>
                    <a:pt x="156105" y="247264"/>
                  </a:lnTo>
                  <a:lnTo>
                    <a:pt x="186526" y="213422"/>
                  </a:lnTo>
                  <a:lnTo>
                    <a:pt x="219173" y="181632"/>
                  </a:lnTo>
                  <a:lnTo>
                    <a:pt x="253927" y="152008"/>
                  </a:lnTo>
                  <a:lnTo>
                    <a:pt x="290673" y="124665"/>
                  </a:lnTo>
                  <a:lnTo>
                    <a:pt x="329291" y="99716"/>
                  </a:lnTo>
                  <a:lnTo>
                    <a:pt x="369667" y="77276"/>
                  </a:lnTo>
                  <a:lnTo>
                    <a:pt x="411682" y="57458"/>
                  </a:lnTo>
                  <a:lnTo>
                    <a:pt x="455219" y="40376"/>
                  </a:lnTo>
                  <a:lnTo>
                    <a:pt x="500162" y="26144"/>
                  </a:lnTo>
                  <a:lnTo>
                    <a:pt x="546394" y="14877"/>
                  </a:lnTo>
                  <a:lnTo>
                    <a:pt x="593797" y="6688"/>
                  </a:lnTo>
                  <a:lnTo>
                    <a:pt x="642255" y="1691"/>
                  </a:lnTo>
                  <a:lnTo>
                    <a:pt x="691649" y="0"/>
                  </a:lnTo>
                  <a:lnTo>
                    <a:pt x="741462" y="1747"/>
                  </a:lnTo>
                  <a:lnTo>
                    <a:pt x="790728" y="6943"/>
                  </a:lnTo>
                  <a:lnTo>
                    <a:pt x="839273" y="15516"/>
                  </a:lnTo>
                  <a:lnTo>
                    <a:pt x="886921" y="27397"/>
                  </a:lnTo>
                  <a:lnTo>
                    <a:pt x="933499" y="42516"/>
                  </a:lnTo>
                  <a:lnTo>
                    <a:pt x="978833" y="60801"/>
                  </a:lnTo>
                  <a:lnTo>
                    <a:pt x="1022747" y="82182"/>
                  </a:lnTo>
                  <a:lnTo>
                    <a:pt x="1065067" y="106589"/>
                  </a:lnTo>
                  <a:lnTo>
                    <a:pt x="1105619" y="133952"/>
                  </a:lnTo>
                  <a:lnTo>
                    <a:pt x="1144228" y="164200"/>
                  </a:lnTo>
                  <a:lnTo>
                    <a:pt x="1180720" y="197263"/>
                  </a:lnTo>
                  <a:lnTo>
                    <a:pt x="1214674" y="232798"/>
                  </a:lnTo>
                  <a:lnTo>
                    <a:pt x="1245737" y="270394"/>
                  </a:lnTo>
                  <a:lnTo>
                    <a:pt x="1273837" y="309881"/>
                  </a:lnTo>
                  <a:lnTo>
                    <a:pt x="1298902" y="351091"/>
                  </a:lnTo>
                  <a:lnTo>
                    <a:pt x="1320860" y="393853"/>
                  </a:lnTo>
                  <a:lnTo>
                    <a:pt x="1339638" y="437996"/>
                  </a:lnTo>
                  <a:lnTo>
                    <a:pt x="1355163" y="483352"/>
                  </a:lnTo>
                  <a:lnTo>
                    <a:pt x="1367364" y="529750"/>
                  </a:lnTo>
                  <a:lnTo>
                    <a:pt x="1376169" y="577021"/>
                  </a:lnTo>
                  <a:lnTo>
                    <a:pt x="1381505" y="624994"/>
                  </a:lnTo>
                  <a:lnTo>
                    <a:pt x="1383299" y="673499"/>
                  </a:lnTo>
                  <a:lnTo>
                    <a:pt x="1381563" y="721598"/>
                  </a:lnTo>
                  <a:lnTo>
                    <a:pt x="1376431" y="768784"/>
                  </a:lnTo>
                  <a:lnTo>
                    <a:pt x="1368021" y="814943"/>
                  </a:lnTo>
                  <a:lnTo>
                    <a:pt x="1356450" y="859962"/>
                  </a:lnTo>
                  <a:lnTo>
                    <a:pt x="1341835" y="903725"/>
                  </a:lnTo>
                  <a:lnTo>
                    <a:pt x="1324293" y="946120"/>
                  </a:lnTo>
                  <a:lnTo>
                    <a:pt x="1303940" y="987033"/>
                  </a:lnTo>
                  <a:lnTo>
                    <a:pt x="1280895" y="1026349"/>
                  </a:lnTo>
                  <a:lnTo>
                    <a:pt x="1255274" y="1063954"/>
                  </a:lnTo>
                  <a:lnTo>
                    <a:pt x="1227194" y="1099735"/>
                  </a:lnTo>
                  <a:lnTo>
                    <a:pt x="1196773" y="1133577"/>
                  </a:lnTo>
                  <a:lnTo>
                    <a:pt x="1164126" y="1165367"/>
                  </a:lnTo>
                  <a:lnTo>
                    <a:pt x="1129372" y="1194991"/>
                  </a:lnTo>
                  <a:lnTo>
                    <a:pt x="1092626" y="1222334"/>
                  </a:lnTo>
                  <a:lnTo>
                    <a:pt x="1054008" y="1247283"/>
                  </a:lnTo>
                  <a:lnTo>
                    <a:pt x="1013632" y="1269723"/>
                  </a:lnTo>
                  <a:lnTo>
                    <a:pt x="971617" y="1289541"/>
                  </a:lnTo>
                  <a:lnTo>
                    <a:pt x="928080" y="1306623"/>
                  </a:lnTo>
                  <a:lnTo>
                    <a:pt x="883137" y="1320855"/>
                  </a:lnTo>
                  <a:lnTo>
                    <a:pt x="836905" y="1332122"/>
                  </a:lnTo>
                  <a:lnTo>
                    <a:pt x="789502" y="1340311"/>
                  </a:lnTo>
                  <a:lnTo>
                    <a:pt x="741044" y="1345308"/>
                  </a:lnTo>
                  <a:lnTo>
                    <a:pt x="691649" y="1346999"/>
                  </a:lnTo>
                  <a:lnTo>
                    <a:pt x="642255" y="1345308"/>
                  </a:lnTo>
                  <a:lnTo>
                    <a:pt x="593797" y="1340311"/>
                  </a:lnTo>
                  <a:lnTo>
                    <a:pt x="546394" y="1332122"/>
                  </a:lnTo>
                  <a:lnTo>
                    <a:pt x="500162" y="1320855"/>
                  </a:lnTo>
                  <a:lnTo>
                    <a:pt x="455219" y="1306623"/>
                  </a:lnTo>
                  <a:lnTo>
                    <a:pt x="411682" y="1289541"/>
                  </a:lnTo>
                  <a:lnTo>
                    <a:pt x="369667" y="1269723"/>
                  </a:lnTo>
                  <a:lnTo>
                    <a:pt x="329291" y="1247283"/>
                  </a:lnTo>
                  <a:lnTo>
                    <a:pt x="290673" y="1222334"/>
                  </a:lnTo>
                  <a:lnTo>
                    <a:pt x="253927" y="1194991"/>
                  </a:lnTo>
                  <a:lnTo>
                    <a:pt x="219173" y="1165367"/>
                  </a:lnTo>
                  <a:lnTo>
                    <a:pt x="186526" y="1133577"/>
                  </a:lnTo>
                  <a:lnTo>
                    <a:pt x="156105" y="1099735"/>
                  </a:lnTo>
                  <a:lnTo>
                    <a:pt x="128025" y="1063954"/>
                  </a:lnTo>
                  <a:lnTo>
                    <a:pt x="102404" y="1026349"/>
                  </a:lnTo>
                  <a:lnTo>
                    <a:pt x="79359" y="987033"/>
                  </a:lnTo>
                  <a:lnTo>
                    <a:pt x="59006" y="946120"/>
                  </a:lnTo>
                  <a:lnTo>
                    <a:pt x="41464" y="903725"/>
                  </a:lnTo>
                  <a:lnTo>
                    <a:pt x="26849" y="859962"/>
                  </a:lnTo>
                  <a:lnTo>
                    <a:pt x="15278" y="814943"/>
                  </a:lnTo>
                  <a:lnTo>
                    <a:pt x="6868" y="768784"/>
                  </a:lnTo>
                  <a:lnTo>
                    <a:pt x="1736" y="721598"/>
                  </a:lnTo>
                  <a:lnTo>
                    <a:pt x="0" y="673499"/>
                  </a:lnTo>
                  <a:close/>
                </a:path>
              </a:pathLst>
            </a:custGeom>
            <a:ln w="19049">
              <a:solidFill>
                <a:srgbClr val="3D85C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8" name="object 18"/>
            <p:cNvSpPr/>
            <p:nvPr/>
          </p:nvSpPr>
          <p:spPr>
            <a:xfrm>
              <a:off x="3183775" y="289651"/>
              <a:ext cx="4202430" cy="3064510"/>
            </a:xfrm>
            <a:custGeom>
              <a:avLst/>
              <a:gdLst/>
              <a:ahLst/>
              <a:cxnLst/>
              <a:rect l="l" t="t" r="r" b="b"/>
              <a:pathLst>
                <a:path w="4202430" h="3064510">
                  <a:moveTo>
                    <a:pt x="3374019" y="3063900"/>
                  </a:moveTo>
                  <a:lnTo>
                    <a:pt x="828079" y="3063900"/>
                  </a:lnTo>
                  <a:lnTo>
                    <a:pt x="779424" y="3062494"/>
                  </a:lnTo>
                  <a:lnTo>
                    <a:pt x="731508" y="3058328"/>
                  </a:lnTo>
                  <a:lnTo>
                    <a:pt x="684410" y="3051481"/>
                  </a:lnTo>
                  <a:lnTo>
                    <a:pt x="638208" y="3042029"/>
                  </a:lnTo>
                  <a:lnTo>
                    <a:pt x="592980" y="3030051"/>
                  </a:lnTo>
                  <a:lnTo>
                    <a:pt x="548802" y="3015624"/>
                  </a:lnTo>
                  <a:lnTo>
                    <a:pt x="505753" y="2998825"/>
                  </a:lnTo>
                  <a:lnTo>
                    <a:pt x="463911" y="2979733"/>
                  </a:lnTo>
                  <a:lnTo>
                    <a:pt x="423352" y="2958424"/>
                  </a:lnTo>
                  <a:lnTo>
                    <a:pt x="384156" y="2934977"/>
                  </a:lnTo>
                  <a:lnTo>
                    <a:pt x="346398" y="2909470"/>
                  </a:lnTo>
                  <a:lnTo>
                    <a:pt x="310158" y="2881980"/>
                  </a:lnTo>
                  <a:lnTo>
                    <a:pt x="275512" y="2852584"/>
                  </a:lnTo>
                  <a:lnTo>
                    <a:pt x="242539" y="2821360"/>
                  </a:lnTo>
                  <a:lnTo>
                    <a:pt x="211315" y="2788387"/>
                  </a:lnTo>
                  <a:lnTo>
                    <a:pt x="181919" y="2753741"/>
                  </a:lnTo>
                  <a:lnTo>
                    <a:pt x="154429" y="2717501"/>
                  </a:lnTo>
                  <a:lnTo>
                    <a:pt x="128922" y="2679743"/>
                  </a:lnTo>
                  <a:lnTo>
                    <a:pt x="105475" y="2640546"/>
                  </a:lnTo>
                  <a:lnTo>
                    <a:pt x="84167" y="2599988"/>
                  </a:lnTo>
                  <a:lnTo>
                    <a:pt x="65074" y="2558145"/>
                  </a:lnTo>
                  <a:lnTo>
                    <a:pt x="48275" y="2515097"/>
                  </a:lnTo>
                  <a:lnTo>
                    <a:pt x="33848" y="2470919"/>
                  </a:lnTo>
                  <a:lnTo>
                    <a:pt x="21870" y="2425690"/>
                  </a:lnTo>
                  <a:lnTo>
                    <a:pt x="12418" y="2379488"/>
                  </a:lnTo>
                  <a:lnTo>
                    <a:pt x="5571" y="2332391"/>
                  </a:lnTo>
                  <a:lnTo>
                    <a:pt x="1405" y="2284475"/>
                  </a:lnTo>
                  <a:lnTo>
                    <a:pt x="0" y="2235819"/>
                  </a:lnTo>
                  <a:lnTo>
                    <a:pt x="0" y="828080"/>
                  </a:lnTo>
                  <a:lnTo>
                    <a:pt x="1405" y="779424"/>
                  </a:lnTo>
                  <a:lnTo>
                    <a:pt x="5571" y="731508"/>
                  </a:lnTo>
                  <a:lnTo>
                    <a:pt x="12418" y="684410"/>
                  </a:lnTo>
                  <a:lnTo>
                    <a:pt x="21870" y="638209"/>
                  </a:lnTo>
                  <a:lnTo>
                    <a:pt x="33848" y="592980"/>
                  </a:lnTo>
                  <a:lnTo>
                    <a:pt x="48275" y="548802"/>
                  </a:lnTo>
                  <a:lnTo>
                    <a:pt x="65074" y="505754"/>
                  </a:lnTo>
                  <a:lnTo>
                    <a:pt x="84167" y="463911"/>
                  </a:lnTo>
                  <a:lnTo>
                    <a:pt x="105475" y="423353"/>
                  </a:lnTo>
                  <a:lnTo>
                    <a:pt x="128922" y="384156"/>
                  </a:lnTo>
                  <a:lnTo>
                    <a:pt x="154429" y="346398"/>
                  </a:lnTo>
                  <a:lnTo>
                    <a:pt x="181919" y="310158"/>
                  </a:lnTo>
                  <a:lnTo>
                    <a:pt x="211315" y="275512"/>
                  </a:lnTo>
                  <a:lnTo>
                    <a:pt x="242539" y="242539"/>
                  </a:lnTo>
                  <a:lnTo>
                    <a:pt x="275512" y="211315"/>
                  </a:lnTo>
                  <a:lnTo>
                    <a:pt x="310158" y="181919"/>
                  </a:lnTo>
                  <a:lnTo>
                    <a:pt x="346398" y="154429"/>
                  </a:lnTo>
                  <a:lnTo>
                    <a:pt x="384156" y="128922"/>
                  </a:lnTo>
                  <a:lnTo>
                    <a:pt x="423352" y="105475"/>
                  </a:lnTo>
                  <a:lnTo>
                    <a:pt x="463911" y="84167"/>
                  </a:lnTo>
                  <a:lnTo>
                    <a:pt x="505753" y="65074"/>
                  </a:lnTo>
                  <a:lnTo>
                    <a:pt x="548802" y="48275"/>
                  </a:lnTo>
                  <a:lnTo>
                    <a:pt x="592980" y="33848"/>
                  </a:lnTo>
                  <a:lnTo>
                    <a:pt x="638208" y="21870"/>
                  </a:lnTo>
                  <a:lnTo>
                    <a:pt x="684410" y="12418"/>
                  </a:lnTo>
                  <a:lnTo>
                    <a:pt x="731508" y="5571"/>
                  </a:lnTo>
                  <a:lnTo>
                    <a:pt x="779424" y="1405"/>
                  </a:lnTo>
                  <a:lnTo>
                    <a:pt x="828079" y="0"/>
                  </a:lnTo>
                  <a:lnTo>
                    <a:pt x="3374019" y="0"/>
                  </a:lnTo>
                  <a:lnTo>
                    <a:pt x="3424520" y="1539"/>
                  </a:lnTo>
                  <a:lnTo>
                    <a:pt x="3474575" y="6124"/>
                  </a:lnTo>
                  <a:lnTo>
                    <a:pt x="3524058" y="13702"/>
                  </a:lnTo>
                  <a:lnTo>
                    <a:pt x="3572841" y="24220"/>
                  </a:lnTo>
                  <a:lnTo>
                    <a:pt x="3620799" y="37625"/>
                  </a:lnTo>
                  <a:lnTo>
                    <a:pt x="3667805" y="53866"/>
                  </a:lnTo>
                  <a:lnTo>
                    <a:pt x="3713733" y="72890"/>
                  </a:lnTo>
                  <a:lnTo>
                    <a:pt x="3758455" y="94644"/>
                  </a:lnTo>
                  <a:lnTo>
                    <a:pt x="3801846" y="119076"/>
                  </a:lnTo>
                  <a:lnTo>
                    <a:pt x="3843778" y="146135"/>
                  </a:lnTo>
                  <a:lnTo>
                    <a:pt x="3884126" y="175766"/>
                  </a:lnTo>
                  <a:lnTo>
                    <a:pt x="3922762" y="207918"/>
                  </a:lnTo>
                  <a:lnTo>
                    <a:pt x="3959560" y="242539"/>
                  </a:lnTo>
                  <a:lnTo>
                    <a:pt x="3994181" y="279337"/>
                  </a:lnTo>
                  <a:lnTo>
                    <a:pt x="4026333" y="317973"/>
                  </a:lnTo>
                  <a:lnTo>
                    <a:pt x="4055965" y="358321"/>
                  </a:lnTo>
                  <a:lnTo>
                    <a:pt x="4083023" y="400253"/>
                  </a:lnTo>
                  <a:lnTo>
                    <a:pt x="4107455" y="443644"/>
                  </a:lnTo>
                  <a:lnTo>
                    <a:pt x="4129209" y="488366"/>
                  </a:lnTo>
                  <a:lnTo>
                    <a:pt x="4148233" y="534294"/>
                  </a:lnTo>
                  <a:lnTo>
                    <a:pt x="4164474" y="581300"/>
                  </a:lnTo>
                  <a:lnTo>
                    <a:pt x="4177879" y="629258"/>
                  </a:lnTo>
                  <a:lnTo>
                    <a:pt x="4188397" y="678041"/>
                  </a:lnTo>
                  <a:lnTo>
                    <a:pt x="4195975" y="727524"/>
                  </a:lnTo>
                  <a:lnTo>
                    <a:pt x="4200559" y="777579"/>
                  </a:lnTo>
                  <a:lnTo>
                    <a:pt x="4202099" y="828080"/>
                  </a:lnTo>
                  <a:lnTo>
                    <a:pt x="4202099" y="2235819"/>
                  </a:lnTo>
                  <a:lnTo>
                    <a:pt x="4200694" y="2284475"/>
                  </a:lnTo>
                  <a:lnTo>
                    <a:pt x="4196528" y="2332391"/>
                  </a:lnTo>
                  <a:lnTo>
                    <a:pt x="4189681" y="2379488"/>
                  </a:lnTo>
                  <a:lnTo>
                    <a:pt x="4180229" y="2425690"/>
                  </a:lnTo>
                  <a:lnTo>
                    <a:pt x="4168251" y="2470919"/>
                  </a:lnTo>
                  <a:lnTo>
                    <a:pt x="4153823" y="2515097"/>
                  </a:lnTo>
                  <a:lnTo>
                    <a:pt x="4137025" y="2558145"/>
                  </a:lnTo>
                  <a:lnTo>
                    <a:pt x="4117932" y="2599988"/>
                  </a:lnTo>
                  <a:lnTo>
                    <a:pt x="4096624" y="2640546"/>
                  </a:lnTo>
                  <a:lnTo>
                    <a:pt x="4073177" y="2679743"/>
                  </a:lnTo>
                  <a:lnTo>
                    <a:pt x="4047670" y="2717501"/>
                  </a:lnTo>
                  <a:lnTo>
                    <a:pt x="4020179" y="2753741"/>
                  </a:lnTo>
                  <a:lnTo>
                    <a:pt x="3990784" y="2788387"/>
                  </a:lnTo>
                  <a:lnTo>
                    <a:pt x="3959560" y="2821360"/>
                  </a:lnTo>
                  <a:lnTo>
                    <a:pt x="3926587" y="2852584"/>
                  </a:lnTo>
                  <a:lnTo>
                    <a:pt x="3891941" y="2881980"/>
                  </a:lnTo>
                  <a:lnTo>
                    <a:pt x="3855701" y="2909470"/>
                  </a:lnTo>
                  <a:lnTo>
                    <a:pt x="3817943" y="2934977"/>
                  </a:lnTo>
                  <a:lnTo>
                    <a:pt x="3778746" y="2958424"/>
                  </a:lnTo>
                  <a:lnTo>
                    <a:pt x="3738188" y="2979733"/>
                  </a:lnTo>
                  <a:lnTo>
                    <a:pt x="3696345" y="2998825"/>
                  </a:lnTo>
                  <a:lnTo>
                    <a:pt x="3653296" y="3015624"/>
                  </a:lnTo>
                  <a:lnTo>
                    <a:pt x="3609119" y="3030051"/>
                  </a:lnTo>
                  <a:lnTo>
                    <a:pt x="3563890" y="3042029"/>
                  </a:lnTo>
                  <a:lnTo>
                    <a:pt x="3517688" y="3051481"/>
                  </a:lnTo>
                  <a:lnTo>
                    <a:pt x="3470591" y="3058328"/>
                  </a:lnTo>
                  <a:lnTo>
                    <a:pt x="3422675" y="3062494"/>
                  </a:lnTo>
                  <a:lnTo>
                    <a:pt x="3374019" y="3063900"/>
                  </a:lnTo>
                  <a:close/>
                </a:path>
              </a:pathLst>
            </a:custGeom>
            <a:solidFill>
              <a:srgbClr val="FFE499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9" name="object 19"/>
            <p:cNvSpPr/>
            <p:nvPr/>
          </p:nvSpPr>
          <p:spPr>
            <a:xfrm>
              <a:off x="3183775" y="289651"/>
              <a:ext cx="4202430" cy="3064510"/>
            </a:xfrm>
            <a:custGeom>
              <a:avLst/>
              <a:gdLst/>
              <a:ahLst/>
              <a:cxnLst/>
              <a:rect l="l" t="t" r="r" b="b"/>
              <a:pathLst>
                <a:path w="4202430" h="3064510">
                  <a:moveTo>
                    <a:pt x="0" y="828080"/>
                  </a:moveTo>
                  <a:lnTo>
                    <a:pt x="1405" y="779424"/>
                  </a:lnTo>
                  <a:lnTo>
                    <a:pt x="5571" y="731508"/>
                  </a:lnTo>
                  <a:lnTo>
                    <a:pt x="12418" y="684410"/>
                  </a:lnTo>
                  <a:lnTo>
                    <a:pt x="21870" y="638209"/>
                  </a:lnTo>
                  <a:lnTo>
                    <a:pt x="33848" y="592980"/>
                  </a:lnTo>
                  <a:lnTo>
                    <a:pt x="48275" y="548802"/>
                  </a:lnTo>
                  <a:lnTo>
                    <a:pt x="65074" y="505754"/>
                  </a:lnTo>
                  <a:lnTo>
                    <a:pt x="84167" y="463911"/>
                  </a:lnTo>
                  <a:lnTo>
                    <a:pt x="105475" y="423353"/>
                  </a:lnTo>
                  <a:lnTo>
                    <a:pt x="128922" y="384156"/>
                  </a:lnTo>
                  <a:lnTo>
                    <a:pt x="154429" y="346398"/>
                  </a:lnTo>
                  <a:lnTo>
                    <a:pt x="181919" y="310158"/>
                  </a:lnTo>
                  <a:lnTo>
                    <a:pt x="211315" y="275512"/>
                  </a:lnTo>
                  <a:lnTo>
                    <a:pt x="242539" y="242539"/>
                  </a:lnTo>
                  <a:lnTo>
                    <a:pt x="275512" y="211315"/>
                  </a:lnTo>
                  <a:lnTo>
                    <a:pt x="310158" y="181919"/>
                  </a:lnTo>
                  <a:lnTo>
                    <a:pt x="346398" y="154429"/>
                  </a:lnTo>
                  <a:lnTo>
                    <a:pt x="384156" y="128922"/>
                  </a:lnTo>
                  <a:lnTo>
                    <a:pt x="423352" y="105475"/>
                  </a:lnTo>
                  <a:lnTo>
                    <a:pt x="463911" y="84167"/>
                  </a:lnTo>
                  <a:lnTo>
                    <a:pt x="505753" y="65074"/>
                  </a:lnTo>
                  <a:lnTo>
                    <a:pt x="548802" y="48275"/>
                  </a:lnTo>
                  <a:lnTo>
                    <a:pt x="592980" y="33848"/>
                  </a:lnTo>
                  <a:lnTo>
                    <a:pt x="638208" y="21870"/>
                  </a:lnTo>
                  <a:lnTo>
                    <a:pt x="684410" y="12418"/>
                  </a:lnTo>
                  <a:lnTo>
                    <a:pt x="731508" y="5571"/>
                  </a:lnTo>
                  <a:lnTo>
                    <a:pt x="779424" y="1405"/>
                  </a:lnTo>
                  <a:lnTo>
                    <a:pt x="828079" y="0"/>
                  </a:lnTo>
                  <a:lnTo>
                    <a:pt x="3374019" y="0"/>
                  </a:lnTo>
                  <a:lnTo>
                    <a:pt x="3424520" y="1539"/>
                  </a:lnTo>
                  <a:lnTo>
                    <a:pt x="3474575" y="6124"/>
                  </a:lnTo>
                  <a:lnTo>
                    <a:pt x="3524058" y="13702"/>
                  </a:lnTo>
                  <a:lnTo>
                    <a:pt x="3572841" y="24220"/>
                  </a:lnTo>
                  <a:lnTo>
                    <a:pt x="3620799" y="37625"/>
                  </a:lnTo>
                  <a:lnTo>
                    <a:pt x="3667805" y="53866"/>
                  </a:lnTo>
                  <a:lnTo>
                    <a:pt x="3713733" y="72890"/>
                  </a:lnTo>
                  <a:lnTo>
                    <a:pt x="3758455" y="94644"/>
                  </a:lnTo>
                  <a:lnTo>
                    <a:pt x="3801846" y="119076"/>
                  </a:lnTo>
                  <a:lnTo>
                    <a:pt x="3843778" y="146135"/>
                  </a:lnTo>
                  <a:lnTo>
                    <a:pt x="3884126" y="175766"/>
                  </a:lnTo>
                  <a:lnTo>
                    <a:pt x="3922762" y="207918"/>
                  </a:lnTo>
                  <a:lnTo>
                    <a:pt x="3959560" y="242539"/>
                  </a:lnTo>
                  <a:lnTo>
                    <a:pt x="3994181" y="279337"/>
                  </a:lnTo>
                  <a:lnTo>
                    <a:pt x="4026333" y="317973"/>
                  </a:lnTo>
                  <a:lnTo>
                    <a:pt x="4055965" y="358321"/>
                  </a:lnTo>
                  <a:lnTo>
                    <a:pt x="4083023" y="400253"/>
                  </a:lnTo>
                  <a:lnTo>
                    <a:pt x="4107455" y="443644"/>
                  </a:lnTo>
                  <a:lnTo>
                    <a:pt x="4129209" y="488366"/>
                  </a:lnTo>
                  <a:lnTo>
                    <a:pt x="4148233" y="534294"/>
                  </a:lnTo>
                  <a:lnTo>
                    <a:pt x="4164474" y="581300"/>
                  </a:lnTo>
                  <a:lnTo>
                    <a:pt x="4177879" y="629258"/>
                  </a:lnTo>
                  <a:lnTo>
                    <a:pt x="4188397" y="678041"/>
                  </a:lnTo>
                  <a:lnTo>
                    <a:pt x="4195975" y="727524"/>
                  </a:lnTo>
                  <a:lnTo>
                    <a:pt x="4200560" y="777579"/>
                  </a:lnTo>
                  <a:lnTo>
                    <a:pt x="4202099" y="828080"/>
                  </a:lnTo>
                  <a:lnTo>
                    <a:pt x="4202099" y="2235819"/>
                  </a:lnTo>
                  <a:lnTo>
                    <a:pt x="4200694" y="2284475"/>
                  </a:lnTo>
                  <a:lnTo>
                    <a:pt x="4196528" y="2332391"/>
                  </a:lnTo>
                  <a:lnTo>
                    <a:pt x="4189681" y="2379488"/>
                  </a:lnTo>
                  <a:lnTo>
                    <a:pt x="4180229" y="2425690"/>
                  </a:lnTo>
                  <a:lnTo>
                    <a:pt x="4168251" y="2470919"/>
                  </a:lnTo>
                  <a:lnTo>
                    <a:pt x="4153824" y="2515097"/>
                  </a:lnTo>
                  <a:lnTo>
                    <a:pt x="4137025" y="2558145"/>
                  </a:lnTo>
                  <a:lnTo>
                    <a:pt x="4117932" y="2599988"/>
                  </a:lnTo>
                  <a:lnTo>
                    <a:pt x="4096624" y="2640546"/>
                  </a:lnTo>
                  <a:lnTo>
                    <a:pt x="4073177" y="2679743"/>
                  </a:lnTo>
                  <a:lnTo>
                    <a:pt x="4047670" y="2717501"/>
                  </a:lnTo>
                  <a:lnTo>
                    <a:pt x="4020179" y="2753741"/>
                  </a:lnTo>
                  <a:lnTo>
                    <a:pt x="3990784" y="2788387"/>
                  </a:lnTo>
                  <a:lnTo>
                    <a:pt x="3959560" y="2821360"/>
                  </a:lnTo>
                  <a:lnTo>
                    <a:pt x="3926587" y="2852584"/>
                  </a:lnTo>
                  <a:lnTo>
                    <a:pt x="3891941" y="2881980"/>
                  </a:lnTo>
                  <a:lnTo>
                    <a:pt x="3855701" y="2909470"/>
                  </a:lnTo>
                  <a:lnTo>
                    <a:pt x="3817943" y="2934977"/>
                  </a:lnTo>
                  <a:lnTo>
                    <a:pt x="3778746" y="2958424"/>
                  </a:lnTo>
                  <a:lnTo>
                    <a:pt x="3738188" y="2979733"/>
                  </a:lnTo>
                  <a:lnTo>
                    <a:pt x="3696345" y="2998825"/>
                  </a:lnTo>
                  <a:lnTo>
                    <a:pt x="3653296" y="3015624"/>
                  </a:lnTo>
                  <a:lnTo>
                    <a:pt x="3609119" y="3030051"/>
                  </a:lnTo>
                  <a:lnTo>
                    <a:pt x="3563890" y="3042029"/>
                  </a:lnTo>
                  <a:lnTo>
                    <a:pt x="3517688" y="3051481"/>
                  </a:lnTo>
                  <a:lnTo>
                    <a:pt x="3470591" y="3058328"/>
                  </a:lnTo>
                  <a:lnTo>
                    <a:pt x="3422675" y="3062494"/>
                  </a:lnTo>
                  <a:lnTo>
                    <a:pt x="3374019" y="3063900"/>
                  </a:lnTo>
                  <a:lnTo>
                    <a:pt x="828079" y="3063900"/>
                  </a:lnTo>
                  <a:lnTo>
                    <a:pt x="779424" y="3062494"/>
                  </a:lnTo>
                  <a:lnTo>
                    <a:pt x="731508" y="3058328"/>
                  </a:lnTo>
                  <a:lnTo>
                    <a:pt x="684410" y="3051481"/>
                  </a:lnTo>
                  <a:lnTo>
                    <a:pt x="638208" y="3042029"/>
                  </a:lnTo>
                  <a:lnTo>
                    <a:pt x="592980" y="3030051"/>
                  </a:lnTo>
                  <a:lnTo>
                    <a:pt x="548802" y="3015624"/>
                  </a:lnTo>
                  <a:lnTo>
                    <a:pt x="505753" y="2998825"/>
                  </a:lnTo>
                  <a:lnTo>
                    <a:pt x="463911" y="2979733"/>
                  </a:lnTo>
                  <a:lnTo>
                    <a:pt x="423352" y="2958424"/>
                  </a:lnTo>
                  <a:lnTo>
                    <a:pt x="384156" y="2934977"/>
                  </a:lnTo>
                  <a:lnTo>
                    <a:pt x="346398" y="2909470"/>
                  </a:lnTo>
                  <a:lnTo>
                    <a:pt x="310158" y="2881980"/>
                  </a:lnTo>
                  <a:lnTo>
                    <a:pt x="275512" y="2852584"/>
                  </a:lnTo>
                  <a:lnTo>
                    <a:pt x="242539" y="2821360"/>
                  </a:lnTo>
                  <a:lnTo>
                    <a:pt x="211315" y="2788387"/>
                  </a:lnTo>
                  <a:lnTo>
                    <a:pt x="181919" y="2753741"/>
                  </a:lnTo>
                  <a:lnTo>
                    <a:pt x="154429" y="2717501"/>
                  </a:lnTo>
                  <a:lnTo>
                    <a:pt x="128922" y="2679743"/>
                  </a:lnTo>
                  <a:lnTo>
                    <a:pt x="105475" y="2640546"/>
                  </a:lnTo>
                  <a:lnTo>
                    <a:pt x="84167" y="2599988"/>
                  </a:lnTo>
                  <a:lnTo>
                    <a:pt x="65074" y="2558145"/>
                  </a:lnTo>
                  <a:lnTo>
                    <a:pt x="48275" y="2515097"/>
                  </a:lnTo>
                  <a:lnTo>
                    <a:pt x="33848" y="2470919"/>
                  </a:lnTo>
                  <a:lnTo>
                    <a:pt x="21870" y="2425690"/>
                  </a:lnTo>
                  <a:lnTo>
                    <a:pt x="12418" y="2379488"/>
                  </a:lnTo>
                  <a:lnTo>
                    <a:pt x="5571" y="2332391"/>
                  </a:lnTo>
                  <a:lnTo>
                    <a:pt x="1405" y="2284475"/>
                  </a:lnTo>
                  <a:lnTo>
                    <a:pt x="0" y="2235819"/>
                  </a:lnTo>
                  <a:lnTo>
                    <a:pt x="0" y="828080"/>
                  </a:lnTo>
                  <a:close/>
                </a:path>
                <a:path w="4202430" h="3064510">
                  <a:moveTo>
                    <a:pt x="2101049" y="0"/>
                  </a:moveTo>
                  <a:lnTo>
                    <a:pt x="2101049" y="3063900"/>
                  </a:lnTo>
                </a:path>
                <a:path w="4202430" h="3064510">
                  <a:moveTo>
                    <a:pt x="0" y="1531949"/>
                  </a:moveTo>
                  <a:lnTo>
                    <a:pt x="4202099" y="1531949"/>
                  </a:lnTo>
                </a:path>
              </a:pathLst>
            </a:custGeom>
            <a:ln w="19049">
              <a:solidFill>
                <a:srgbClr val="6AA84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0" name="object 20"/>
            <p:cNvSpPr/>
            <p:nvPr/>
          </p:nvSpPr>
          <p:spPr>
            <a:xfrm>
              <a:off x="4593175" y="1148101"/>
              <a:ext cx="1383665" cy="1347470"/>
            </a:xfrm>
            <a:custGeom>
              <a:avLst/>
              <a:gdLst/>
              <a:ahLst/>
              <a:cxnLst/>
              <a:rect l="l" t="t" r="r" b="b"/>
              <a:pathLst>
                <a:path w="1383664" h="1347470">
                  <a:moveTo>
                    <a:pt x="691649" y="1346999"/>
                  </a:moveTo>
                  <a:lnTo>
                    <a:pt x="642255" y="1345308"/>
                  </a:lnTo>
                  <a:lnTo>
                    <a:pt x="593797" y="1340311"/>
                  </a:lnTo>
                  <a:lnTo>
                    <a:pt x="546394" y="1332122"/>
                  </a:lnTo>
                  <a:lnTo>
                    <a:pt x="500162" y="1320855"/>
                  </a:lnTo>
                  <a:lnTo>
                    <a:pt x="455219" y="1306623"/>
                  </a:lnTo>
                  <a:lnTo>
                    <a:pt x="411682" y="1289541"/>
                  </a:lnTo>
                  <a:lnTo>
                    <a:pt x="369667" y="1269723"/>
                  </a:lnTo>
                  <a:lnTo>
                    <a:pt x="329291" y="1247283"/>
                  </a:lnTo>
                  <a:lnTo>
                    <a:pt x="290673" y="1222334"/>
                  </a:lnTo>
                  <a:lnTo>
                    <a:pt x="253927" y="1194991"/>
                  </a:lnTo>
                  <a:lnTo>
                    <a:pt x="219173" y="1165367"/>
                  </a:lnTo>
                  <a:lnTo>
                    <a:pt x="186526" y="1133577"/>
                  </a:lnTo>
                  <a:lnTo>
                    <a:pt x="156105" y="1099735"/>
                  </a:lnTo>
                  <a:lnTo>
                    <a:pt x="128025" y="1063954"/>
                  </a:lnTo>
                  <a:lnTo>
                    <a:pt x="102404" y="1026349"/>
                  </a:lnTo>
                  <a:lnTo>
                    <a:pt x="79359" y="987033"/>
                  </a:lnTo>
                  <a:lnTo>
                    <a:pt x="59006" y="946120"/>
                  </a:lnTo>
                  <a:lnTo>
                    <a:pt x="41464" y="903725"/>
                  </a:lnTo>
                  <a:lnTo>
                    <a:pt x="26849" y="859962"/>
                  </a:lnTo>
                  <a:lnTo>
                    <a:pt x="15278" y="814943"/>
                  </a:lnTo>
                  <a:lnTo>
                    <a:pt x="6868" y="768784"/>
                  </a:lnTo>
                  <a:lnTo>
                    <a:pt x="1736" y="721598"/>
                  </a:lnTo>
                  <a:lnTo>
                    <a:pt x="0" y="673499"/>
                  </a:lnTo>
                  <a:lnTo>
                    <a:pt x="1736" y="625401"/>
                  </a:lnTo>
                  <a:lnTo>
                    <a:pt x="6868" y="578215"/>
                  </a:lnTo>
                  <a:lnTo>
                    <a:pt x="15278" y="532056"/>
                  </a:lnTo>
                  <a:lnTo>
                    <a:pt x="26849" y="487038"/>
                  </a:lnTo>
                  <a:lnTo>
                    <a:pt x="41464" y="443274"/>
                  </a:lnTo>
                  <a:lnTo>
                    <a:pt x="59006" y="400879"/>
                  </a:lnTo>
                  <a:lnTo>
                    <a:pt x="79359" y="359966"/>
                  </a:lnTo>
                  <a:lnTo>
                    <a:pt x="102404" y="320650"/>
                  </a:lnTo>
                  <a:lnTo>
                    <a:pt x="128025" y="283045"/>
                  </a:lnTo>
                  <a:lnTo>
                    <a:pt x="156105" y="247264"/>
                  </a:lnTo>
                  <a:lnTo>
                    <a:pt x="186526" y="213422"/>
                  </a:lnTo>
                  <a:lnTo>
                    <a:pt x="219173" y="181632"/>
                  </a:lnTo>
                  <a:lnTo>
                    <a:pt x="253927" y="152008"/>
                  </a:lnTo>
                  <a:lnTo>
                    <a:pt x="290673" y="124665"/>
                  </a:lnTo>
                  <a:lnTo>
                    <a:pt x="329291" y="99716"/>
                  </a:lnTo>
                  <a:lnTo>
                    <a:pt x="369667" y="77276"/>
                  </a:lnTo>
                  <a:lnTo>
                    <a:pt x="411682" y="57458"/>
                  </a:lnTo>
                  <a:lnTo>
                    <a:pt x="455219" y="40376"/>
                  </a:lnTo>
                  <a:lnTo>
                    <a:pt x="500162" y="26144"/>
                  </a:lnTo>
                  <a:lnTo>
                    <a:pt x="546394" y="14877"/>
                  </a:lnTo>
                  <a:lnTo>
                    <a:pt x="593797" y="6688"/>
                  </a:lnTo>
                  <a:lnTo>
                    <a:pt x="642255" y="1691"/>
                  </a:lnTo>
                  <a:lnTo>
                    <a:pt x="691649" y="0"/>
                  </a:lnTo>
                  <a:lnTo>
                    <a:pt x="741462" y="1747"/>
                  </a:lnTo>
                  <a:lnTo>
                    <a:pt x="790728" y="6943"/>
                  </a:lnTo>
                  <a:lnTo>
                    <a:pt x="839273" y="15516"/>
                  </a:lnTo>
                  <a:lnTo>
                    <a:pt x="886921" y="27397"/>
                  </a:lnTo>
                  <a:lnTo>
                    <a:pt x="933499" y="42516"/>
                  </a:lnTo>
                  <a:lnTo>
                    <a:pt x="978833" y="60801"/>
                  </a:lnTo>
                  <a:lnTo>
                    <a:pt x="1022747" y="82182"/>
                  </a:lnTo>
                  <a:lnTo>
                    <a:pt x="1065067" y="106589"/>
                  </a:lnTo>
                  <a:lnTo>
                    <a:pt x="1105619" y="133952"/>
                  </a:lnTo>
                  <a:lnTo>
                    <a:pt x="1144228" y="164200"/>
                  </a:lnTo>
                  <a:lnTo>
                    <a:pt x="1180720" y="197263"/>
                  </a:lnTo>
                  <a:lnTo>
                    <a:pt x="1214674" y="232798"/>
                  </a:lnTo>
                  <a:lnTo>
                    <a:pt x="1245737" y="270394"/>
                  </a:lnTo>
                  <a:lnTo>
                    <a:pt x="1273837" y="309881"/>
                  </a:lnTo>
                  <a:lnTo>
                    <a:pt x="1298902" y="351091"/>
                  </a:lnTo>
                  <a:lnTo>
                    <a:pt x="1320860" y="393853"/>
                  </a:lnTo>
                  <a:lnTo>
                    <a:pt x="1339638" y="437996"/>
                  </a:lnTo>
                  <a:lnTo>
                    <a:pt x="1355163" y="483352"/>
                  </a:lnTo>
                  <a:lnTo>
                    <a:pt x="1367364" y="529750"/>
                  </a:lnTo>
                  <a:lnTo>
                    <a:pt x="1376169" y="577021"/>
                  </a:lnTo>
                  <a:lnTo>
                    <a:pt x="1381505" y="624994"/>
                  </a:lnTo>
                  <a:lnTo>
                    <a:pt x="1383299" y="673499"/>
                  </a:lnTo>
                  <a:lnTo>
                    <a:pt x="1381563" y="721598"/>
                  </a:lnTo>
                  <a:lnTo>
                    <a:pt x="1376431" y="768784"/>
                  </a:lnTo>
                  <a:lnTo>
                    <a:pt x="1368021" y="814943"/>
                  </a:lnTo>
                  <a:lnTo>
                    <a:pt x="1356450" y="859962"/>
                  </a:lnTo>
                  <a:lnTo>
                    <a:pt x="1341835" y="903725"/>
                  </a:lnTo>
                  <a:lnTo>
                    <a:pt x="1324293" y="946120"/>
                  </a:lnTo>
                  <a:lnTo>
                    <a:pt x="1303940" y="987033"/>
                  </a:lnTo>
                  <a:lnTo>
                    <a:pt x="1280895" y="1026349"/>
                  </a:lnTo>
                  <a:lnTo>
                    <a:pt x="1255274" y="1063954"/>
                  </a:lnTo>
                  <a:lnTo>
                    <a:pt x="1227194" y="1099735"/>
                  </a:lnTo>
                  <a:lnTo>
                    <a:pt x="1196773" y="1133577"/>
                  </a:lnTo>
                  <a:lnTo>
                    <a:pt x="1164126" y="1165367"/>
                  </a:lnTo>
                  <a:lnTo>
                    <a:pt x="1129372" y="1194991"/>
                  </a:lnTo>
                  <a:lnTo>
                    <a:pt x="1092626" y="1222334"/>
                  </a:lnTo>
                  <a:lnTo>
                    <a:pt x="1054008" y="1247283"/>
                  </a:lnTo>
                  <a:lnTo>
                    <a:pt x="1013632" y="1269723"/>
                  </a:lnTo>
                  <a:lnTo>
                    <a:pt x="971617" y="1289541"/>
                  </a:lnTo>
                  <a:lnTo>
                    <a:pt x="928080" y="1306623"/>
                  </a:lnTo>
                  <a:lnTo>
                    <a:pt x="883137" y="1320855"/>
                  </a:lnTo>
                  <a:lnTo>
                    <a:pt x="836905" y="1332122"/>
                  </a:lnTo>
                  <a:lnTo>
                    <a:pt x="789502" y="1340311"/>
                  </a:lnTo>
                  <a:lnTo>
                    <a:pt x="741044" y="1345308"/>
                  </a:lnTo>
                  <a:lnTo>
                    <a:pt x="691649" y="1346999"/>
                  </a:lnTo>
                  <a:close/>
                </a:path>
              </a:pathLst>
            </a:custGeom>
            <a:solidFill>
              <a:srgbClr val="FFF1CC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1" name="object 21"/>
            <p:cNvSpPr/>
            <p:nvPr/>
          </p:nvSpPr>
          <p:spPr>
            <a:xfrm>
              <a:off x="4593175" y="1148101"/>
              <a:ext cx="1383665" cy="1347470"/>
            </a:xfrm>
            <a:custGeom>
              <a:avLst/>
              <a:gdLst/>
              <a:ahLst/>
              <a:cxnLst/>
              <a:rect l="l" t="t" r="r" b="b"/>
              <a:pathLst>
                <a:path w="1383664" h="1347470">
                  <a:moveTo>
                    <a:pt x="0" y="673499"/>
                  </a:moveTo>
                  <a:lnTo>
                    <a:pt x="1736" y="625401"/>
                  </a:lnTo>
                  <a:lnTo>
                    <a:pt x="6868" y="578215"/>
                  </a:lnTo>
                  <a:lnTo>
                    <a:pt x="15278" y="532056"/>
                  </a:lnTo>
                  <a:lnTo>
                    <a:pt x="26849" y="487038"/>
                  </a:lnTo>
                  <a:lnTo>
                    <a:pt x="41464" y="443274"/>
                  </a:lnTo>
                  <a:lnTo>
                    <a:pt x="59006" y="400879"/>
                  </a:lnTo>
                  <a:lnTo>
                    <a:pt x="79359" y="359966"/>
                  </a:lnTo>
                  <a:lnTo>
                    <a:pt x="102404" y="320650"/>
                  </a:lnTo>
                  <a:lnTo>
                    <a:pt x="128025" y="283045"/>
                  </a:lnTo>
                  <a:lnTo>
                    <a:pt x="156105" y="247264"/>
                  </a:lnTo>
                  <a:lnTo>
                    <a:pt x="186526" y="213422"/>
                  </a:lnTo>
                  <a:lnTo>
                    <a:pt x="219173" y="181632"/>
                  </a:lnTo>
                  <a:lnTo>
                    <a:pt x="253927" y="152008"/>
                  </a:lnTo>
                  <a:lnTo>
                    <a:pt x="290673" y="124665"/>
                  </a:lnTo>
                  <a:lnTo>
                    <a:pt x="329291" y="99716"/>
                  </a:lnTo>
                  <a:lnTo>
                    <a:pt x="369667" y="77276"/>
                  </a:lnTo>
                  <a:lnTo>
                    <a:pt x="411682" y="57458"/>
                  </a:lnTo>
                  <a:lnTo>
                    <a:pt x="455219" y="40376"/>
                  </a:lnTo>
                  <a:lnTo>
                    <a:pt x="500162" y="26144"/>
                  </a:lnTo>
                  <a:lnTo>
                    <a:pt x="546394" y="14877"/>
                  </a:lnTo>
                  <a:lnTo>
                    <a:pt x="593797" y="6688"/>
                  </a:lnTo>
                  <a:lnTo>
                    <a:pt x="642255" y="1691"/>
                  </a:lnTo>
                  <a:lnTo>
                    <a:pt x="691649" y="0"/>
                  </a:lnTo>
                  <a:lnTo>
                    <a:pt x="741462" y="1747"/>
                  </a:lnTo>
                  <a:lnTo>
                    <a:pt x="790728" y="6943"/>
                  </a:lnTo>
                  <a:lnTo>
                    <a:pt x="839273" y="15516"/>
                  </a:lnTo>
                  <a:lnTo>
                    <a:pt x="886921" y="27397"/>
                  </a:lnTo>
                  <a:lnTo>
                    <a:pt x="933499" y="42516"/>
                  </a:lnTo>
                  <a:lnTo>
                    <a:pt x="978833" y="60801"/>
                  </a:lnTo>
                  <a:lnTo>
                    <a:pt x="1022747" y="82182"/>
                  </a:lnTo>
                  <a:lnTo>
                    <a:pt x="1065067" y="106589"/>
                  </a:lnTo>
                  <a:lnTo>
                    <a:pt x="1105619" y="133952"/>
                  </a:lnTo>
                  <a:lnTo>
                    <a:pt x="1144228" y="164200"/>
                  </a:lnTo>
                  <a:lnTo>
                    <a:pt x="1180720" y="197263"/>
                  </a:lnTo>
                  <a:lnTo>
                    <a:pt x="1214674" y="232798"/>
                  </a:lnTo>
                  <a:lnTo>
                    <a:pt x="1245737" y="270394"/>
                  </a:lnTo>
                  <a:lnTo>
                    <a:pt x="1273837" y="309881"/>
                  </a:lnTo>
                  <a:lnTo>
                    <a:pt x="1298902" y="351091"/>
                  </a:lnTo>
                  <a:lnTo>
                    <a:pt x="1320860" y="393853"/>
                  </a:lnTo>
                  <a:lnTo>
                    <a:pt x="1339638" y="437996"/>
                  </a:lnTo>
                  <a:lnTo>
                    <a:pt x="1355163" y="483352"/>
                  </a:lnTo>
                  <a:lnTo>
                    <a:pt x="1367364" y="529750"/>
                  </a:lnTo>
                  <a:lnTo>
                    <a:pt x="1376169" y="577021"/>
                  </a:lnTo>
                  <a:lnTo>
                    <a:pt x="1381505" y="624994"/>
                  </a:lnTo>
                  <a:lnTo>
                    <a:pt x="1383299" y="673499"/>
                  </a:lnTo>
                  <a:lnTo>
                    <a:pt x="1381563" y="721598"/>
                  </a:lnTo>
                  <a:lnTo>
                    <a:pt x="1376431" y="768784"/>
                  </a:lnTo>
                  <a:lnTo>
                    <a:pt x="1368021" y="814943"/>
                  </a:lnTo>
                  <a:lnTo>
                    <a:pt x="1356450" y="859962"/>
                  </a:lnTo>
                  <a:lnTo>
                    <a:pt x="1341835" y="903725"/>
                  </a:lnTo>
                  <a:lnTo>
                    <a:pt x="1324293" y="946120"/>
                  </a:lnTo>
                  <a:lnTo>
                    <a:pt x="1303940" y="987033"/>
                  </a:lnTo>
                  <a:lnTo>
                    <a:pt x="1280895" y="1026349"/>
                  </a:lnTo>
                  <a:lnTo>
                    <a:pt x="1255274" y="1063954"/>
                  </a:lnTo>
                  <a:lnTo>
                    <a:pt x="1227194" y="1099735"/>
                  </a:lnTo>
                  <a:lnTo>
                    <a:pt x="1196773" y="1133577"/>
                  </a:lnTo>
                  <a:lnTo>
                    <a:pt x="1164126" y="1165367"/>
                  </a:lnTo>
                  <a:lnTo>
                    <a:pt x="1129372" y="1194991"/>
                  </a:lnTo>
                  <a:lnTo>
                    <a:pt x="1092626" y="1222334"/>
                  </a:lnTo>
                  <a:lnTo>
                    <a:pt x="1054008" y="1247283"/>
                  </a:lnTo>
                  <a:lnTo>
                    <a:pt x="1013632" y="1269723"/>
                  </a:lnTo>
                  <a:lnTo>
                    <a:pt x="971617" y="1289541"/>
                  </a:lnTo>
                  <a:lnTo>
                    <a:pt x="928080" y="1306623"/>
                  </a:lnTo>
                  <a:lnTo>
                    <a:pt x="883137" y="1320855"/>
                  </a:lnTo>
                  <a:lnTo>
                    <a:pt x="836905" y="1332122"/>
                  </a:lnTo>
                  <a:lnTo>
                    <a:pt x="789502" y="1340311"/>
                  </a:lnTo>
                  <a:lnTo>
                    <a:pt x="741044" y="1345308"/>
                  </a:lnTo>
                  <a:lnTo>
                    <a:pt x="691649" y="1346999"/>
                  </a:lnTo>
                  <a:lnTo>
                    <a:pt x="642255" y="1345308"/>
                  </a:lnTo>
                  <a:lnTo>
                    <a:pt x="593797" y="1340311"/>
                  </a:lnTo>
                  <a:lnTo>
                    <a:pt x="546394" y="1332122"/>
                  </a:lnTo>
                  <a:lnTo>
                    <a:pt x="500162" y="1320855"/>
                  </a:lnTo>
                  <a:lnTo>
                    <a:pt x="455219" y="1306623"/>
                  </a:lnTo>
                  <a:lnTo>
                    <a:pt x="411682" y="1289541"/>
                  </a:lnTo>
                  <a:lnTo>
                    <a:pt x="369667" y="1269723"/>
                  </a:lnTo>
                  <a:lnTo>
                    <a:pt x="329291" y="1247283"/>
                  </a:lnTo>
                  <a:lnTo>
                    <a:pt x="290673" y="1222334"/>
                  </a:lnTo>
                  <a:lnTo>
                    <a:pt x="253927" y="1194991"/>
                  </a:lnTo>
                  <a:lnTo>
                    <a:pt x="219173" y="1165367"/>
                  </a:lnTo>
                  <a:lnTo>
                    <a:pt x="186526" y="1133577"/>
                  </a:lnTo>
                  <a:lnTo>
                    <a:pt x="156105" y="1099735"/>
                  </a:lnTo>
                  <a:lnTo>
                    <a:pt x="128025" y="1063954"/>
                  </a:lnTo>
                  <a:lnTo>
                    <a:pt x="102404" y="1026349"/>
                  </a:lnTo>
                  <a:lnTo>
                    <a:pt x="79359" y="987033"/>
                  </a:lnTo>
                  <a:lnTo>
                    <a:pt x="59006" y="946120"/>
                  </a:lnTo>
                  <a:lnTo>
                    <a:pt x="41464" y="903725"/>
                  </a:lnTo>
                  <a:lnTo>
                    <a:pt x="26849" y="859962"/>
                  </a:lnTo>
                  <a:lnTo>
                    <a:pt x="15278" y="814943"/>
                  </a:lnTo>
                  <a:lnTo>
                    <a:pt x="6868" y="768784"/>
                  </a:lnTo>
                  <a:lnTo>
                    <a:pt x="1736" y="721598"/>
                  </a:lnTo>
                  <a:lnTo>
                    <a:pt x="0" y="673499"/>
                  </a:lnTo>
                  <a:close/>
                </a:path>
              </a:pathLst>
            </a:custGeom>
            <a:ln w="19049">
              <a:solidFill>
                <a:srgbClr val="6AA84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2021311" y="1827773"/>
            <a:ext cx="474489" cy="359156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6933">
              <a:lnSpc>
                <a:spcPts val="3673"/>
              </a:lnSpc>
            </a:pPr>
            <a:r>
              <a:rPr sz="3200" dirty="0">
                <a:solidFill>
                  <a:srgbClr val="6AA84F"/>
                </a:solidFill>
                <a:latin typeface="Arial"/>
                <a:cs typeface="Arial"/>
              </a:rPr>
              <a:t>Выполняют</a:t>
            </a:r>
            <a:r>
              <a:rPr sz="3200" spc="-207" dirty="0">
                <a:solidFill>
                  <a:srgbClr val="6AA84F"/>
                </a:solidFill>
                <a:latin typeface="Arial"/>
                <a:cs typeface="Arial"/>
              </a:rPr>
              <a:t> </a:t>
            </a:r>
            <a:r>
              <a:rPr sz="3200" spc="-13" dirty="0">
                <a:solidFill>
                  <a:srgbClr val="6AA84F"/>
                </a:solidFill>
                <a:latin typeface="Arial"/>
                <a:cs typeface="Arial"/>
              </a:rPr>
              <a:t>задачу</a:t>
            </a:r>
            <a:endParaRPr sz="32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460567" y="6060174"/>
            <a:ext cx="1522720" cy="50954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r>
              <a:rPr lang="ru-RU" sz="3200" spc="-13" dirty="0">
                <a:solidFill>
                  <a:srgbClr val="6AA84F"/>
                </a:solidFill>
                <a:latin typeface="Arial"/>
                <a:cs typeface="Arial"/>
              </a:rPr>
              <a:t>Стоят</a:t>
            </a:r>
            <a:endParaRPr lang="ru-RU" sz="3200" dirty="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540784" y="3329047"/>
            <a:ext cx="1362287" cy="222219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333" dirty="0">
                <a:latin typeface="Arial"/>
                <a:cs typeface="Arial"/>
              </a:rPr>
              <a:t>+-</a:t>
            </a:r>
            <a:r>
              <a:rPr sz="1333" spc="-20" dirty="0">
                <a:latin typeface="Arial"/>
                <a:cs typeface="Arial"/>
              </a:rPr>
              <a:t> </a:t>
            </a:r>
            <a:r>
              <a:rPr sz="1333" dirty="0">
                <a:latin typeface="Arial"/>
                <a:cs typeface="Arial"/>
              </a:rPr>
              <a:t>те</a:t>
            </a:r>
            <a:r>
              <a:rPr sz="1333" spc="-20" dirty="0">
                <a:latin typeface="Arial"/>
                <a:cs typeface="Arial"/>
              </a:rPr>
              <a:t> </a:t>
            </a:r>
            <a:r>
              <a:rPr sz="1333" dirty="0">
                <a:latin typeface="Arial"/>
                <a:cs typeface="Arial"/>
              </a:rPr>
              <a:t>же</a:t>
            </a:r>
            <a:r>
              <a:rPr sz="1333" spc="-13" dirty="0">
                <a:latin typeface="Arial"/>
                <a:cs typeface="Arial"/>
              </a:rPr>
              <a:t> клиенты</a:t>
            </a:r>
            <a:endParaRPr sz="1333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905454" y="1567803"/>
            <a:ext cx="2043853" cy="1325812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6933" marR="6773" indent="885591">
              <a:lnSpc>
                <a:spcPts val="2200"/>
              </a:lnSpc>
              <a:spcBef>
                <a:spcPts val="240"/>
              </a:spcBef>
            </a:pPr>
            <a:r>
              <a:rPr sz="1867" spc="-13" dirty="0">
                <a:latin typeface="Arial"/>
                <a:cs typeface="Arial"/>
              </a:rPr>
              <a:t>Стратегия Дифференциации</a:t>
            </a:r>
            <a:endParaRPr sz="1867">
              <a:latin typeface="Arial"/>
              <a:cs typeface="Arial"/>
            </a:endParaRPr>
          </a:p>
          <a:p>
            <a:pPr marL="22013" marR="154089">
              <a:spcBef>
                <a:spcPts val="873"/>
              </a:spcBef>
            </a:pPr>
            <a:r>
              <a:rPr sz="1333" dirty="0">
                <a:latin typeface="Arial"/>
                <a:cs typeface="Arial"/>
              </a:rPr>
              <a:t>Привлекают</a:t>
            </a:r>
            <a:r>
              <a:rPr sz="1333" spc="-67" dirty="0">
                <a:latin typeface="Arial"/>
                <a:cs typeface="Arial"/>
              </a:rPr>
              <a:t> </a:t>
            </a:r>
            <a:r>
              <a:rPr sz="1333" dirty="0">
                <a:latin typeface="Arial"/>
                <a:cs typeface="Arial"/>
              </a:rPr>
              <a:t>клиентов</a:t>
            </a:r>
            <a:r>
              <a:rPr sz="1333" spc="-67" dirty="0">
                <a:latin typeface="Arial"/>
                <a:cs typeface="Arial"/>
              </a:rPr>
              <a:t> с </a:t>
            </a:r>
            <a:r>
              <a:rPr sz="1333" spc="-13" dirty="0">
                <a:latin typeface="Arial"/>
                <a:cs typeface="Arial"/>
              </a:rPr>
              <a:t>неудовлетворенными потребностями</a:t>
            </a:r>
            <a:endParaRPr sz="1333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496538" y="1567803"/>
            <a:ext cx="2092960" cy="1120691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6933" marR="301406">
              <a:lnSpc>
                <a:spcPts val="2200"/>
              </a:lnSpc>
              <a:spcBef>
                <a:spcPts val="240"/>
              </a:spcBef>
            </a:pPr>
            <a:r>
              <a:rPr sz="1867" spc="-13" dirty="0">
                <a:latin typeface="Arial"/>
                <a:cs typeface="Arial"/>
              </a:rPr>
              <a:t>Стратегия Доминирования</a:t>
            </a:r>
            <a:endParaRPr sz="1867">
              <a:latin typeface="Arial"/>
              <a:cs typeface="Arial"/>
            </a:endParaRPr>
          </a:p>
          <a:p>
            <a:pPr marR="7620" algn="r">
              <a:spcBef>
                <a:spcPts val="873"/>
              </a:spcBef>
            </a:pPr>
            <a:r>
              <a:rPr sz="1333" dirty="0">
                <a:latin typeface="Arial"/>
                <a:cs typeface="Arial"/>
              </a:rPr>
              <a:t>Привлекают</a:t>
            </a:r>
            <a:r>
              <a:rPr sz="1333" spc="-87" dirty="0">
                <a:latin typeface="Arial"/>
                <a:cs typeface="Arial"/>
              </a:rPr>
              <a:t> </a:t>
            </a:r>
            <a:r>
              <a:rPr sz="1333" spc="-13" dirty="0">
                <a:latin typeface="Arial"/>
                <a:cs typeface="Arial"/>
              </a:rPr>
              <a:t>клиентов</a:t>
            </a:r>
            <a:endParaRPr sz="1333">
              <a:latin typeface="Arial"/>
              <a:cs typeface="Arial"/>
            </a:endParaRPr>
          </a:p>
          <a:p>
            <a:pPr marR="6773" algn="r"/>
            <a:r>
              <a:rPr sz="1333" dirty="0">
                <a:latin typeface="Arial"/>
                <a:cs typeface="Arial"/>
              </a:rPr>
              <a:t>всех</a:t>
            </a:r>
            <a:r>
              <a:rPr sz="1333" spc="-60" dirty="0">
                <a:latin typeface="Arial"/>
                <a:cs typeface="Arial"/>
              </a:rPr>
              <a:t> </a:t>
            </a:r>
            <a:r>
              <a:rPr sz="1333" spc="-13" dirty="0">
                <a:latin typeface="Arial"/>
                <a:cs typeface="Arial"/>
              </a:rPr>
              <a:t>типов</a:t>
            </a:r>
            <a:endParaRPr sz="1333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3911205" y="4203514"/>
            <a:ext cx="2037927" cy="1222365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285320">
              <a:spcBef>
                <a:spcPts val="133"/>
              </a:spcBef>
            </a:pPr>
            <a:r>
              <a:rPr sz="1333" dirty="0">
                <a:latin typeface="Arial"/>
                <a:cs typeface="Arial"/>
              </a:rPr>
              <a:t>Привлекают</a:t>
            </a:r>
            <a:r>
              <a:rPr sz="1333" spc="-87" dirty="0">
                <a:latin typeface="Arial"/>
                <a:cs typeface="Arial"/>
              </a:rPr>
              <a:t> </a:t>
            </a:r>
            <a:r>
              <a:rPr sz="1333" spc="-13" dirty="0">
                <a:latin typeface="Arial"/>
                <a:cs typeface="Arial"/>
              </a:rPr>
              <a:t>клиентов </a:t>
            </a:r>
            <a:r>
              <a:rPr sz="1333" dirty="0">
                <a:latin typeface="Arial"/>
                <a:cs typeface="Arial"/>
              </a:rPr>
              <a:t>ограниченных</a:t>
            </a:r>
            <a:r>
              <a:rPr sz="1333" spc="-80" dirty="0">
                <a:latin typeface="Arial"/>
                <a:cs typeface="Arial"/>
              </a:rPr>
              <a:t> </a:t>
            </a:r>
            <a:r>
              <a:rPr sz="1333" spc="-67" dirty="0">
                <a:latin typeface="Arial"/>
                <a:cs typeface="Arial"/>
              </a:rPr>
              <a:t>в </a:t>
            </a:r>
            <a:r>
              <a:rPr sz="1333" spc="-13" dirty="0">
                <a:latin typeface="Arial"/>
                <a:cs typeface="Arial"/>
              </a:rPr>
              <a:t>выборе</a:t>
            </a:r>
            <a:endParaRPr sz="1333">
              <a:latin typeface="Arial"/>
              <a:cs typeface="Arial"/>
            </a:endParaRPr>
          </a:p>
          <a:p>
            <a:pPr marL="528307" marR="6773" indent="368291">
              <a:lnSpc>
                <a:spcPts val="2200"/>
              </a:lnSpc>
              <a:spcBef>
                <a:spcPts val="153"/>
              </a:spcBef>
            </a:pPr>
            <a:r>
              <a:rPr sz="1867" spc="-13" dirty="0">
                <a:latin typeface="Arial"/>
                <a:cs typeface="Arial"/>
              </a:rPr>
              <a:t>Стратегия Обособления</a:t>
            </a:r>
            <a:endParaRPr sz="1867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6496538" y="4203513"/>
            <a:ext cx="2152227" cy="1222365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01597" marR="6773" indent="1070160" algn="r">
              <a:spcBef>
                <a:spcPts val="133"/>
              </a:spcBef>
            </a:pPr>
            <a:r>
              <a:rPr sz="1333" spc="-13" dirty="0">
                <a:latin typeface="Arial"/>
                <a:cs typeface="Arial"/>
              </a:rPr>
              <a:t>Привлекают избалованных</a:t>
            </a:r>
            <a:r>
              <a:rPr sz="1333" dirty="0">
                <a:latin typeface="Arial"/>
                <a:cs typeface="Arial"/>
              </a:rPr>
              <a:t> клиентов </a:t>
            </a:r>
            <a:r>
              <a:rPr sz="1333" spc="-67" dirty="0">
                <a:latin typeface="Arial"/>
                <a:cs typeface="Arial"/>
              </a:rPr>
              <a:t>и</a:t>
            </a:r>
            <a:endParaRPr sz="1333">
              <a:latin typeface="Arial"/>
              <a:cs typeface="Arial"/>
            </a:endParaRPr>
          </a:p>
          <a:p>
            <a:pPr marR="6773" algn="r"/>
            <a:r>
              <a:rPr sz="1333" spc="-13" dirty="0">
                <a:latin typeface="Arial"/>
                <a:cs typeface="Arial"/>
              </a:rPr>
              <a:t>не-потребителей</a:t>
            </a:r>
            <a:endParaRPr sz="1333">
              <a:latin typeface="Arial"/>
              <a:cs typeface="Arial"/>
            </a:endParaRPr>
          </a:p>
          <a:p>
            <a:pPr marL="16933" marR="774681">
              <a:lnSpc>
                <a:spcPts val="2200"/>
              </a:lnSpc>
              <a:spcBef>
                <a:spcPts val="153"/>
              </a:spcBef>
            </a:pPr>
            <a:r>
              <a:rPr sz="1867" spc="-13" dirty="0">
                <a:latin typeface="Arial"/>
                <a:cs typeface="Arial"/>
              </a:rPr>
              <a:t>Стратегия </a:t>
            </a:r>
            <a:r>
              <a:rPr sz="1867" spc="-27" dirty="0">
                <a:latin typeface="Arial"/>
                <a:cs typeface="Arial"/>
              </a:rPr>
              <a:t>Разрушения</a:t>
            </a:r>
            <a:endParaRPr sz="1867">
              <a:latin typeface="Arial"/>
              <a:cs typeface="Arial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7352171" y="2887854"/>
            <a:ext cx="1334347" cy="1225973"/>
          </a:xfrm>
          <a:custGeom>
            <a:avLst/>
            <a:gdLst/>
            <a:ahLst/>
            <a:cxnLst/>
            <a:rect l="l" t="t" r="r" b="b"/>
            <a:pathLst>
              <a:path w="1000759" h="919480">
                <a:moveTo>
                  <a:pt x="750374" y="918899"/>
                </a:moveTo>
                <a:lnTo>
                  <a:pt x="250124" y="918899"/>
                </a:lnTo>
                <a:lnTo>
                  <a:pt x="250124" y="528450"/>
                </a:lnTo>
                <a:lnTo>
                  <a:pt x="0" y="528450"/>
                </a:lnTo>
                <a:lnTo>
                  <a:pt x="500249" y="0"/>
                </a:lnTo>
                <a:lnTo>
                  <a:pt x="1000499" y="528450"/>
                </a:lnTo>
                <a:lnTo>
                  <a:pt x="750374" y="528450"/>
                </a:lnTo>
                <a:lnTo>
                  <a:pt x="750374" y="918899"/>
                </a:lnTo>
                <a:close/>
              </a:path>
            </a:pathLst>
          </a:custGeom>
          <a:solidFill>
            <a:srgbClr val="6AA84F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0" name="object 30"/>
          <p:cNvSpPr txBox="1"/>
          <p:nvPr/>
        </p:nvSpPr>
        <p:spPr>
          <a:xfrm>
            <a:off x="9237871" y="2776538"/>
            <a:ext cx="1334347" cy="142774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lnSpc>
                <a:spcPts val="2219"/>
              </a:lnSpc>
              <a:spcBef>
                <a:spcPts val="133"/>
              </a:spcBef>
            </a:pPr>
            <a:r>
              <a:rPr sz="1867" dirty="0">
                <a:solidFill>
                  <a:srgbClr val="37761C"/>
                </a:solidFill>
                <a:latin typeface="Trebuchet MS"/>
                <a:cs typeface="Trebuchet MS"/>
              </a:rPr>
              <a:t>Продукт</a:t>
            </a:r>
            <a:r>
              <a:rPr sz="1867" spc="-47" dirty="0">
                <a:solidFill>
                  <a:srgbClr val="37761C"/>
                </a:solidFill>
                <a:latin typeface="Trebuchet MS"/>
                <a:cs typeface="Trebuchet MS"/>
              </a:rPr>
              <a:t> </a:t>
            </a:r>
            <a:r>
              <a:rPr sz="1867" spc="-33" dirty="0">
                <a:solidFill>
                  <a:srgbClr val="37761C"/>
                </a:solidFill>
                <a:latin typeface="Trebuchet MS"/>
                <a:cs typeface="Trebuchet MS"/>
              </a:rPr>
              <a:t>6.0</a:t>
            </a:r>
            <a:endParaRPr sz="1867">
              <a:latin typeface="Trebuchet MS"/>
              <a:cs typeface="Trebuchet MS"/>
            </a:endParaRPr>
          </a:p>
          <a:p>
            <a:pPr marL="16933">
              <a:lnSpc>
                <a:spcPts val="2200"/>
              </a:lnSpc>
            </a:pPr>
            <a:r>
              <a:rPr sz="1867" dirty="0">
                <a:solidFill>
                  <a:srgbClr val="37761C"/>
                </a:solidFill>
                <a:latin typeface="Trebuchet MS"/>
                <a:cs typeface="Trebuchet MS"/>
              </a:rPr>
              <a:t>Продукт</a:t>
            </a:r>
            <a:r>
              <a:rPr sz="1867" spc="-47" dirty="0">
                <a:solidFill>
                  <a:srgbClr val="37761C"/>
                </a:solidFill>
                <a:latin typeface="Trebuchet MS"/>
                <a:cs typeface="Trebuchet MS"/>
              </a:rPr>
              <a:t> </a:t>
            </a:r>
            <a:r>
              <a:rPr sz="1867" spc="-33" dirty="0">
                <a:solidFill>
                  <a:srgbClr val="37761C"/>
                </a:solidFill>
                <a:latin typeface="Trebuchet MS"/>
                <a:cs typeface="Trebuchet MS"/>
              </a:rPr>
              <a:t>5.0</a:t>
            </a:r>
            <a:endParaRPr sz="1867">
              <a:latin typeface="Trebuchet MS"/>
              <a:cs typeface="Trebuchet MS"/>
            </a:endParaRPr>
          </a:p>
          <a:p>
            <a:pPr marL="16933">
              <a:lnSpc>
                <a:spcPts val="2200"/>
              </a:lnSpc>
            </a:pPr>
            <a:r>
              <a:rPr sz="1867" spc="-33" dirty="0">
                <a:solidFill>
                  <a:srgbClr val="37761C"/>
                </a:solidFill>
                <a:latin typeface="Trebuchet MS"/>
                <a:cs typeface="Trebuchet MS"/>
              </a:rPr>
              <a:t>...</a:t>
            </a:r>
            <a:endParaRPr sz="1867">
              <a:latin typeface="Trebuchet MS"/>
              <a:cs typeface="Trebuchet MS"/>
            </a:endParaRPr>
          </a:p>
          <a:p>
            <a:pPr marL="16933">
              <a:lnSpc>
                <a:spcPts val="2200"/>
              </a:lnSpc>
            </a:pPr>
            <a:r>
              <a:rPr sz="1867" dirty="0">
                <a:solidFill>
                  <a:srgbClr val="37761C"/>
                </a:solidFill>
                <a:latin typeface="Trebuchet MS"/>
                <a:cs typeface="Trebuchet MS"/>
              </a:rPr>
              <a:t>Продукт</a:t>
            </a:r>
            <a:r>
              <a:rPr sz="1867" spc="-47" dirty="0">
                <a:solidFill>
                  <a:srgbClr val="37761C"/>
                </a:solidFill>
                <a:latin typeface="Trebuchet MS"/>
                <a:cs typeface="Trebuchet MS"/>
              </a:rPr>
              <a:t> </a:t>
            </a:r>
            <a:r>
              <a:rPr sz="1867" spc="-33" dirty="0">
                <a:solidFill>
                  <a:srgbClr val="37761C"/>
                </a:solidFill>
                <a:latin typeface="Trebuchet MS"/>
                <a:cs typeface="Trebuchet MS"/>
              </a:rPr>
              <a:t>2.0</a:t>
            </a:r>
            <a:endParaRPr sz="1867">
              <a:latin typeface="Trebuchet MS"/>
              <a:cs typeface="Trebuchet MS"/>
            </a:endParaRPr>
          </a:p>
          <a:p>
            <a:pPr marL="16933">
              <a:lnSpc>
                <a:spcPts val="2219"/>
              </a:lnSpc>
            </a:pPr>
            <a:r>
              <a:rPr sz="1867" dirty="0">
                <a:solidFill>
                  <a:srgbClr val="37761C"/>
                </a:solidFill>
                <a:latin typeface="Trebuchet MS"/>
                <a:cs typeface="Trebuchet MS"/>
              </a:rPr>
              <a:t>Продукт</a:t>
            </a:r>
            <a:r>
              <a:rPr sz="1867" spc="-47" dirty="0">
                <a:solidFill>
                  <a:srgbClr val="37761C"/>
                </a:solidFill>
                <a:latin typeface="Trebuchet MS"/>
                <a:cs typeface="Trebuchet MS"/>
              </a:rPr>
              <a:t> </a:t>
            </a:r>
            <a:r>
              <a:rPr sz="1867" spc="-33" dirty="0">
                <a:solidFill>
                  <a:srgbClr val="37761C"/>
                </a:solidFill>
                <a:latin typeface="Trebuchet MS"/>
                <a:cs typeface="Trebuchet MS"/>
              </a:rPr>
              <a:t>1.0</a:t>
            </a:r>
            <a:endParaRPr sz="1867">
              <a:latin typeface="Trebuchet MS"/>
              <a:cs typeface="Trebuchet M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6099C2A-0B31-77F6-3A13-D76A10741ADC}"/>
              </a:ext>
            </a:extLst>
          </p:cNvPr>
          <p:cNvSpPr txBox="1"/>
          <p:nvPr/>
        </p:nvSpPr>
        <p:spPr>
          <a:xfrm>
            <a:off x="271305" y="264156"/>
            <a:ext cx="79818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spc="-13" dirty="0">
                <a:latin typeface="+mj-lt"/>
                <a:cs typeface="Trebuchet MS"/>
              </a:rPr>
              <a:t>Способы конкуренции (</a:t>
            </a:r>
            <a:r>
              <a:rPr lang="ru-RU" sz="3600" dirty="0">
                <a:latin typeface="+mj-lt"/>
                <a:cs typeface="Trebuchet MS"/>
              </a:rPr>
              <a:t>Стратегии</a:t>
            </a:r>
            <a:r>
              <a:rPr lang="ru-RU" sz="3600" spc="-60" dirty="0">
                <a:latin typeface="+mj-lt"/>
                <a:cs typeface="Trebuchet MS"/>
              </a:rPr>
              <a:t> </a:t>
            </a:r>
            <a:r>
              <a:rPr lang="ru-RU" sz="3600" spc="-13" dirty="0">
                <a:latin typeface="+mj-lt"/>
                <a:cs typeface="Trebuchet MS"/>
              </a:rPr>
              <a:t>роста)</a:t>
            </a:r>
            <a:endParaRPr lang="ru-RU" sz="3600" dirty="0">
              <a:latin typeface="+mj-lt"/>
              <a:cs typeface="Trebuchet MS"/>
            </a:endParaRP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D0EC9E8-998C-5146-9234-C283EBF0F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234" y="214402"/>
            <a:ext cx="4407039" cy="810532"/>
          </a:xfrm>
        </p:spPr>
        <p:txBody>
          <a:bodyPr/>
          <a:lstStyle/>
          <a:p>
            <a:r>
              <a:rPr lang="ru-RU" dirty="0"/>
              <a:t>Стратегии роста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5FA7659-2D1D-8887-996D-8902C07FCC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7234" y="1075173"/>
            <a:ext cx="11350450" cy="5608617"/>
          </a:xfrm>
        </p:spPr>
        <p:txBody>
          <a:bodyPr>
            <a:normAutofit fontScale="62500" lnSpcReduction="20000"/>
          </a:bodyPr>
          <a:lstStyle/>
          <a:p>
            <a:r>
              <a:rPr lang="ru-RU" b="1" dirty="0"/>
              <a:t>Стратегия дифференциации</a:t>
            </a:r>
            <a:r>
              <a:rPr lang="ru-RU" b="1" dirty="0">
                <a:solidFill>
                  <a:schemeClr val="accent2"/>
                </a:solidFill>
              </a:rPr>
              <a:t> (лучше и дороже) 👍</a:t>
            </a:r>
            <a:br>
              <a:rPr lang="ru-RU" dirty="0"/>
            </a:br>
            <a:br>
              <a:rPr lang="ru-RU" sz="1300" dirty="0"/>
            </a:br>
            <a:r>
              <a:rPr lang="ru-RU" dirty="0"/>
              <a:t>Компания преследует стратегию дифференциации, когда открывает для себя и</a:t>
            </a:r>
            <a:br>
              <a:rPr lang="ru-RU" dirty="0"/>
            </a:br>
            <a:r>
              <a:rPr lang="ru-RU" dirty="0"/>
              <a:t>ориентируется на группу клиентов с неудовлетворенными потребностями,</a:t>
            </a:r>
            <a:br>
              <a:rPr lang="ru-RU" dirty="0"/>
            </a:br>
            <a:r>
              <a:rPr lang="ru-RU" dirty="0"/>
              <a:t>выпуская новый продукт или предлагая новую услугу, которая исполняет задачу</a:t>
            </a:r>
            <a:br>
              <a:rPr lang="ru-RU" dirty="0"/>
            </a:br>
            <a:r>
              <a:rPr lang="ru-RU" dirty="0"/>
              <a:t>(или несколько задач) намного лучше, но при этом стоит намного дороже.</a:t>
            </a:r>
          </a:p>
          <a:p>
            <a:r>
              <a:rPr lang="ru-RU" b="1" dirty="0"/>
              <a:t>Стратегия доминирования</a:t>
            </a:r>
            <a:r>
              <a:rPr lang="ru-RU" b="1" dirty="0">
                <a:solidFill>
                  <a:schemeClr val="accent2"/>
                </a:solidFill>
              </a:rPr>
              <a:t> (лучше и дешевле)</a:t>
            </a:r>
            <a:br>
              <a:rPr lang="ru-RU" sz="1300" b="1" dirty="0"/>
            </a:br>
            <a:br>
              <a:rPr lang="ru-RU" sz="1500" dirty="0"/>
            </a:br>
            <a:r>
              <a:rPr lang="ru-RU" dirty="0"/>
              <a:t>Компания преследует стратегию доминирования, когда ориентируется на всех потребителей на рынке, создавая новый продукт или предлагая услугу, которая исполняет задачу намного лучше и при этом стоит дешевле.</a:t>
            </a:r>
          </a:p>
          <a:p>
            <a:r>
              <a:rPr lang="ru-RU" b="1" dirty="0"/>
              <a:t>Стратегия разрушения </a:t>
            </a:r>
            <a:r>
              <a:rPr lang="ru-RU" b="1" dirty="0">
                <a:solidFill>
                  <a:schemeClr val="accent2"/>
                </a:solidFill>
              </a:rPr>
              <a:t>(хуже и дешевле) 👍</a:t>
            </a:r>
            <a:br>
              <a:rPr lang="ru-RU" b="1" dirty="0"/>
            </a:br>
            <a:br>
              <a:rPr lang="ru-RU" sz="1500" dirty="0"/>
            </a:br>
            <a:r>
              <a:rPr lang="ru-RU" dirty="0"/>
              <a:t>Ориентируемся на экономных клиентов или не-потребителей, создавая новый продукт или предлагая услугу, которая позволяет им исполнять задачу дешевле, но не так хорошо, как решения конкурентов. (</a:t>
            </a:r>
            <a:r>
              <a:rPr lang="ru-RU" i="1" dirty="0"/>
              <a:t>Такси с попутчиками</a:t>
            </a:r>
            <a:r>
              <a:rPr lang="ru-RU" dirty="0"/>
              <a:t>)</a:t>
            </a:r>
          </a:p>
          <a:p>
            <a:r>
              <a:rPr lang="ru-RU" b="1" dirty="0"/>
              <a:t>Стратегия обособления </a:t>
            </a:r>
            <a:r>
              <a:rPr lang="ru-RU" b="1" dirty="0">
                <a:solidFill>
                  <a:schemeClr val="accent2"/>
                </a:solidFill>
              </a:rPr>
              <a:t>(хуже и дороже)</a:t>
            </a:r>
            <a:br>
              <a:rPr lang="ru-RU" b="1" dirty="0"/>
            </a:br>
            <a:br>
              <a:rPr lang="ru-RU" sz="1500" dirty="0"/>
            </a:br>
            <a:r>
              <a:rPr lang="ru-RU" dirty="0"/>
              <a:t>Компания преследует стратегию обособления, когда ориентируется на группу «ограниченных» клиентов, создавая продукт, который выполняет задачу хуже и при этом стоит дороже. Эта стратегия может сработать в ситуациях, когда клиенты в законном, физическом, эмоциональном или ином плане ограничены при выполнении задачи. (</a:t>
            </a:r>
            <a:r>
              <a:rPr lang="ru-RU" i="1" dirty="0"/>
              <a:t>Еда в поезде или аэропорту, платные шлагбаумы, ФЗ 152</a:t>
            </a:r>
            <a:r>
              <a:rPr lang="ru-RU" dirty="0"/>
              <a:t>)</a:t>
            </a:r>
          </a:p>
          <a:p>
            <a:r>
              <a:rPr lang="ru-RU" b="1" dirty="0"/>
              <a:t>Стратегия удержания </a:t>
            </a:r>
            <a:r>
              <a:rPr lang="ru-RU" b="1" dirty="0">
                <a:solidFill>
                  <a:schemeClr val="accent2"/>
                </a:solidFill>
              </a:rPr>
              <a:t>(+/- также) 👎🏾</a:t>
            </a:r>
            <a:br>
              <a:rPr lang="ru-RU" b="1" dirty="0"/>
            </a:br>
            <a:br>
              <a:rPr lang="ru-RU" sz="1300" dirty="0"/>
            </a:br>
            <a:r>
              <a:rPr lang="ru-RU" dirty="0"/>
              <a:t>Компания преследует стратегию удержания, когда представляет новый продукт или услугу, которые выполняют задачу чуть лучше и/или чуть дешевле конкурентов.</a:t>
            </a:r>
            <a:br>
              <a:rPr lang="ru-RU" dirty="0"/>
            </a:br>
            <a:r>
              <a:rPr lang="ru-RU" dirty="0"/>
              <a:t>Это «стратегия медленной смерти». Как понять, что ваш продукт угодил в эту яму? Там все хотят скидок и еще каких-нибудь акций.</a:t>
            </a:r>
          </a:p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60A1F0C-B0E1-CF46-DA7D-4D8FEE81B97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60401" y="0"/>
            <a:ext cx="2931600" cy="2210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17658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object 9">
            <a:extLst>
              <a:ext uri="{FF2B5EF4-FFF2-40B4-BE49-F238E27FC236}">
                <a16:creationId xmlns:a16="http://schemas.microsoft.com/office/drawing/2014/main" id="{82202003-6157-4B75-CEE9-4903558B6F95}"/>
              </a:ext>
            </a:extLst>
          </p:cNvPr>
          <p:cNvSpPr/>
          <p:nvPr/>
        </p:nvSpPr>
        <p:spPr>
          <a:xfrm>
            <a:off x="4257778" y="418932"/>
            <a:ext cx="5603240" cy="4086013"/>
          </a:xfrm>
          <a:custGeom>
            <a:avLst/>
            <a:gdLst/>
            <a:ahLst/>
            <a:cxnLst/>
            <a:rect l="l" t="t" r="r" b="b"/>
            <a:pathLst>
              <a:path w="4202430" h="3064510">
                <a:moveTo>
                  <a:pt x="3374019" y="3063899"/>
                </a:moveTo>
                <a:lnTo>
                  <a:pt x="828079" y="3063899"/>
                </a:lnTo>
                <a:lnTo>
                  <a:pt x="779424" y="3062494"/>
                </a:lnTo>
                <a:lnTo>
                  <a:pt x="731508" y="3058328"/>
                </a:lnTo>
                <a:lnTo>
                  <a:pt x="684410" y="3051481"/>
                </a:lnTo>
                <a:lnTo>
                  <a:pt x="638208" y="3042029"/>
                </a:lnTo>
                <a:lnTo>
                  <a:pt x="592980" y="3030051"/>
                </a:lnTo>
                <a:lnTo>
                  <a:pt x="548802" y="3015624"/>
                </a:lnTo>
                <a:lnTo>
                  <a:pt x="505753" y="2998825"/>
                </a:lnTo>
                <a:lnTo>
                  <a:pt x="463911" y="2979732"/>
                </a:lnTo>
                <a:lnTo>
                  <a:pt x="423352" y="2958424"/>
                </a:lnTo>
                <a:lnTo>
                  <a:pt x="384156" y="2934977"/>
                </a:lnTo>
                <a:lnTo>
                  <a:pt x="346398" y="2909470"/>
                </a:lnTo>
                <a:lnTo>
                  <a:pt x="310158" y="2881980"/>
                </a:lnTo>
                <a:lnTo>
                  <a:pt x="275512" y="2852584"/>
                </a:lnTo>
                <a:lnTo>
                  <a:pt x="242539" y="2821360"/>
                </a:lnTo>
                <a:lnTo>
                  <a:pt x="211315" y="2788387"/>
                </a:lnTo>
                <a:lnTo>
                  <a:pt x="181919" y="2753741"/>
                </a:lnTo>
                <a:lnTo>
                  <a:pt x="154429" y="2717501"/>
                </a:lnTo>
                <a:lnTo>
                  <a:pt x="128922" y="2679743"/>
                </a:lnTo>
                <a:lnTo>
                  <a:pt x="105475" y="2640546"/>
                </a:lnTo>
                <a:lnTo>
                  <a:pt x="84167" y="2599988"/>
                </a:lnTo>
                <a:lnTo>
                  <a:pt x="65074" y="2558145"/>
                </a:lnTo>
                <a:lnTo>
                  <a:pt x="48275" y="2515097"/>
                </a:lnTo>
                <a:lnTo>
                  <a:pt x="33848" y="2470919"/>
                </a:lnTo>
                <a:lnTo>
                  <a:pt x="21870" y="2425690"/>
                </a:lnTo>
                <a:lnTo>
                  <a:pt x="12418" y="2379489"/>
                </a:lnTo>
                <a:lnTo>
                  <a:pt x="5571" y="2332391"/>
                </a:lnTo>
                <a:lnTo>
                  <a:pt x="1405" y="2284475"/>
                </a:lnTo>
                <a:lnTo>
                  <a:pt x="0" y="2235819"/>
                </a:lnTo>
                <a:lnTo>
                  <a:pt x="0" y="828080"/>
                </a:lnTo>
                <a:lnTo>
                  <a:pt x="1405" y="779424"/>
                </a:lnTo>
                <a:lnTo>
                  <a:pt x="5571" y="731508"/>
                </a:lnTo>
                <a:lnTo>
                  <a:pt x="12418" y="684410"/>
                </a:lnTo>
                <a:lnTo>
                  <a:pt x="21870" y="638209"/>
                </a:lnTo>
                <a:lnTo>
                  <a:pt x="33848" y="592980"/>
                </a:lnTo>
                <a:lnTo>
                  <a:pt x="48275" y="548802"/>
                </a:lnTo>
                <a:lnTo>
                  <a:pt x="65074" y="505754"/>
                </a:lnTo>
                <a:lnTo>
                  <a:pt x="84167" y="463911"/>
                </a:lnTo>
                <a:lnTo>
                  <a:pt x="105475" y="423353"/>
                </a:lnTo>
                <a:lnTo>
                  <a:pt x="128922" y="384156"/>
                </a:lnTo>
                <a:lnTo>
                  <a:pt x="154429" y="346398"/>
                </a:lnTo>
                <a:lnTo>
                  <a:pt x="181919" y="310158"/>
                </a:lnTo>
                <a:lnTo>
                  <a:pt x="211315" y="275512"/>
                </a:lnTo>
                <a:lnTo>
                  <a:pt x="242539" y="242539"/>
                </a:lnTo>
                <a:lnTo>
                  <a:pt x="275512" y="211315"/>
                </a:lnTo>
                <a:lnTo>
                  <a:pt x="310158" y="181919"/>
                </a:lnTo>
                <a:lnTo>
                  <a:pt x="346398" y="154429"/>
                </a:lnTo>
                <a:lnTo>
                  <a:pt x="384156" y="128922"/>
                </a:lnTo>
                <a:lnTo>
                  <a:pt x="423352" y="105475"/>
                </a:lnTo>
                <a:lnTo>
                  <a:pt x="463911" y="84167"/>
                </a:lnTo>
                <a:lnTo>
                  <a:pt x="505753" y="65074"/>
                </a:lnTo>
                <a:lnTo>
                  <a:pt x="548802" y="48275"/>
                </a:lnTo>
                <a:lnTo>
                  <a:pt x="592980" y="33848"/>
                </a:lnTo>
                <a:lnTo>
                  <a:pt x="638208" y="21870"/>
                </a:lnTo>
                <a:lnTo>
                  <a:pt x="684410" y="12418"/>
                </a:lnTo>
                <a:lnTo>
                  <a:pt x="731508" y="5571"/>
                </a:lnTo>
                <a:lnTo>
                  <a:pt x="779424" y="1405"/>
                </a:lnTo>
                <a:lnTo>
                  <a:pt x="828079" y="0"/>
                </a:lnTo>
                <a:lnTo>
                  <a:pt x="3374019" y="0"/>
                </a:lnTo>
                <a:lnTo>
                  <a:pt x="3424520" y="1539"/>
                </a:lnTo>
                <a:lnTo>
                  <a:pt x="3474575" y="6124"/>
                </a:lnTo>
                <a:lnTo>
                  <a:pt x="3524058" y="13702"/>
                </a:lnTo>
                <a:lnTo>
                  <a:pt x="3572841" y="24220"/>
                </a:lnTo>
                <a:lnTo>
                  <a:pt x="3620799" y="37625"/>
                </a:lnTo>
                <a:lnTo>
                  <a:pt x="3667805" y="53866"/>
                </a:lnTo>
                <a:lnTo>
                  <a:pt x="3713733" y="72890"/>
                </a:lnTo>
                <a:lnTo>
                  <a:pt x="3758455" y="94644"/>
                </a:lnTo>
                <a:lnTo>
                  <a:pt x="3801846" y="119076"/>
                </a:lnTo>
                <a:lnTo>
                  <a:pt x="3843778" y="146135"/>
                </a:lnTo>
                <a:lnTo>
                  <a:pt x="3884126" y="175766"/>
                </a:lnTo>
                <a:lnTo>
                  <a:pt x="3922762" y="207918"/>
                </a:lnTo>
                <a:lnTo>
                  <a:pt x="3959560" y="242539"/>
                </a:lnTo>
                <a:lnTo>
                  <a:pt x="3994181" y="279337"/>
                </a:lnTo>
                <a:lnTo>
                  <a:pt x="4026333" y="317973"/>
                </a:lnTo>
                <a:lnTo>
                  <a:pt x="4055965" y="358321"/>
                </a:lnTo>
                <a:lnTo>
                  <a:pt x="4083023" y="400253"/>
                </a:lnTo>
                <a:lnTo>
                  <a:pt x="4107455" y="443644"/>
                </a:lnTo>
                <a:lnTo>
                  <a:pt x="4129209" y="488366"/>
                </a:lnTo>
                <a:lnTo>
                  <a:pt x="4148233" y="534294"/>
                </a:lnTo>
                <a:lnTo>
                  <a:pt x="4164474" y="581300"/>
                </a:lnTo>
                <a:lnTo>
                  <a:pt x="4177879" y="629258"/>
                </a:lnTo>
                <a:lnTo>
                  <a:pt x="4188397" y="678041"/>
                </a:lnTo>
                <a:lnTo>
                  <a:pt x="4195975" y="727524"/>
                </a:lnTo>
                <a:lnTo>
                  <a:pt x="4200559" y="777579"/>
                </a:lnTo>
                <a:lnTo>
                  <a:pt x="4202099" y="828080"/>
                </a:lnTo>
                <a:lnTo>
                  <a:pt x="4202099" y="2235819"/>
                </a:lnTo>
                <a:lnTo>
                  <a:pt x="4200694" y="2284475"/>
                </a:lnTo>
                <a:lnTo>
                  <a:pt x="4196528" y="2332391"/>
                </a:lnTo>
                <a:lnTo>
                  <a:pt x="4189681" y="2379489"/>
                </a:lnTo>
                <a:lnTo>
                  <a:pt x="4180229" y="2425690"/>
                </a:lnTo>
                <a:lnTo>
                  <a:pt x="4168251" y="2470919"/>
                </a:lnTo>
                <a:lnTo>
                  <a:pt x="4153823" y="2515097"/>
                </a:lnTo>
                <a:lnTo>
                  <a:pt x="4137025" y="2558145"/>
                </a:lnTo>
                <a:lnTo>
                  <a:pt x="4117932" y="2599988"/>
                </a:lnTo>
                <a:lnTo>
                  <a:pt x="4096624" y="2640546"/>
                </a:lnTo>
                <a:lnTo>
                  <a:pt x="4073177" y="2679743"/>
                </a:lnTo>
                <a:lnTo>
                  <a:pt x="4047670" y="2717501"/>
                </a:lnTo>
                <a:lnTo>
                  <a:pt x="4020179" y="2753741"/>
                </a:lnTo>
                <a:lnTo>
                  <a:pt x="3990784" y="2788387"/>
                </a:lnTo>
                <a:lnTo>
                  <a:pt x="3959560" y="2821360"/>
                </a:lnTo>
                <a:lnTo>
                  <a:pt x="3926587" y="2852584"/>
                </a:lnTo>
                <a:lnTo>
                  <a:pt x="3891941" y="2881980"/>
                </a:lnTo>
                <a:lnTo>
                  <a:pt x="3855701" y="2909470"/>
                </a:lnTo>
                <a:lnTo>
                  <a:pt x="3817943" y="2934977"/>
                </a:lnTo>
                <a:lnTo>
                  <a:pt x="3778746" y="2958424"/>
                </a:lnTo>
                <a:lnTo>
                  <a:pt x="3738188" y="2979732"/>
                </a:lnTo>
                <a:lnTo>
                  <a:pt x="3696345" y="2998825"/>
                </a:lnTo>
                <a:lnTo>
                  <a:pt x="3653296" y="3015624"/>
                </a:lnTo>
                <a:lnTo>
                  <a:pt x="3609119" y="3030051"/>
                </a:lnTo>
                <a:lnTo>
                  <a:pt x="3563890" y="3042029"/>
                </a:lnTo>
                <a:lnTo>
                  <a:pt x="3517688" y="3051481"/>
                </a:lnTo>
                <a:lnTo>
                  <a:pt x="3470591" y="3058328"/>
                </a:lnTo>
                <a:lnTo>
                  <a:pt x="3422675" y="3062494"/>
                </a:lnTo>
                <a:lnTo>
                  <a:pt x="3374019" y="3063899"/>
                </a:lnTo>
                <a:close/>
              </a:path>
            </a:pathLst>
          </a:custGeom>
          <a:solidFill>
            <a:srgbClr val="FFE499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5" name="object 10">
            <a:extLst>
              <a:ext uri="{FF2B5EF4-FFF2-40B4-BE49-F238E27FC236}">
                <a16:creationId xmlns:a16="http://schemas.microsoft.com/office/drawing/2014/main" id="{207ABFA5-0A92-FD3F-B933-1996ECAB6A7E}"/>
              </a:ext>
            </a:extLst>
          </p:cNvPr>
          <p:cNvSpPr/>
          <p:nvPr/>
        </p:nvSpPr>
        <p:spPr>
          <a:xfrm>
            <a:off x="4248628" y="418932"/>
            <a:ext cx="5603240" cy="4086013"/>
          </a:xfrm>
          <a:custGeom>
            <a:avLst/>
            <a:gdLst/>
            <a:ahLst/>
            <a:cxnLst/>
            <a:rect l="l" t="t" r="r" b="b"/>
            <a:pathLst>
              <a:path w="4202430" h="3064510">
                <a:moveTo>
                  <a:pt x="0" y="828080"/>
                </a:moveTo>
                <a:lnTo>
                  <a:pt x="1405" y="779424"/>
                </a:lnTo>
                <a:lnTo>
                  <a:pt x="5571" y="731508"/>
                </a:lnTo>
                <a:lnTo>
                  <a:pt x="12418" y="684410"/>
                </a:lnTo>
                <a:lnTo>
                  <a:pt x="21870" y="638209"/>
                </a:lnTo>
                <a:lnTo>
                  <a:pt x="33848" y="592980"/>
                </a:lnTo>
                <a:lnTo>
                  <a:pt x="48275" y="548802"/>
                </a:lnTo>
                <a:lnTo>
                  <a:pt x="65074" y="505754"/>
                </a:lnTo>
                <a:lnTo>
                  <a:pt x="84167" y="463911"/>
                </a:lnTo>
                <a:lnTo>
                  <a:pt x="105475" y="423353"/>
                </a:lnTo>
                <a:lnTo>
                  <a:pt x="128922" y="384156"/>
                </a:lnTo>
                <a:lnTo>
                  <a:pt x="154429" y="346398"/>
                </a:lnTo>
                <a:lnTo>
                  <a:pt x="181919" y="310158"/>
                </a:lnTo>
                <a:lnTo>
                  <a:pt x="211315" y="275512"/>
                </a:lnTo>
                <a:lnTo>
                  <a:pt x="242539" y="242539"/>
                </a:lnTo>
                <a:lnTo>
                  <a:pt x="275512" y="211315"/>
                </a:lnTo>
                <a:lnTo>
                  <a:pt x="310158" y="181919"/>
                </a:lnTo>
                <a:lnTo>
                  <a:pt x="346398" y="154429"/>
                </a:lnTo>
                <a:lnTo>
                  <a:pt x="384156" y="128922"/>
                </a:lnTo>
                <a:lnTo>
                  <a:pt x="423352" y="105475"/>
                </a:lnTo>
                <a:lnTo>
                  <a:pt x="463911" y="84167"/>
                </a:lnTo>
                <a:lnTo>
                  <a:pt x="505753" y="65074"/>
                </a:lnTo>
                <a:lnTo>
                  <a:pt x="548802" y="48275"/>
                </a:lnTo>
                <a:lnTo>
                  <a:pt x="592980" y="33848"/>
                </a:lnTo>
                <a:lnTo>
                  <a:pt x="638208" y="21870"/>
                </a:lnTo>
                <a:lnTo>
                  <a:pt x="684410" y="12418"/>
                </a:lnTo>
                <a:lnTo>
                  <a:pt x="731508" y="5571"/>
                </a:lnTo>
                <a:lnTo>
                  <a:pt x="779424" y="1405"/>
                </a:lnTo>
                <a:lnTo>
                  <a:pt x="828079" y="0"/>
                </a:lnTo>
                <a:lnTo>
                  <a:pt x="3374019" y="0"/>
                </a:lnTo>
                <a:lnTo>
                  <a:pt x="3424520" y="1539"/>
                </a:lnTo>
                <a:lnTo>
                  <a:pt x="3474575" y="6124"/>
                </a:lnTo>
                <a:lnTo>
                  <a:pt x="3524058" y="13702"/>
                </a:lnTo>
                <a:lnTo>
                  <a:pt x="3572841" y="24220"/>
                </a:lnTo>
                <a:lnTo>
                  <a:pt x="3620799" y="37625"/>
                </a:lnTo>
                <a:lnTo>
                  <a:pt x="3667805" y="53866"/>
                </a:lnTo>
                <a:lnTo>
                  <a:pt x="3713733" y="72890"/>
                </a:lnTo>
                <a:lnTo>
                  <a:pt x="3758455" y="94644"/>
                </a:lnTo>
                <a:lnTo>
                  <a:pt x="3801846" y="119076"/>
                </a:lnTo>
                <a:lnTo>
                  <a:pt x="3843778" y="146135"/>
                </a:lnTo>
                <a:lnTo>
                  <a:pt x="3884126" y="175766"/>
                </a:lnTo>
                <a:lnTo>
                  <a:pt x="3922762" y="207918"/>
                </a:lnTo>
                <a:lnTo>
                  <a:pt x="3959560" y="242539"/>
                </a:lnTo>
                <a:lnTo>
                  <a:pt x="3994181" y="279337"/>
                </a:lnTo>
                <a:lnTo>
                  <a:pt x="4026333" y="317973"/>
                </a:lnTo>
                <a:lnTo>
                  <a:pt x="4055965" y="358321"/>
                </a:lnTo>
                <a:lnTo>
                  <a:pt x="4083023" y="400253"/>
                </a:lnTo>
                <a:lnTo>
                  <a:pt x="4107455" y="443644"/>
                </a:lnTo>
                <a:lnTo>
                  <a:pt x="4129209" y="488366"/>
                </a:lnTo>
                <a:lnTo>
                  <a:pt x="4148233" y="534294"/>
                </a:lnTo>
                <a:lnTo>
                  <a:pt x="4164474" y="581300"/>
                </a:lnTo>
                <a:lnTo>
                  <a:pt x="4177879" y="629258"/>
                </a:lnTo>
                <a:lnTo>
                  <a:pt x="4188397" y="678041"/>
                </a:lnTo>
                <a:lnTo>
                  <a:pt x="4195975" y="727524"/>
                </a:lnTo>
                <a:lnTo>
                  <a:pt x="4200560" y="777579"/>
                </a:lnTo>
                <a:lnTo>
                  <a:pt x="4202099" y="828080"/>
                </a:lnTo>
                <a:lnTo>
                  <a:pt x="4202099" y="2235819"/>
                </a:lnTo>
                <a:lnTo>
                  <a:pt x="4200694" y="2284475"/>
                </a:lnTo>
                <a:lnTo>
                  <a:pt x="4196528" y="2332391"/>
                </a:lnTo>
                <a:lnTo>
                  <a:pt x="4189681" y="2379489"/>
                </a:lnTo>
                <a:lnTo>
                  <a:pt x="4180229" y="2425690"/>
                </a:lnTo>
                <a:lnTo>
                  <a:pt x="4168251" y="2470919"/>
                </a:lnTo>
                <a:lnTo>
                  <a:pt x="4153824" y="2515097"/>
                </a:lnTo>
                <a:lnTo>
                  <a:pt x="4137025" y="2558145"/>
                </a:lnTo>
                <a:lnTo>
                  <a:pt x="4117932" y="2599988"/>
                </a:lnTo>
                <a:lnTo>
                  <a:pt x="4096624" y="2640546"/>
                </a:lnTo>
                <a:lnTo>
                  <a:pt x="4073177" y="2679743"/>
                </a:lnTo>
                <a:lnTo>
                  <a:pt x="4047670" y="2717501"/>
                </a:lnTo>
                <a:lnTo>
                  <a:pt x="4020179" y="2753741"/>
                </a:lnTo>
                <a:lnTo>
                  <a:pt x="3990784" y="2788387"/>
                </a:lnTo>
                <a:lnTo>
                  <a:pt x="3959560" y="2821360"/>
                </a:lnTo>
                <a:lnTo>
                  <a:pt x="3926587" y="2852584"/>
                </a:lnTo>
                <a:lnTo>
                  <a:pt x="3891941" y="2881980"/>
                </a:lnTo>
                <a:lnTo>
                  <a:pt x="3855701" y="2909470"/>
                </a:lnTo>
                <a:lnTo>
                  <a:pt x="3817943" y="2934977"/>
                </a:lnTo>
                <a:lnTo>
                  <a:pt x="3778746" y="2958424"/>
                </a:lnTo>
                <a:lnTo>
                  <a:pt x="3738188" y="2979732"/>
                </a:lnTo>
                <a:lnTo>
                  <a:pt x="3696345" y="2998825"/>
                </a:lnTo>
                <a:lnTo>
                  <a:pt x="3653296" y="3015624"/>
                </a:lnTo>
                <a:lnTo>
                  <a:pt x="3609119" y="3030051"/>
                </a:lnTo>
                <a:lnTo>
                  <a:pt x="3563890" y="3042029"/>
                </a:lnTo>
                <a:lnTo>
                  <a:pt x="3517688" y="3051481"/>
                </a:lnTo>
                <a:lnTo>
                  <a:pt x="3470591" y="3058328"/>
                </a:lnTo>
                <a:lnTo>
                  <a:pt x="3422675" y="3062494"/>
                </a:lnTo>
                <a:lnTo>
                  <a:pt x="3374019" y="3063899"/>
                </a:lnTo>
                <a:lnTo>
                  <a:pt x="828079" y="3063899"/>
                </a:lnTo>
                <a:lnTo>
                  <a:pt x="779424" y="3062494"/>
                </a:lnTo>
                <a:lnTo>
                  <a:pt x="731508" y="3058328"/>
                </a:lnTo>
                <a:lnTo>
                  <a:pt x="684410" y="3051481"/>
                </a:lnTo>
                <a:lnTo>
                  <a:pt x="638208" y="3042029"/>
                </a:lnTo>
                <a:lnTo>
                  <a:pt x="592980" y="3030051"/>
                </a:lnTo>
                <a:lnTo>
                  <a:pt x="548802" y="3015624"/>
                </a:lnTo>
                <a:lnTo>
                  <a:pt x="505753" y="2998825"/>
                </a:lnTo>
                <a:lnTo>
                  <a:pt x="463911" y="2979732"/>
                </a:lnTo>
                <a:lnTo>
                  <a:pt x="423352" y="2958424"/>
                </a:lnTo>
                <a:lnTo>
                  <a:pt x="384156" y="2934977"/>
                </a:lnTo>
                <a:lnTo>
                  <a:pt x="346398" y="2909470"/>
                </a:lnTo>
                <a:lnTo>
                  <a:pt x="310158" y="2881980"/>
                </a:lnTo>
                <a:lnTo>
                  <a:pt x="275512" y="2852584"/>
                </a:lnTo>
                <a:lnTo>
                  <a:pt x="242539" y="2821360"/>
                </a:lnTo>
                <a:lnTo>
                  <a:pt x="211315" y="2788387"/>
                </a:lnTo>
                <a:lnTo>
                  <a:pt x="181919" y="2753741"/>
                </a:lnTo>
                <a:lnTo>
                  <a:pt x="154429" y="2717501"/>
                </a:lnTo>
                <a:lnTo>
                  <a:pt x="128922" y="2679743"/>
                </a:lnTo>
                <a:lnTo>
                  <a:pt x="105475" y="2640546"/>
                </a:lnTo>
                <a:lnTo>
                  <a:pt x="84167" y="2599988"/>
                </a:lnTo>
                <a:lnTo>
                  <a:pt x="65074" y="2558145"/>
                </a:lnTo>
                <a:lnTo>
                  <a:pt x="48275" y="2515097"/>
                </a:lnTo>
                <a:lnTo>
                  <a:pt x="33848" y="2470919"/>
                </a:lnTo>
                <a:lnTo>
                  <a:pt x="21870" y="2425690"/>
                </a:lnTo>
                <a:lnTo>
                  <a:pt x="12418" y="2379489"/>
                </a:lnTo>
                <a:lnTo>
                  <a:pt x="5571" y="2332391"/>
                </a:lnTo>
                <a:lnTo>
                  <a:pt x="1405" y="2284475"/>
                </a:lnTo>
                <a:lnTo>
                  <a:pt x="0" y="2235819"/>
                </a:lnTo>
                <a:lnTo>
                  <a:pt x="0" y="828080"/>
                </a:lnTo>
                <a:close/>
              </a:path>
              <a:path w="4202430" h="3064510">
                <a:moveTo>
                  <a:pt x="2101049" y="0"/>
                </a:moveTo>
                <a:lnTo>
                  <a:pt x="2101049" y="3063899"/>
                </a:lnTo>
              </a:path>
              <a:path w="4202430" h="3064510">
                <a:moveTo>
                  <a:pt x="0" y="1531949"/>
                </a:moveTo>
                <a:lnTo>
                  <a:pt x="4202099" y="1531949"/>
                </a:lnTo>
              </a:path>
            </a:pathLst>
          </a:custGeom>
          <a:ln w="19049">
            <a:solidFill>
              <a:srgbClr val="6AA84F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" name="object 2"/>
          <p:cNvSpPr/>
          <p:nvPr/>
        </p:nvSpPr>
        <p:spPr>
          <a:xfrm>
            <a:off x="0" y="5811900"/>
            <a:ext cx="12192000" cy="1046480"/>
          </a:xfrm>
          <a:custGeom>
            <a:avLst/>
            <a:gdLst/>
            <a:ahLst/>
            <a:cxnLst/>
            <a:rect l="l" t="t" r="r" b="b"/>
            <a:pathLst>
              <a:path w="9144000" h="784860">
                <a:moveTo>
                  <a:pt x="0" y="784575"/>
                </a:moveTo>
                <a:lnTo>
                  <a:pt x="9143999" y="784575"/>
                </a:lnTo>
                <a:lnTo>
                  <a:pt x="9143999" y="0"/>
                </a:lnTo>
                <a:lnTo>
                  <a:pt x="0" y="0"/>
                </a:lnTo>
                <a:lnTo>
                  <a:pt x="0" y="784575"/>
                </a:lnTo>
                <a:close/>
              </a:path>
            </a:pathLst>
          </a:custGeom>
          <a:solidFill>
            <a:srgbClr val="43434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1" name="object 11"/>
          <p:cNvSpPr txBox="1"/>
          <p:nvPr/>
        </p:nvSpPr>
        <p:spPr>
          <a:xfrm>
            <a:off x="2845273" y="751052"/>
            <a:ext cx="474489" cy="359156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6933">
              <a:lnSpc>
                <a:spcPts val="3673"/>
              </a:lnSpc>
            </a:pPr>
            <a:r>
              <a:rPr sz="3200" dirty="0">
                <a:solidFill>
                  <a:srgbClr val="6AA84F"/>
                </a:solidFill>
                <a:latin typeface="Arial"/>
                <a:cs typeface="Arial"/>
              </a:rPr>
              <a:t>Выполняют</a:t>
            </a:r>
            <a:r>
              <a:rPr sz="3200" spc="-207" dirty="0">
                <a:solidFill>
                  <a:srgbClr val="6AA84F"/>
                </a:solidFill>
                <a:latin typeface="Arial"/>
                <a:cs typeface="Arial"/>
              </a:rPr>
              <a:t> </a:t>
            </a:r>
            <a:r>
              <a:rPr sz="3200" spc="-13" dirty="0">
                <a:solidFill>
                  <a:srgbClr val="6AA84F"/>
                </a:solidFill>
                <a:latin typeface="Arial"/>
                <a:cs typeface="Arial"/>
              </a:rPr>
              <a:t>задачу</a:t>
            </a:r>
            <a:endParaRPr sz="3200">
              <a:latin typeface="Arial"/>
              <a:cs typeface="Arial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6111534" y="1526599"/>
            <a:ext cx="1870287" cy="1822027"/>
            <a:chOff x="4583650" y="1144949"/>
            <a:chExt cx="1402715" cy="1366520"/>
          </a:xfrm>
        </p:grpSpPr>
        <p:sp>
          <p:nvSpPr>
            <p:cNvPr id="13" name="object 13"/>
            <p:cNvSpPr/>
            <p:nvPr/>
          </p:nvSpPr>
          <p:spPr>
            <a:xfrm>
              <a:off x="4593175" y="1154474"/>
              <a:ext cx="1383665" cy="1347470"/>
            </a:xfrm>
            <a:custGeom>
              <a:avLst/>
              <a:gdLst/>
              <a:ahLst/>
              <a:cxnLst/>
              <a:rect l="l" t="t" r="r" b="b"/>
              <a:pathLst>
                <a:path w="1383664" h="1347470">
                  <a:moveTo>
                    <a:pt x="691649" y="1346999"/>
                  </a:moveTo>
                  <a:lnTo>
                    <a:pt x="642255" y="1345308"/>
                  </a:lnTo>
                  <a:lnTo>
                    <a:pt x="593797" y="1340311"/>
                  </a:lnTo>
                  <a:lnTo>
                    <a:pt x="546394" y="1332122"/>
                  </a:lnTo>
                  <a:lnTo>
                    <a:pt x="500162" y="1320855"/>
                  </a:lnTo>
                  <a:lnTo>
                    <a:pt x="455219" y="1306623"/>
                  </a:lnTo>
                  <a:lnTo>
                    <a:pt x="411682" y="1289541"/>
                  </a:lnTo>
                  <a:lnTo>
                    <a:pt x="369667" y="1269723"/>
                  </a:lnTo>
                  <a:lnTo>
                    <a:pt x="329291" y="1247283"/>
                  </a:lnTo>
                  <a:lnTo>
                    <a:pt x="290673" y="1222334"/>
                  </a:lnTo>
                  <a:lnTo>
                    <a:pt x="253927" y="1194991"/>
                  </a:lnTo>
                  <a:lnTo>
                    <a:pt x="219173" y="1165367"/>
                  </a:lnTo>
                  <a:lnTo>
                    <a:pt x="186526" y="1133577"/>
                  </a:lnTo>
                  <a:lnTo>
                    <a:pt x="156105" y="1099735"/>
                  </a:lnTo>
                  <a:lnTo>
                    <a:pt x="128025" y="1063954"/>
                  </a:lnTo>
                  <a:lnTo>
                    <a:pt x="102404" y="1026349"/>
                  </a:lnTo>
                  <a:lnTo>
                    <a:pt x="79359" y="987033"/>
                  </a:lnTo>
                  <a:lnTo>
                    <a:pt x="59006" y="946120"/>
                  </a:lnTo>
                  <a:lnTo>
                    <a:pt x="41464" y="903725"/>
                  </a:lnTo>
                  <a:lnTo>
                    <a:pt x="26849" y="859962"/>
                  </a:lnTo>
                  <a:lnTo>
                    <a:pt x="15278" y="814943"/>
                  </a:lnTo>
                  <a:lnTo>
                    <a:pt x="6868" y="768784"/>
                  </a:lnTo>
                  <a:lnTo>
                    <a:pt x="1736" y="721598"/>
                  </a:lnTo>
                  <a:lnTo>
                    <a:pt x="0" y="673499"/>
                  </a:lnTo>
                  <a:lnTo>
                    <a:pt x="1736" y="625401"/>
                  </a:lnTo>
                  <a:lnTo>
                    <a:pt x="6868" y="578215"/>
                  </a:lnTo>
                  <a:lnTo>
                    <a:pt x="15278" y="532056"/>
                  </a:lnTo>
                  <a:lnTo>
                    <a:pt x="26849" y="487038"/>
                  </a:lnTo>
                  <a:lnTo>
                    <a:pt x="41464" y="443274"/>
                  </a:lnTo>
                  <a:lnTo>
                    <a:pt x="59006" y="400879"/>
                  </a:lnTo>
                  <a:lnTo>
                    <a:pt x="79359" y="359966"/>
                  </a:lnTo>
                  <a:lnTo>
                    <a:pt x="102404" y="320650"/>
                  </a:lnTo>
                  <a:lnTo>
                    <a:pt x="128025" y="283045"/>
                  </a:lnTo>
                  <a:lnTo>
                    <a:pt x="156105" y="247264"/>
                  </a:lnTo>
                  <a:lnTo>
                    <a:pt x="186526" y="213422"/>
                  </a:lnTo>
                  <a:lnTo>
                    <a:pt x="219173" y="181632"/>
                  </a:lnTo>
                  <a:lnTo>
                    <a:pt x="253927" y="152008"/>
                  </a:lnTo>
                  <a:lnTo>
                    <a:pt x="290673" y="124665"/>
                  </a:lnTo>
                  <a:lnTo>
                    <a:pt x="329291" y="99716"/>
                  </a:lnTo>
                  <a:lnTo>
                    <a:pt x="369667" y="77276"/>
                  </a:lnTo>
                  <a:lnTo>
                    <a:pt x="411682" y="57458"/>
                  </a:lnTo>
                  <a:lnTo>
                    <a:pt x="455219" y="40376"/>
                  </a:lnTo>
                  <a:lnTo>
                    <a:pt x="500162" y="26144"/>
                  </a:lnTo>
                  <a:lnTo>
                    <a:pt x="546394" y="14877"/>
                  </a:lnTo>
                  <a:lnTo>
                    <a:pt x="593797" y="6688"/>
                  </a:lnTo>
                  <a:lnTo>
                    <a:pt x="642255" y="1691"/>
                  </a:lnTo>
                  <a:lnTo>
                    <a:pt x="691649" y="0"/>
                  </a:lnTo>
                  <a:lnTo>
                    <a:pt x="741462" y="1747"/>
                  </a:lnTo>
                  <a:lnTo>
                    <a:pt x="790728" y="6943"/>
                  </a:lnTo>
                  <a:lnTo>
                    <a:pt x="839273" y="15516"/>
                  </a:lnTo>
                  <a:lnTo>
                    <a:pt x="886921" y="27397"/>
                  </a:lnTo>
                  <a:lnTo>
                    <a:pt x="933499" y="42516"/>
                  </a:lnTo>
                  <a:lnTo>
                    <a:pt x="978833" y="60801"/>
                  </a:lnTo>
                  <a:lnTo>
                    <a:pt x="1022747" y="82182"/>
                  </a:lnTo>
                  <a:lnTo>
                    <a:pt x="1065067" y="106589"/>
                  </a:lnTo>
                  <a:lnTo>
                    <a:pt x="1105619" y="133952"/>
                  </a:lnTo>
                  <a:lnTo>
                    <a:pt x="1144228" y="164200"/>
                  </a:lnTo>
                  <a:lnTo>
                    <a:pt x="1180720" y="197263"/>
                  </a:lnTo>
                  <a:lnTo>
                    <a:pt x="1214674" y="232798"/>
                  </a:lnTo>
                  <a:lnTo>
                    <a:pt x="1245737" y="270394"/>
                  </a:lnTo>
                  <a:lnTo>
                    <a:pt x="1273837" y="309881"/>
                  </a:lnTo>
                  <a:lnTo>
                    <a:pt x="1298902" y="351091"/>
                  </a:lnTo>
                  <a:lnTo>
                    <a:pt x="1320860" y="393853"/>
                  </a:lnTo>
                  <a:lnTo>
                    <a:pt x="1339638" y="437996"/>
                  </a:lnTo>
                  <a:lnTo>
                    <a:pt x="1355163" y="483352"/>
                  </a:lnTo>
                  <a:lnTo>
                    <a:pt x="1367364" y="529750"/>
                  </a:lnTo>
                  <a:lnTo>
                    <a:pt x="1376169" y="577021"/>
                  </a:lnTo>
                  <a:lnTo>
                    <a:pt x="1381505" y="624994"/>
                  </a:lnTo>
                  <a:lnTo>
                    <a:pt x="1383299" y="673499"/>
                  </a:lnTo>
                  <a:lnTo>
                    <a:pt x="1381563" y="721598"/>
                  </a:lnTo>
                  <a:lnTo>
                    <a:pt x="1376431" y="768784"/>
                  </a:lnTo>
                  <a:lnTo>
                    <a:pt x="1368021" y="814943"/>
                  </a:lnTo>
                  <a:lnTo>
                    <a:pt x="1356450" y="859962"/>
                  </a:lnTo>
                  <a:lnTo>
                    <a:pt x="1341835" y="903725"/>
                  </a:lnTo>
                  <a:lnTo>
                    <a:pt x="1324293" y="946120"/>
                  </a:lnTo>
                  <a:lnTo>
                    <a:pt x="1303940" y="987033"/>
                  </a:lnTo>
                  <a:lnTo>
                    <a:pt x="1280895" y="1026349"/>
                  </a:lnTo>
                  <a:lnTo>
                    <a:pt x="1255274" y="1063954"/>
                  </a:lnTo>
                  <a:lnTo>
                    <a:pt x="1227194" y="1099735"/>
                  </a:lnTo>
                  <a:lnTo>
                    <a:pt x="1196773" y="1133577"/>
                  </a:lnTo>
                  <a:lnTo>
                    <a:pt x="1164126" y="1165367"/>
                  </a:lnTo>
                  <a:lnTo>
                    <a:pt x="1129372" y="1194991"/>
                  </a:lnTo>
                  <a:lnTo>
                    <a:pt x="1092626" y="1222334"/>
                  </a:lnTo>
                  <a:lnTo>
                    <a:pt x="1054008" y="1247283"/>
                  </a:lnTo>
                  <a:lnTo>
                    <a:pt x="1013632" y="1269723"/>
                  </a:lnTo>
                  <a:lnTo>
                    <a:pt x="971617" y="1289541"/>
                  </a:lnTo>
                  <a:lnTo>
                    <a:pt x="928080" y="1306623"/>
                  </a:lnTo>
                  <a:lnTo>
                    <a:pt x="883137" y="1320855"/>
                  </a:lnTo>
                  <a:lnTo>
                    <a:pt x="836905" y="1332122"/>
                  </a:lnTo>
                  <a:lnTo>
                    <a:pt x="789502" y="1340311"/>
                  </a:lnTo>
                  <a:lnTo>
                    <a:pt x="741044" y="1345308"/>
                  </a:lnTo>
                  <a:lnTo>
                    <a:pt x="691649" y="1346999"/>
                  </a:lnTo>
                  <a:close/>
                </a:path>
              </a:pathLst>
            </a:custGeom>
            <a:solidFill>
              <a:srgbClr val="FFF1CC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4" name="object 14"/>
            <p:cNvSpPr/>
            <p:nvPr/>
          </p:nvSpPr>
          <p:spPr>
            <a:xfrm>
              <a:off x="4593175" y="1154474"/>
              <a:ext cx="1383665" cy="1347470"/>
            </a:xfrm>
            <a:custGeom>
              <a:avLst/>
              <a:gdLst/>
              <a:ahLst/>
              <a:cxnLst/>
              <a:rect l="l" t="t" r="r" b="b"/>
              <a:pathLst>
                <a:path w="1383664" h="1347470">
                  <a:moveTo>
                    <a:pt x="0" y="673499"/>
                  </a:moveTo>
                  <a:lnTo>
                    <a:pt x="1736" y="625401"/>
                  </a:lnTo>
                  <a:lnTo>
                    <a:pt x="6868" y="578215"/>
                  </a:lnTo>
                  <a:lnTo>
                    <a:pt x="15278" y="532056"/>
                  </a:lnTo>
                  <a:lnTo>
                    <a:pt x="26849" y="487038"/>
                  </a:lnTo>
                  <a:lnTo>
                    <a:pt x="41464" y="443274"/>
                  </a:lnTo>
                  <a:lnTo>
                    <a:pt x="59006" y="400879"/>
                  </a:lnTo>
                  <a:lnTo>
                    <a:pt x="79359" y="359966"/>
                  </a:lnTo>
                  <a:lnTo>
                    <a:pt x="102404" y="320650"/>
                  </a:lnTo>
                  <a:lnTo>
                    <a:pt x="128025" y="283045"/>
                  </a:lnTo>
                  <a:lnTo>
                    <a:pt x="156105" y="247264"/>
                  </a:lnTo>
                  <a:lnTo>
                    <a:pt x="186526" y="213422"/>
                  </a:lnTo>
                  <a:lnTo>
                    <a:pt x="219173" y="181632"/>
                  </a:lnTo>
                  <a:lnTo>
                    <a:pt x="253927" y="152008"/>
                  </a:lnTo>
                  <a:lnTo>
                    <a:pt x="290673" y="124665"/>
                  </a:lnTo>
                  <a:lnTo>
                    <a:pt x="329291" y="99716"/>
                  </a:lnTo>
                  <a:lnTo>
                    <a:pt x="369667" y="77276"/>
                  </a:lnTo>
                  <a:lnTo>
                    <a:pt x="411682" y="57458"/>
                  </a:lnTo>
                  <a:lnTo>
                    <a:pt x="455219" y="40376"/>
                  </a:lnTo>
                  <a:lnTo>
                    <a:pt x="500162" y="26144"/>
                  </a:lnTo>
                  <a:lnTo>
                    <a:pt x="546394" y="14877"/>
                  </a:lnTo>
                  <a:lnTo>
                    <a:pt x="593797" y="6688"/>
                  </a:lnTo>
                  <a:lnTo>
                    <a:pt x="642255" y="1691"/>
                  </a:lnTo>
                  <a:lnTo>
                    <a:pt x="691649" y="0"/>
                  </a:lnTo>
                  <a:lnTo>
                    <a:pt x="741462" y="1747"/>
                  </a:lnTo>
                  <a:lnTo>
                    <a:pt x="790728" y="6943"/>
                  </a:lnTo>
                  <a:lnTo>
                    <a:pt x="839273" y="15516"/>
                  </a:lnTo>
                  <a:lnTo>
                    <a:pt x="886921" y="27397"/>
                  </a:lnTo>
                  <a:lnTo>
                    <a:pt x="933499" y="42516"/>
                  </a:lnTo>
                  <a:lnTo>
                    <a:pt x="978833" y="60801"/>
                  </a:lnTo>
                  <a:lnTo>
                    <a:pt x="1022747" y="82182"/>
                  </a:lnTo>
                  <a:lnTo>
                    <a:pt x="1065067" y="106589"/>
                  </a:lnTo>
                  <a:lnTo>
                    <a:pt x="1105619" y="133952"/>
                  </a:lnTo>
                  <a:lnTo>
                    <a:pt x="1144228" y="164200"/>
                  </a:lnTo>
                  <a:lnTo>
                    <a:pt x="1180720" y="197263"/>
                  </a:lnTo>
                  <a:lnTo>
                    <a:pt x="1214674" y="232798"/>
                  </a:lnTo>
                  <a:lnTo>
                    <a:pt x="1245737" y="270394"/>
                  </a:lnTo>
                  <a:lnTo>
                    <a:pt x="1273837" y="309881"/>
                  </a:lnTo>
                  <a:lnTo>
                    <a:pt x="1298902" y="351091"/>
                  </a:lnTo>
                  <a:lnTo>
                    <a:pt x="1320860" y="393853"/>
                  </a:lnTo>
                  <a:lnTo>
                    <a:pt x="1339638" y="437996"/>
                  </a:lnTo>
                  <a:lnTo>
                    <a:pt x="1355163" y="483352"/>
                  </a:lnTo>
                  <a:lnTo>
                    <a:pt x="1367364" y="529750"/>
                  </a:lnTo>
                  <a:lnTo>
                    <a:pt x="1376169" y="577021"/>
                  </a:lnTo>
                  <a:lnTo>
                    <a:pt x="1381505" y="624994"/>
                  </a:lnTo>
                  <a:lnTo>
                    <a:pt x="1383299" y="673499"/>
                  </a:lnTo>
                  <a:lnTo>
                    <a:pt x="1381563" y="721598"/>
                  </a:lnTo>
                  <a:lnTo>
                    <a:pt x="1376431" y="768784"/>
                  </a:lnTo>
                  <a:lnTo>
                    <a:pt x="1368021" y="814943"/>
                  </a:lnTo>
                  <a:lnTo>
                    <a:pt x="1356450" y="859962"/>
                  </a:lnTo>
                  <a:lnTo>
                    <a:pt x="1341835" y="903725"/>
                  </a:lnTo>
                  <a:lnTo>
                    <a:pt x="1324293" y="946120"/>
                  </a:lnTo>
                  <a:lnTo>
                    <a:pt x="1303940" y="987033"/>
                  </a:lnTo>
                  <a:lnTo>
                    <a:pt x="1280895" y="1026349"/>
                  </a:lnTo>
                  <a:lnTo>
                    <a:pt x="1255274" y="1063954"/>
                  </a:lnTo>
                  <a:lnTo>
                    <a:pt x="1227194" y="1099735"/>
                  </a:lnTo>
                  <a:lnTo>
                    <a:pt x="1196773" y="1133577"/>
                  </a:lnTo>
                  <a:lnTo>
                    <a:pt x="1164126" y="1165367"/>
                  </a:lnTo>
                  <a:lnTo>
                    <a:pt x="1129372" y="1194991"/>
                  </a:lnTo>
                  <a:lnTo>
                    <a:pt x="1092626" y="1222334"/>
                  </a:lnTo>
                  <a:lnTo>
                    <a:pt x="1054008" y="1247283"/>
                  </a:lnTo>
                  <a:lnTo>
                    <a:pt x="1013632" y="1269723"/>
                  </a:lnTo>
                  <a:lnTo>
                    <a:pt x="971617" y="1289541"/>
                  </a:lnTo>
                  <a:lnTo>
                    <a:pt x="928080" y="1306623"/>
                  </a:lnTo>
                  <a:lnTo>
                    <a:pt x="883137" y="1320855"/>
                  </a:lnTo>
                  <a:lnTo>
                    <a:pt x="836905" y="1332122"/>
                  </a:lnTo>
                  <a:lnTo>
                    <a:pt x="789502" y="1340311"/>
                  </a:lnTo>
                  <a:lnTo>
                    <a:pt x="741044" y="1345308"/>
                  </a:lnTo>
                  <a:lnTo>
                    <a:pt x="691649" y="1346999"/>
                  </a:lnTo>
                  <a:lnTo>
                    <a:pt x="642255" y="1345308"/>
                  </a:lnTo>
                  <a:lnTo>
                    <a:pt x="593797" y="1340311"/>
                  </a:lnTo>
                  <a:lnTo>
                    <a:pt x="546394" y="1332122"/>
                  </a:lnTo>
                  <a:lnTo>
                    <a:pt x="500162" y="1320855"/>
                  </a:lnTo>
                  <a:lnTo>
                    <a:pt x="455219" y="1306623"/>
                  </a:lnTo>
                  <a:lnTo>
                    <a:pt x="411682" y="1289541"/>
                  </a:lnTo>
                  <a:lnTo>
                    <a:pt x="369667" y="1269723"/>
                  </a:lnTo>
                  <a:lnTo>
                    <a:pt x="329291" y="1247283"/>
                  </a:lnTo>
                  <a:lnTo>
                    <a:pt x="290673" y="1222334"/>
                  </a:lnTo>
                  <a:lnTo>
                    <a:pt x="253927" y="1194991"/>
                  </a:lnTo>
                  <a:lnTo>
                    <a:pt x="219173" y="1165367"/>
                  </a:lnTo>
                  <a:lnTo>
                    <a:pt x="186526" y="1133577"/>
                  </a:lnTo>
                  <a:lnTo>
                    <a:pt x="156105" y="1099735"/>
                  </a:lnTo>
                  <a:lnTo>
                    <a:pt x="128025" y="1063954"/>
                  </a:lnTo>
                  <a:lnTo>
                    <a:pt x="102404" y="1026349"/>
                  </a:lnTo>
                  <a:lnTo>
                    <a:pt x="79359" y="987033"/>
                  </a:lnTo>
                  <a:lnTo>
                    <a:pt x="59006" y="946120"/>
                  </a:lnTo>
                  <a:lnTo>
                    <a:pt x="41464" y="903725"/>
                  </a:lnTo>
                  <a:lnTo>
                    <a:pt x="26849" y="859962"/>
                  </a:lnTo>
                  <a:lnTo>
                    <a:pt x="15278" y="814943"/>
                  </a:lnTo>
                  <a:lnTo>
                    <a:pt x="6868" y="768784"/>
                  </a:lnTo>
                  <a:lnTo>
                    <a:pt x="1736" y="721598"/>
                  </a:lnTo>
                  <a:lnTo>
                    <a:pt x="0" y="673499"/>
                  </a:lnTo>
                  <a:close/>
                </a:path>
              </a:pathLst>
            </a:custGeom>
            <a:ln w="19049">
              <a:solidFill>
                <a:srgbClr val="6AA84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4745626" y="5092311"/>
            <a:ext cx="2871893" cy="150475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746630">
              <a:spcBef>
                <a:spcPts val="133"/>
              </a:spcBef>
            </a:pPr>
            <a:r>
              <a:rPr sz="3200" spc="-13" dirty="0">
                <a:solidFill>
                  <a:srgbClr val="6AA84F"/>
                </a:solidFill>
                <a:latin typeface="Arial"/>
                <a:cs typeface="Arial"/>
              </a:rPr>
              <a:t>Стоят</a:t>
            </a:r>
            <a:endParaRPr sz="3200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3667" dirty="0">
              <a:latin typeface="Arial"/>
              <a:cs typeface="Arial"/>
            </a:endParaRPr>
          </a:p>
          <a:p>
            <a:pPr marL="16933"/>
            <a:r>
              <a:rPr sz="2800" dirty="0">
                <a:solidFill>
                  <a:srgbClr val="FFFFFF"/>
                </a:solidFill>
                <a:latin typeface="Trebuchet MS"/>
                <a:cs typeface="Trebuchet MS"/>
              </a:rPr>
              <a:t>Стратегии</a:t>
            </a:r>
            <a:r>
              <a:rPr sz="2800" spc="-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13" dirty="0">
                <a:solidFill>
                  <a:srgbClr val="FFFFFF"/>
                </a:solidFill>
                <a:latin typeface="Trebuchet MS"/>
                <a:cs typeface="Trebuchet MS"/>
              </a:rPr>
              <a:t>роста</a:t>
            </a:r>
            <a:endParaRPr sz="2800" dirty="0">
              <a:latin typeface="Trebuchet MS"/>
              <a:cs typeface="Trebuchet M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636607" y="1240477"/>
            <a:ext cx="752343" cy="756073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6933">
              <a:lnSpc>
                <a:spcPts val="2193"/>
              </a:lnSpc>
            </a:pPr>
            <a:r>
              <a:rPr sz="1867" spc="-13" dirty="0">
                <a:latin typeface="Arial"/>
                <a:cs typeface="Arial"/>
              </a:rPr>
              <a:t>Лучше</a:t>
            </a:r>
            <a:endParaRPr sz="1867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636607" y="2957224"/>
            <a:ext cx="282129" cy="598593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6933">
              <a:lnSpc>
                <a:spcPts val="2193"/>
              </a:lnSpc>
            </a:pPr>
            <a:r>
              <a:rPr sz="1867" spc="-27" dirty="0">
                <a:latin typeface="Arial"/>
                <a:cs typeface="Arial"/>
              </a:rPr>
              <a:t>Хуже</a:t>
            </a:r>
            <a:endParaRPr sz="1867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600355" y="4614483"/>
            <a:ext cx="880533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13" dirty="0">
                <a:latin typeface="Arial"/>
                <a:cs typeface="Arial"/>
              </a:rPr>
              <a:t>Дороже</a:t>
            </a:r>
            <a:endParaRPr sz="1867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845529" y="4614483"/>
            <a:ext cx="1038860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13" dirty="0">
                <a:latin typeface="Arial"/>
                <a:cs typeface="Arial"/>
              </a:rPr>
              <a:t>Дешевле</a:t>
            </a:r>
            <a:endParaRPr sz="1867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364746" y="2243827"/>
            <a:ext cx="1362287" cy="222219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333" dirty="0">
                <a:latin typeface="Arial"/>
                <a:cs typeface="Arial"/>
              </a:rPr>
              <a:t>+-</a:t>
            </a:r>
            <a:r>
              <a:rPr sz="1333" spc="-20" dirty="0">
                <a:latin typeface="Arial"/>
                <a:cs typeface="Arial"/>
              </a:rPr>
              <a:t> </a:t>
            </a:r>
            <a:r>
              <a:rPr sz="1333" dirty="0">
                <a:latin typeface="Arial"/>
                <a:cs typeface="Arial"/>
              </a:rPr>
              <a:t>те</a:t>
            </a:r>
            <a:r>
              <a:rPr sz="1333" spc="-20" dirty="0">
                <a:latin typeface="Arial"/>
                <a:cs typeface="Arial"/>
              </a:rPr>
              <a:t> </a:t>
            </a:r>
            <a:r>
              <a:rPr sz="1333" dirty="0">
                <a:latin typeface="Arial"/>
                <a:cs typeface="Arial"/>
              </a:rPr>
              <a:t>же</a:t>
            </a:r>
            <a:r>
              <a:rPr sz="1333" spc="-13" dirty="0">
                <a:latin typeface="Arial"/>
                <a:cs typeface="Arial"/>
              </a:rPr>
              <a:t> клиенты</a:t>
            </a:r>
            <a:endParaRPr sz="1333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729416" y="482584"/>
            <a:ext cx="2043853" cy="1066959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6933" marR="6773" indent="885591">
              <a:lnSpc>
                <a:spcPts val="2200"/>
              </a:lnSpc>
              <a:spcBef>
                <a:spcPts val="240"/>
              </a:spcBef>
            </a:pPr>
            <a:r>
              <a:rPr sz="1867" spc="-13" dirty="0">
                <a:latin typeface="Arial"/>
                <a:cs typeface="Arial"/>
              </a:rPr>
              <a:t>Стратегия Дифференциации</a:t>
            </a:r>
            <a:endParaRPr sz="1867">
              <a:latin typeface="Arial"/>
              <a:cs typeface="Arial"/>
            </a:endParaRPr>
          </a:p>
          <a:p>
            <a:pPr marL="219281">
              <a:spcBef>
                <a:spcPts val="833"/>
              </a:spcBef>
            </a:pPr>
            <a:r>
              <a:rPr sz="2400" b="1" spc="-13" dirty="0">
                <a:latin typeface="Arial"/>
                <a:cs typeface="Arial"/>
              </a:rPr>
              <a:t>UberBlack</a:t>
            </a:r>
            <a:endParaRPr sz="24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320501" y="482584"/>
            <a:ext cx="2092113" cy="1066959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6933" marR="300559">
              <a:lnSpc>
                <a:spcPts val="2200"/>
              </a:lnSpc>
              <a:spcBef>
                <a:spcPts val="240"/>
              </a:spcBef>
            </a:pPr>
            <a:r>
              <a:rPr sz="1867" spc="-13" dirty="0">
                <a:latin typeface="Arial"/>
                <a:cs typeface="Arial"/>
              </a:rPr>
              <a:t>Стратегия Доминирования</a:t>
            </a:r>
            <a:endParaRPr sz="1867">
              <a:latin typeface="Arial"/>
              <a:cs typeface="Arial"/>
            </a:endParaRPr>
          </a:p>
          <a:p>
            <a:pPr marL="1177684">
              <a:spcBef>
                <a:spcPts val="833"/>
              </a:spcBef>
            </a:pPr>
            <a:r>
              <a:rPr sz="2400" b="1" spc="-13" dirty="0">
                <a:latin typeface="Arial"/>
                <a:cs typeface="Arial"/>
              </a:rPr>
              <a:t>UberX</a:t>
            </a:r>
            <a:endParaRPr sz="24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735167" y="3118294"/>
            <a:ext cx="2037927" cy="1222365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285320">
              <a:spcBef>
                <a:spcPts val="133"/>
              </a:spcBef>
            </a:pPr>
            <a:r>
              <a:rPr sz="1333" dirty="0">
                <a:latin typeface="Arial"/>
                <a:cs typeface="Arial"/>
              </a:rPr>
              <a:t>Привлекают</a:t>
            </a:r>
            <a:r>
              <a:rPr sz="1333" spc="-87" dirty="0">
                <a:latin typeface="Arial"/>
                <a:cs typeface="Arial"/>
              </a:rPr>
              <a:t> </a:t>
            </a:r>
            <a:r>
              <a:rPr sz="1333" spc="-13" dirty="0">
                <a:latin typeface="Arial"/>
                <a:cs typeface="Arial"/>
              </a:rPr>
              <a:t>клиентов </a:t>
            </a:r>
            <a:r>
              <a:rPr sz="1333" dirty="0">
                <a:latin typeface="Arial"/>
                <a:cs typeface="Arial"/>
              </a:rPr>
              <a:t>ограниченных</a:t>
            </a:r>
            <a:r>
              <a:rPr sz="1333" spc="-80" dirty="0">
                <a:latin typeface="Arial"/>
                <a:cs typeface="Arial"/>
              </a:rPr>
              <a:t> </a:t>
            </a:r>
            <a:r>
              <a:rPr sz="1333" spc="-67" dirty="0">
                <a:latin typeface="Arial"/>
                <a:cs typeface="Arial"/>
              </a:rPr>
              <a:t>в </a:t>
            </a:r>
            <a:r>
              <a:rPr sz="1333" spc="-13" dirty="0">
                <a:latin typeface="Arial"/>
                <a:cs typeface="Arial"/>
              </a:rPr>
              <a:t>выборе</a:t>
            </a:r>
            <a:endParaRPr sz="1333">
              <a:latin typeface="Arial"/>
              <a:cs typeface="Arial"/>
            </a:endParaRPr>
          </a:p>
          <a:p>
            <a:pPr marL="528307" marR="6773" indent="368291">
              <a:lnSpc>
                <a:spcPts val="2200"/>
              </a:lnSpc>
              <a:spcBef>
                <a:spcPts val="153"/>
              </a:spcBef>
            </a:pPr>
            <a:r>
              <a:rPr sz="1867" spc="-13" dirty="0">
                <a:latin typeface="Arial"/>
                <a:cs typeface="Arial"/>
              </a:rPr>
              <a:t>Стратегия Обособления</a:t>
            </a:r>
            <a:endParaRPr sz="1867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7320500" y="3112875"/>
            <a:ext cx="2150533" cy="1219992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575719">
              <a:spcBef>
                <a:spcPts val="133"/>
              </a:spcBef>
            </a:pPr>
            <a:r>
              <a:rPr sz="2400" b="1" spc="-13" dirty="0">
                <a:latin typeface="Arial"/>
                <a:cs typeface="Arial"/>
              </a:rPr>
              <a:t>UberPOOL</a:t>
            </a:r>
            <a:endParaRPr sz="2400">
              <a:latin typeface="Arial"/>
              <a:cs typeface="Arial"/>
            </a:endParaRPr>
          </a:p>
          <a:p>
            <a:pPr marL="16933" marR="772987">
              <a:lnSpc>
                <a:spcPts val="2200"/>
              </a:lnSpc>
              <a:spcBef>
                <a:spcPts val="2113"/>
              </a:spcBef>
            </a:pPr>
            <a:r>
              <a:rPr sz="1867" spc="-13" dirty="0">
                <a:latin typeface="Arial"/>
                <a:cs typeface="Arial"/>
              </a:rPr>
              <a:t>Стратегия </a:t>
            </a:r>
            <a:r>
              <a:rPr sz="1867" spc="-27" dirty="0">
                <a:latin typeface="Arial"/>
                <a:cs typeface="Arial"/>
              </a:rPr>
              <a:t>Разрушения</a:t>
            </a:r>
            <a:endParaRPr sz="1867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69956" y="2969013"/>
            <a:ext cx="8652087" cy="919974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z="5867" spc="433" dirty="0">
                <a:solidFill>
                  <a:srgbClr val="000000"/>
                </a:solidFill>
              </a:rPr>
              <a:t>Анализ</a:t>
            </a:r>
            <a:r>
              <a:rPr sz="5867" spc="100" dirty="0">
                <a:solidFill>
                  <a:srgbClr val="000000"/>
                </a:solidFill>
              </a:rPr>
              <a:t> </a:t>
            </a:r>
            <a:r>
              <a:rPr sz="5867" spc="460" dirty="0">
                <a:solidFill>
                  <a:srgbClr val="000000"/>
                </a:solidFill>
              </a:rPr>
              <a:t>конкурентов</a:t>
            </a:r>
            <a:endParaRPr sz="5867" dirty="0"/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5012" y="5026244"/>
            <a:ext cx="3843867" cy="877163"/>
          </a:xfrm>
          <a:prstGeom prst="rect">
            <a:avLst/>
          </a:prstGeom>
        </p:spPr>
        <p:txBody>
          <a:bodyPr vert="horz" wrap="square" lIns="0" tIns="30480" rIns="0" bIns="0" rtlCol="0" anchor="ctr">
            <a:spAutoFit/>
          </a:bodyPr>
          <a:lstStyle/>
          <a:p>
            <a:pPr marL="16933" marR="6773" algn="r">
              <a:lnSpc>
                <a:spcPts val="2200"/>
              </a:lnSpc>
              <a:spcBef>
                <a:spcPts val="240"/>
              </a:spcBef>
            </a:pPr>
            <a:r>
              <a:rPr sz="1867" spc="120" dirty="0">
                <a:solidFill>
                  <a:srgbClr val="000000"/>
                </a:solidFill>
                <a:latin typeface="Arial"/>
                <a:cs typeface="Arial"/>
              </a:rPr>
              <a:t>разработка</a:t>
            </a:r>
            <a:r>
              <a:rPr sz="1867" spc="-7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867" b="1" spc="140" dirty="0">
                <a:solidFill>
                  <a:srgbClr val="000000"/>
                </a:solidFill>
                <a:latin typeface="Arial"/>
                <a:cs typeface="Arial"/>
              </a:rPr>
              <a:t>маркетинговой </a:t>
            </a:r>
            <a:r>
              <a:rPr sz="1867" b="1" spc="100" dirty="0">
                <a:solidFill>
                  <a:srgbClr val="000000"/>
                </a:solidFill>
                <a:latin typeface="Arial"/>
                <a:cs typeface="Arial"/>
              </a:rPr>
              <a:t>стратегии</a:t>
            </a:r>
            <a:r>
              <a:rPr sz="1867" spc="100" dirty="0">
                <a:solidFill>
                  <a:srgbClr val="000000"/>
                </a:solidFill>
                <a:latin typeface="Arial"/>
                <a:cs typeface="Arial"/>
              </a:rPr>
              <a:t>,</a:t>
            </a:r>
            <a:r>
              <a:rPr sz="1867" spc="-7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867" b="1" spc="167" dirty="0">
                <a:solidFill>
                  <a:srgbClr val="000000"/>
                </a:solidFill>
                <a:latin typeface="Arial"/>
                <a:cs typeface="Arial"/>
              </a:rPr>
              <a:t>позиционирования</a:t>
            </a:r>
            <a:r>
              <a:rPr sz="1867" spc="167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867" spc="80" dirty="0">
                <a:solidFill>
                  <a:srgbClr val="000000"/>
                </a:solidFill>
                <a:latin typeface="Arial"/>
                <a:cs typeface="Arial"/>
              </a:rPr>
              <a:t>товара</a:t>
            </a:r>
            <a:endParaRPr sz="1867" dirty="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289616" y="5209619"/>
            <a:ext cx="2590035" cy="595035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6933" marR="6773">
              <a:lnSpc>
                <a:spcPts val="2200"/>
              </a:lnSpc>
              <a:spcBef>
                <a:spcPts val="240"/>
              </a:spcBef>
            </a:pPr>
            <a:r>
              <a:rPr sz="1867" b="1" spc="167" dirty="0">
                <a:latin typeface="Arial"/>
                <a:cs typeface="Arial"/>
              </a:rPr>
              <a:t>прогнозирование</a:t>
            </a:r>
            <a:r>
              <a:rPr sz="1867" spc="167" dirty="0">
                <a:latin typeface="Arial"/>
                <a:cs typeface="Arial"/>
              </a:rPr>
              <a:t> </a:t>
            </a:r>
            <a:r>
              <a:rPr sz="1867" spc="120" dirty="0">
                <a:latin typeface="Arial"/>
                <a:cs typeface="Arial"/>
              </a:rPr>
              <a:t>плана</a:t>
            </a:r>
            <a:r>
              <a:rPr sz="1867" spc="-13" dirty="0">
                <a:latin typeface="Arial"/>
                <a:cs typeface="Arial"/>
              </a:rPr>
              <a:t> </a:t>
            </a:r>
            <a:r>
              <a:rPr sz="1867" spc="160" dirty="0">
                <a:latin typeface="Arial"/>
                <a:cs typeface="Arial"/>
              </a:rPr>
              <a:t>продаж</a:t>
            </a:r>
            <a:endParaRPr sz="1867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622216" y="3196588"/>
            <a:ext cx="2471419" cy="877163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6933" marR="6773">
              <a:lnSpc>
                <a:spcPts val="2200"/>
              </a:lnSpc>
              <a:spcBef>
                <a:spcPts val="240"/>
              </a:spcBef>
            </a:pPr>
            <a:r>
              <a:rPr sz="1867" b="1" spc="107" dirty="0">
                <a:latin typeface="Arial"/>
                <a:cs typeface="Arial"/>
              </a:rPr>
              <a:t>разработка</a:t>
            </a:r>
            <a:r>
              <a:rPr sz="1867" spc="107" dirty="0">
                <a:latin typeface="Arial"/>
                <a:cs typeface="Arial"/>
              </a:rPr>
              <a:t> </a:t>
            </a:r>
            <a:r>
              <a:rPr sz="1867" b="1" spc="113" dirty="0">
                <a:latin typeface="Arial"/>
                <a:cs typeface="Arial"/>
              </a:rPr>
              <a:t>ассортимента</a:t>
            </a:r>
            <a:r>
              <a:rPr sz="1867" spc="27" dirty="0">
                <a:latin typeface="Arial"/>
                <a:cs typeface="Arial"/>
              </a:rPr>
              <a:t> </a:t>
            </a:r>
            <a:r>
              <a:rPr sz="1867" spc="167" dirty="0">
                <a:latin typeface="Arial"/>
                <a:cs typeface="Arial"/>
              </a:rPr>
              <a:t>и </a:t>
            </a:r>
            <a:r>
              <a:rPr sz="1867" spc="140" dirty="0">
                <a:latin typeface="Arial"/>
                <a:cs typeface="Arial"/>
              </a:rPr>
              <a:t>товарной</a:t>
            </a:r>
            <a:r>
              <a:rPr sz="1867" spc="-20" dirty="0">
                <a:latin typeface="Arial"/>
                <a:cs typeface="Arial"/>
              </a:rPr>
              <a:t> </a:t>
            </a:r>
            <a:r>
              <a:rPr sz="1867" spc="167" dirty="0">
                <a:latin typeface="Arial"/>
                <a:cs typeface="Arial"/>
              </a:rPr>
              <a:t>политики</a:t>
            </a:r>
            <a:endParaRPr sz="1867" dirty="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977280" y="1150821"/>
            <a:ext cx="2850172" cy="581355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R="6773">
              <a:lnSpc>
                <a:spcPts val="2219"/>
              </a:lnSpc>
              <a:spcBef>
                <a:spcPts val="133"/>
              </a:spcBef>
            </a:pPr>
            <a:r>
              <a:rPr sz="1867" b="1" spc="120" dirty="0">
                <a:latin typeface="Arial"/>
                <a:cs typeface="Arial"/>
              </a:rPr>
              <a:t>установление</a:t>
            </a:r>
            <a:r>
              <a:rPr sz="1867" b="1" spc="13" dirty="0">
                <a:latin typeface="Arial"/>
                <a:cs typeface="Arial"/>
              </a:rPr>
              <a:t> </a:t>
            </a:r>
            <a:r>
              <a:rPr sz="1867" b="1" spc="140" dirty="0">
                <a:latin typeface="Arial"/>
                <a:cs typeface="Arial"/>
              </a:rPr>
              <a:t>цены</a:t>
            </a:r>
            <a:endParaRPr sz="1867" b="1" dirty="0">
              <a:latin typeface="Arial"/>
              <a:cs typeface="Arial"/>
            </a:endParaRPr>
          </a:p>
          <a:p>
            <a:pPr marR="7620">
              <a:lnSpc>
                <a:spcPts val="2200"/>
              </a:lnSpc>
            </a:pPr>
            <a:r>
              <a:rPr lang="ru-RU" sz="1867" spc="133" dirty="0">
                <a:latin typeface="Arial"/>
                <a:cs typeface="Arial"/>
              </a:rPr>
              <a:t>на</a:t>
            </a:r>
            <a:r>
              <a:rPr lang="ru-RU" sz="1867" spc="-33" dirty="0">
                <a:latin typeface="Arial"/>
                <a:cs typeface="Arial"/>
              </a:rPr>
              <a:t> </a:t>
            </a:r>
            <a:r>
              <a:rPr lang="ru-RU" sz="1867" spc="93" dirty="0">
                <a:latin typeface="Arial"/>
                <a:cs typeface="Arial"/>
              </a:rPr>
              <a:t>товар</a:t>
            </a:r>
            <a:endParaRPr lang="ru-RU" sz="1867" dirty="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90281" y="913359"/>
            <a:ext cx="3528176" cy="1146468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6933" marR="6773" indent="751821" algn="r">
              <a:lnSpc>
                <a:spcPts val="2200"/>
              </a:lnSpc>
              <a:spcBef>
                <a:spcPts val="240"/>
              </a:spcBef>
            </a:pPr>
            <a:r>
              <a:rPr lang="ru-RU" sz="1867" b="1" spc="120" dirty="0">
                <a:latin typeface="Arial"/>
                <a:cs typeface="Arial"/>
              </a:rPr>
              <a:t>разработка</a:t>
            </a:r>
            <a:r>
              <a:rPr sz="1867" b="1" spc="-7" dirty="0">
                <a:latin typeface="Arial"/>
                <a:cs typeface="Arial"/>
              </a:rPr>
              <a:t> </a:t>
            </a:r>
            <a:r>
              <a:rPr lang="ru-RU" sz="1867" b="1" spc="53" dirty="0">
                <a:latin typeface="Arial"/>
                <a:cs typeface="Arial"/>
              </a:rPr>
              <a:t>продукта</a:t>
            </a:r>
            <a:r>
              <a:rPr sz="1867" spc="53" dirty="0">
                <a:latin typeface="Arial"/>
                <a:cs typeface="Arial"/>
              </a:rPr>
              <a:t>:</a:t>
            </a:r>
            <a:br>
              <a:rPr lang="ru-RU" sz="1867" spc="53" dirty="0">
                <a:latin typeface="Arial"/>
                <a:cs typeface="Arial"/>
              </a:rPr>
            </a:br>
            <a:r>
              <a:rPr lang="ru-RU" sz="1867" spc="152" dirty="0">
                <a:latin typeface="Arial"/>
                <a:cs typeface="Arial"/>
              </a:rPr>
              <a:t>выбор</a:t>
            </a:r>
            <a:r>
              <a:rPr sz="1867" spc="-33" dirty="0">
                <a:latin typeface="Arial"/>
                <a:cs typeface="Arial"/>
              </a:rPr>
              <a:t> </a:t>
            </a:r>
            <a:r>
              <a:rPr sz="1867" spc="127" dirty="0">
                <a:latin typeface="Arial"/>
                <a:cs typeface="Arial"/>
              </a:rPr>
              <a:t>свойств</a:t>
            </a:r>
            <a:r>
              <a:rPr sz="1867" spc="-33" dirty="0">
                <a:latin typeface="Arial"/>
                <a:cs typeface="Arial"/>
              </a:rPr>
              <a:t> </a:t>
            </a:r>
            <a:r>
              <a:rPr sz="1867" spc="167" dirty="0">
                <a:latin typeface="Arial"/>
                <a:cs typeface="Arial"/>
              </a:rPr>
              <a:t>и </a:t>
            </a:r>
            <a:r>
              <a:rPr sz="1867" spc="133" dirty="0">
                <a:latin typeface="Arial"/>
                <a:cs typeface="Arial"/>
              </a:rPr>
              <a:t>ключевых</a:t>
            </a:r>
            <a:r>
              <a:rPr sz="1867" spc="13" dirty="0">
                <a:latin typeface="Arial"/>
                <a:cs typeface="Arial"/>
              </a:rPr>
              <a:t> </a:t>
            </a:r>
            <a:r>
              <a:rPr sz="1867" spc="120" dirty="0">
                <a:latin typeface="Arial"/>
                <a:cs typeface="Arial"/>
              </a:rPr>
              <a:t>характеристик</a:t>
            </a:r>
            <a:endParaRPr sz="1867" dirty="0">
              <a:latin typeface="Arial"/>
              <a:cs typeface="Arial"/>
            </a:endParaRPr>
          </a:p>
          <a:p>
            <a:pPr marR="8466" algn="r">
              <a:lnSpc>
                <a:spcPts val="2133"/>
              </a:lnSpc>
            </a:pPr>
            <a:r>
              <a:rPr sz="1867" spc="127" dirty="0">
                <a:latin typeface="Arial"/>
                <a:cs typeface="Arial"/>
              </a:rPr>
              <a:t>продукта</a:t>
            </a:r>
            <a:endParaRPr sz="1867" dirty="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34441" y="3069854"/>
            <a:ext cx="3228321" cy="86348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R="6773" algn="r">
              <a:lnSpc>
                <a:spcPts val="2219"/>
              </a:lnSpc>
              <a:spcBef>
                <a:spcPts val="133"/>
              </a:spcBef>
            </a:pPr>
            <a:r>
              <a:rPr sz="1867" spc="120" dirty="0">
                <a:latin typeface="Arial"/>
                <a:cs typeface="Arial"/>
              </a:rPr>
              <a:t>разработка</a:t>
            </a:r>
            <a:r>
              <a:rPr sz="1867" spc="-7" dirty="0">
                <a:latin typeface="Arial"/>
                <a:cs typeface="Arial"/>
              </a:rPr>
              <a:t> </a:t>
            </a:r>
            <a:r>
              <a:rPr sz="1867" b="1" spc="113" dirty="0">
                <a:latin typeface="Arial"/>
                <a:cs typeface="Arial"/>
              </a:rPr>
              <a:t>стратегии</a:t>
            </a:r>
            <a:endParaRPr sz="1867" b="1" dirty="0">
              <a:latin typeface="Arial"/>
              <a:cs typeface="Arial"/>
            </a:endParaRPr>
          </a:p>
          <a:p>
            <a:pPr marR="7620" algn="r">
              <a:lnSpc>
                <a:spcPts val="2200"/>
              </a:lnSpc>
            </a:pPr>
            <a:r>
              <a:rPr sz="1867" b="1" spc="173" dirty="0">
                <a:latin typeface="Arial"/>
                <a:cs typeface="Arial"/>
              </a:rPr>
              <a:t>продвижения</a:t>
            </a:r>
            <a:endParaRPr sz="1867" b="1" dirty="0">
              <a:latin typeface="Arial"/>
              <a:cs typeface="Arial"/>
            </a:endParaRPr>
          </a:p>
          <a:p>
            <a:pPr marR="8466" algn="r">
              <a:lnSpc>
                <a:spcPts val="2219"/>
              </a:lnSpc>
            </a:pPr>
            <a:r>
              <a:rPr sz="1867" spc="127" dirty="0">
                <a:latin typeface="Arial"/>
                <a:cs typeface="Arial"/>
              </a:rPr>
              <a:t>продукта</a:t>
            </a:r>
            <a:endParaRPr sz="1867" dirty="0"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3698126" y="1893312"/>
            <a:ext cx="4878493" cy="3895513"/>
            <a:chOff x="2773594" y="1419983"/>
            <a:chExt cx="3658870" cy="2921635"/>
          </a:xfrm>
        </p:grpSpPr>
        <p:sp>
          <p:nvSpPr>
            <p:cNvPr id="9" name="object 9"/>
            <p:cNvSpPr/>
            <p:nvPr/>
          </p:nvSpPr>
          <p:spPr>
            <a:xfrm>
              <a:off x="3324681" y="1419983"/>
              <a:ext cx="2556510" cy="2556510"/>
            </a:xfrm>
            <a:custGeom>
              <a:avLst/>
              <a:gdLst/>
              <a:ahLst/>
              <a:cxnLst/>
              <a:rect l="l" t="t" r="r" b="b"/>
              <a:pathLst>
                <a:path w="2556510" h="2556510">
                  <a:moveTo>
                    <a:pt x="1278149" y="2556299"/>
                  </a:moveTo>
                  <a:lnTo>
                    <a:pt x="1230232" y="2555418"/>
                  </a:lnTo>
                  <a:lnTo>
                    <a:pt x="1182760" y="2552794"/>
                  </a:lnTo>
                  <a:lnTo>
                    <a:pt x="1135763" y="2548458"/>
                  </a:lnTo>
                  <a:lnTo>
                    <a:pt x="1089274" y="2542441"/>
                  </a:lnTo>
                  <a:lnTo>
                    <a:pt x="1043322" y="2534774"/>
                  </a:lnTo>
                  <a:lnTo>
                    <a:pt x="997939" y="2525489"/>
                  </a:lnTo>
                  <a:lnTo>
                    <a:pt x="953156" y="2514615"/>
                  </a:lnTo>
                  <a:lnTo>
                    <a:pt x="909003" y="2502184"/>
                  </a:lnTo>
                  <a:lnTo>
                    <a:pt x="865511" y="2488226"/>
                  </a:lnTo>
                  <a:lnTo>
                    <a:pt x="822712" y="2472774"/>
                  </a:lnTo>
                  <a:lnTo>
                    <a:pt x="780636" y="2455856"/>
                  </a:lnTo>
                  <a:lnTo>
                    <a:pt x="739313" y="2437505"/>
                  </a:lnTo>
                  <a:lnTo>
                    <a:pt x="698776" y="2417751"/>
                  </a:lnTo>
                  <a:lnTo>
                    <a:pt x="659055" y="2396625"/>
                  </a:lnTo>
                  <a:lnTo>
                    <a:pt x="620180" y="2374159"/>
                  </a:lnTo>
                  <a:lnTo>
                    <a:pt x="582183" y="2350382"/>
                  </a:lnTo>
                  <a:lnTo>
                    <a:pt x="545095" y="2325326"/>
                  </a:lnTo>
                  <a:lnTo>
                    <a:pt x="508946" y="2299021"/>
                  </a:lnTo>
                  <a:lnTo>
                    <a:pt x="473767" y="2271499"/>
                  </a:lnTo>
                  <a:lnTo>
                    <a:pt x="439589" y="2242791"/>
                  </a:lnTo>
                  <a:lnTo>
                    <a:pt x="406443" y="2212927"/>
                  </a:lnTo>
                  <a:lnTo>
                    <a:pt x="374361" y="2181938"/>
                  </a:lnTo>
                  <a:lnTo>
                    <a:pt x="343372" y="2149855"/>
                  </a:lnTo>
                  <a:lnTo>
                    <a:pt x="313508" y="2116710"/>
                  </a:lnTo>
                  <a:lnTo>
                    <a:pt x="284800" y="2082532"/>
                  </a:lnTo>
                  <a:lnTo>
                    <a:pt x="257278" y="2047353"/>
                  </a:lnTo>
                  <a:lnTo>
                    <a:pt x="230973" y="2011204"/>
                  </a:lnTo>
                  <a:lnTo>
                    <a:pt x="205917" y="1974116"/>
                  </a:lnTo>
                  <a:lnTo>
                    <a:pt x="182140" y="1936118"/>
                  </a:lnTo>
                  <a:lnTo>
                    <a:pt x="159674" y="1897244"/>
                  </a:lnTo>
                  <a:lnTo>
                    <a:pt x="138548" y="1857522"/>
                  </a:lnTo>
                  <a:lnTo>
                    <a:pt x="118794" y="1816985"/>
                  </a:lnTo>
                  <a:lnTo>
                    <a:pt x="100443" y="1775663"/>
                  </a:lnTo>
                  <a:lnTo>
                    <a:pt x="83525" y="1733587"/>
                  </a:lnTo>
                  <a:lnTo>
                    <a:pt x="68072" y="1690788"/>
                  </a:lnTo>
                  <a:lnTo>
                    <a:pt x="54115" y="1647296"/>
                  </a:lnTo>
                  <a:lnTo>
                    <a:pt x="41684" y="1603143"/>
                  </a:lnTo>
                  <a:lnTo>
                    <a:pt x="30810" y="1558360"/>
                  </a:lnTo>
                  <a:lnTo>
                    <a:pt x="21525" y="1512977"/>
                  </a:lnTo>
                  <a:lnTo>
                    <a:pt x="13858" y="1467025"/>
                  </a:lnTo>
                  <a:lnTo>
                    <a:pt x="7841" y="1420536"/>
                  </a:lnTo>
                  <a:lnTo>
                    <a:pt x="3505" y="1373539"/>
                  </a:lnTo>
                  <a:lnTo>
                    <a:pt x="881" y="1326067"/>
                  </a:lnTo>
                  <a:lnTo>
                    <a:pt x="0" y="1278149"/>
                  </a:lnTo>
                  <a:lnTo>
                    <a:pt x="881" y="1230232"/>
                  </a:lnTo>
                  <a:lnTo>
                    <a:pt x="3505" y="1182760"/>
                  </a:lnTo>
                  <a:lnTo>
                    <a:pt x="7841" y="1135763"/>
                  </a:lnTo>
                  <a:lnTo>
                    <a:pt x="13858" y="1089274"/>
                  </a:lnTo>
                  <a:lnTo>
                    <a:pt x="21525" y="1043322"/>
                  </a:lnTo>
                  <a:lnTo>
                    <a:pt x="30810" y="997939"/>
                  </a:lnTo>
                  <a:lnTo>
                    <a:pt x="41684" y="953156"/>
                  </a:lnTo>
                  <a:lnTo>
                    <a:pt x="54115" y="909003"/>
                  </a:lnTo>
                  <a:lnTo>
                    <a:pt x="68072" y="865511"/>
                  </a:lnTo>
                  <a:lnTo>
                    <a:pt x="83525" y="822712"/>
                  </a:lnTo>
                  <a:lnTo>
                    <a:pt x="100443" y="780636"/>
                  </a:lnTo>
                  <a:lnTo>
                    <a:pt x="118794" y="739314"/>
                  </a:lnTo>
                  <a:lnTo>
                    <a:pt x="138548" y="698777"/>
                  </a:lnTo>
                  <a:lnTo>
                    <a:pt x="159674" y="659055"/>
                  </a:lnTo>
                  <a:lnTo>
                    <a:pt x="182140" y="620180"/>
                  </a:lnTo>
                  <a:lnTo>
                    <a:pt x="205917" y="582183"/>
                  </a:lnTo>
                  <a:lnTo>
                    <a:pt x="230973" y="545095"/>
                  </a:lnTo>
                  <a:lnTo>
                    <a:pt x="257278" y="508946"/>
                  </a:lnTo>
                  <a:lnTo>
                    <a:pt x="284800" y="473767"/>
                  </a:lnTo>
                  <a:lnTo>
                    <a:pt x="313508" y="439589"/>
                  </a:lnTo>
                  <a:lnTo>
                    <a:pt x="343372" y="406444"/>
                  </a:lnTo>
                  <a:lnTo>
                    <a:pt x="374361" y="374361"/>
                  </a:lnTo>
                  <a:lnTo>
                    <a:pt x="406443" y="343372"/>
                  </a:lnTo>
                  <a:lnTo>
                    <a:pt x="439589" y="313508"/>
                  </a:lnTo>
                  <a:lnTo>
                    <a:pt x="473767" y="284800"/>
                  </a:lnTo>
                  <a:lnTo>
                    <a:pt x="508946" y="257278"/>
                  </a:lnTo>
                  <a:lnTo>
                    <a:pt x="545095" y="230973"/>
                  </a:lnTo>
                  <a:lnTo>
                    <a:pt x="582183" y="205917"/>
                  </a:lnTo>
                  <a:lnTo>
                    <a:pt x="620180" y="182140"/>
                  </a:lnTo>
                  <a:lnTo>
                    <a:pt x="659055" y="159674"/>
                  </a:lnTo>
                  <a:lnTo>
                    <a:pt x="698776" y="138548"/>
                  </a:lnTo>
                  <a:lnTo>
                    <a:pt x="739313" y="118794"/>
                  </a:lnTo>
                  <a:lnTo>
                    <a:pt x="780636" y="100443"/>
                  </a:lnTo>
                  <a:lnTo>
                    <a:pt x="822712" y="83525"/>
                  </a:lnTo>
                  <a:lnTo>
                    <a:pt x="865511" y="68073"/>
                  </a:lnTo>
                  <a:lnTo>
                    <a:pt x="909003" y="54115"/>
                  </a:lnTo>
                  <a:lnTo>
                    <a:pt x="953156" y="41684"/>
                  </a:lnTo>
                  <a:lnTo>
                    <a:pt x="997939" y="30810"/>
                  </a:lnTo>
                  <a:lnTo>
                    <a:pt x="1043322" y="21525"/>
                  </a:lnTo>
                  <a:lnTo>
                    <a:pt x="1089274" y="13858"/>
                  </a:lnTo>
                  <a:lnTo>
                    <a:pt x="1135763" y="7841"/>
                  </a:lnTo>
                  <a:lnTo>
                    <a:pt x="1182760" y="3505"/>
                  </a:lnTo>
                  <a:lnTo>
                    <a:pt x="1230232" y="881"/>
                  </a:lnTo>
                  <a:lnTo>
                    <a:pt x="1278149" y="0"/>
                  </a:lnTo>
                  <a:lnTo>
                    <a:pt x="1328884" y="1006"/>
                  </a:lnTo>
                  <a:lnTo>
                    <a:pt x="1379357" y="4010"/>
                  </a:lnTo>
                  <a:lnTo>
                    <a:pt x="1429515" y="8989"/>
                  </a:lnTo>
                  <a:lnTo>
                    <a:pt x="1479303" y="15922"/>
                  </a:lnTo>
                  <a:lnTo>
                    <a:pt x="1528668" y="24786"/>
                  </a:lnTo>
                  <a:lnTo>
                    <a:pt x="1577557" y="35558"/>
                  </a:lnTo>
                  <a:lnTo>
                    <a:pt x="1625916" y="48218"/>
                  </a:lnTo>
                  <a:lnTo>
                    <a:pt x="1673692" y="62741"/>
                  </a:lnTo>
                  <a:lnTo>
                    <a:pt x="1720829" y="79107"/>
                  </a:lnTo>
                  <a:lnTo>
                    <a:pt x="1767276" y="97293"/>
                  </a:lnTo>
                  <a:lnTo>
                    <a:pt x="1812978" y="117276"/>
                  </a:lnTo>
                  <a:lnTo>
                    <a:pt x="1857882" y="139035"/>
                  </a:lnTo>
                  <a:lnTo>
                    <a:pt x="1901934" y="162548"/>
                  </a:lnTo>
                  <a:lnTo>
                    <a:pt x="1945080" y="187791"/>
                  </a:lnTo>
                  <a:lnTo>
                    <a:pt x="1987268" y="214744"/>
                  </a:lnTo>
                  <a:lnTo>
                    <a:pt x="2028442" y="243383"/>
                  </a:lnTo>
                  <a:lnTo>
                    <a:pt x="2068550" y="273686"/>
                  </a:lnTo>
                  <a:lnTo>
                    <a:pt x="2107537" y="305632"/>
                  </a:lnTo>
                  <a:lnTo>
                    <a:pt x="2145351" y="339198"/>
                  </a:lnTo>
                  <a:lnTo>
                    <a:pt x="2181938" y="374361"/>
                  </a:lnTo>
                  <a:lnTo>
                    <a:pt x="2217101" y="410948"/>
                  </a:lnTo>
                  <a:lnTo>
                    <a:pt x="2250667" y="448761"/>
                  </a:lnTo>
                  <a:lnTo>
                    <a:pt x="2282613" y="487749"/>
                  </a:lnTo>
                  <a:lnTo>
                    <a:pt x="2312916" y="527857"/>
                  </a:lnTo>
                  <a:lnTo>
                    <a:pt x="2341555" y="569031"/>
                  </a:lnTo>
                  <a:lnTo>
                    <a:pt x="2368507" y="611218"/>
                  </a:lnTo>
                  <a:lnTo>
                    <a:pt x="2393751" y="654365"/>
                  </a:lnTo>
                  <a:lnTo>
                    <a:pt x="2417263" y="698417"/>
                  </a:lnTo>
                  <a:lnTo>
                    <a:pt x="2439022" y="743321"/>
                  </a:lnTo>
                  <a:lnTo>
                    <a:pt x="2459006" y="789023"/>
                  </a:lnTo>
                  <a:lnTo>
                    <a:pt x="2477192" y="835469"/>
                  </a:lnTo>
                  <a:lnTo>
                    <a:pt x="2493558" y="882607"/>
                  </a:lnTo>
                  <a:lnTo>
                    <a:pt x="2508081" y="930382"/>
                  </a:lnTo>
                  <a:lnTo>
                    <a:pt x="2520741" y="978741"/>
                  </a:lnTo>
                  <a:lnTo>
                    <a:pt x="2531513" y="1027630"/>
                  </a:lnTo>
                  <a:lnTo>
                    <a:pt x="2540377" y="1076996"/>
                  </a:lnTo>
                  <a:lnTo>
                    <a:pt x="2547310" y="1126784"/>
                  </a:lnTo>
                  <a:lnTo>
                    <a:pt x="2552289" y="1176942"/>
                  </a:lnTo>
                  <a:lnTo>
                    <a:pt x="2555293" y="1227415"/>
                  </a:lnTo>
                  <a:lnTo>
                    <a:pt x="2556299" y="1278149"/>
                  </a:lnTo>
                  <a:lnTo>
                    <a:pt x="2555418" y="1326067"/>
                  </a:lnTo>
                  <a:lnTo>
                    <a:pt x="2552794" y="1373539"/>
                  </a:lnTo>
                  <a:lnTo>
                    <a:pt x="2548458" y="1420536"/>
                  </a:lnTo>
                  <a:lnTo>
                    <a:pt x="2542441" y="1467025"/>
                  </a:lnTo>
                  <a:lnTo>
                    <a:pt x="2534774" y="1512977"/>
                  </a:lnTo>
                  <a:lnTo>
                    <a:pt x="2525489" y="1558360"/>
                  </a:lnTo>
                  <a:lnTo>
                    <a:pt x="2514615" y="1603143"/>
                  </a:lnTo>
                  <a:lnTo>
                    <a:pt x="2502184" y="1647296"/>
                  </a:lnTo>
                  <a:lnTo>
                    <a:pt x="2488226" y="1690788"/>
                  </a:lnTo>
                  <a:lnTo>
                    <a:pt x="2472774" y="1733587"/>
                  </a:lnTo>
                  <a:lnTo>
                    <a:pt x="2455856" y="1775663"/>
                  </a:lnTo>
                  <a:lnTo>
                    <a:pt x="2437505" y="1816985"/>
                  </a:lnTo>
                  <a:lnTo>
                    <a:pt x="2417751" y="1857522"/>
                  </a:lnTo>
                  <a:lnTo>
                    <a:pt x="2396625" y="1897244"/>
                  </a:lnTo>
                  <a:lnTo>
                    <a:pt x="2374159" y="1936118"/>
                  </a:lnTo>
                  <a:lnTo>
                    <a:pt x="2350382" y="1974116"/>
                  </a:lnTo>
                  <a:lnTo>
                    <a:pt x="2325326" y="2011204"/>
                  </a:lnTo>
                  <a:lnTo>
                    <a:pt x="2299021" y="2047353"/>
                  </a:lnTo>
                  <a:lnTo>
                    <a:pt x="2271499" y="2082532"/>
                  </a:lnTo>
                  <a:lnTo>
                    <a:pt x="2242791" y="2116710"/>
                  </a:lnTo>
                  <a:lnTo>
                    <a:pt x="2212927" y="2149855"/>
                  </a:lnTo>
                  <a:lnTo>
                    <a:pt x="2181938" y="2181938"/>
                  </a:lnTo>
                  <a:lnTo>
                    <a:pt x="2149855" y="2212927"/>
                  </a:lnTo>
                  <a:lnTo>
                    <a:pt x="2116710" y="2242791"/>
                  </a:lnTo>
                  <a:lnTo>
                    <a:pt x="2082532" y="2271499"/>
                  </a:lnTo>
                  <a:lnTo>
                    <a:pt x="2047353" y="2299021"/>
                  </a:lnTo>
                  <a:lnTo>
                    <a:pt x="2011204" y="2325326"/>
                  </a:lnTo>
                  <a:lnTo>
                    <a:pt x="1974116" y="2350382"/>
                  </a:lnTo>
                  <a:lnTo>
                    <a:pt x="1936118" y="2374159"/>
                  </a:lnTo>
                  <a:lnTo>
                    <a:pt x="1897244" y="2396625"/>
                  </a:lnTo>
                  <a:lnTo>
                    <a:pt x="1857522" y="2417751"/>
                  </a:lnTo>
                  <a:lnTo>
                    <a:pt x="1816985" y="2437505"/>
                  </a:lnTo>
                  <a:lnTo>
                    <a:pt x="1775663" y="2455856"/>
                  </a:lnTo>
                  <a:lnTo>
                    <a:pt x="1733587" y="2472774"/>
                  </a:lnTo>
                  <a:lnTo>
                    <a:pt x="1690788" y="2488226"/>
                  </a:lnTo>
                  <a:lnTo>
                    <a:pt x="1647296" y="2502184"/>
                  </a:lnTo>
                  <a:lnTo>
                    <a:pt x="1603143" y="2514615"/>
                  </a:lnTo>
                  <a:lnTo>
                    <a:pt x="1558360" y="2525489"/>
                  </a:lnTo>
                  <a:lnTo>
                    <a:pt x="1512977" y="2534774"/>
                  </a:lnTo>
                  <a:lnTo>
                    <a:pt x="1467025" y="2542441"/>
                  </a:lnTo>
                  <a:lnTo>
                    <a:pt x="1420536" y="2548458"/>
                  </a:lnTo>
                  <a:lnTo>
                    <a:pt x="1373539" y="2552794"/>
                  </a:lnTo>
                  <a:lnTo>
                    <a:pt x="1326067" y="2555418"/>
                  </a:lnTo>
                  <a:lnTo>
                    <a:pt x="1278149" y="2556299"/>
                  </a:lnTo>
                  <a:close/>
                </a:path>
              </a:pathLst>
            </a:custGeom>
            <a:solidFill>
              <a:srgbClr val="0034EC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0" name="object 10"/>
            <p:cNvSpPr/>
            <p:nvPr/>
          </p:nvSpPr>
          <p:spPr>
            <a:xfrm>
              <a:off x="2779944" y="2698152"/>
              <a:ext cx="3646170" cy="1637030"/>
            </a:xfrm>
            <a:custGeom>
              <a:avLst/>
              <a:gdLst/>
              <a:ahLst/>
              <a:cxnLst/>
              <a:rect l="l" t="t" r="r" b="b"/>
              <a:pathLst>
                <a:path w="3646170" h="1637029">
                  <a:moveTo>
                    <a:pt x="291362" y="1169223"/>
                  </a:moveTo>
                  <a:lnTo>
                    <a:pt x="738737" y="1169223"/>
                  </a:lnTo>
                </a:path>
                <a:path w="3646170" h="1637029">
                  <a:moveTo>
                    <a:pt x="291362" y="1636583"/>
                  </a:moveTo>
                  <a:lnTo>
                    <a:pt x="291362" y="1169223"/>
                  </a:lnTo>
                </a:path>
                <a:path w="3646170" h="1637029">
                  <a:moveTo>
                    <a:pt x="3381412" y="1167966"/>
                  </a:moveTo>
                  <a:lnTo>
                    <a:pt x="2934037" y="1167966"/>
                  </a:lnTo>
                </a:path>
                <a:path w="3646170" h="1637029">
                  <a:moveTo>
                    <a:pt x="3381412" y="1635326"/>
                  </a:moveTo>
                  <a:lnTo>
                    <a:pt x="3381412" y="1167966"/>
                  </a:lnTo>
                </a:path>
                <a:path w="3646170" h="1637029">
                  <a:moveTo>
                    <a:pt x="251999" y="19640"/>
                  </a:moveTo>
                  <a:lnTo>
                    <a:pt x="0" y="19640"/>
                  </a:lnTo>
                </a:path>
                <a:path w="3646170" h="1637029">
                  <a:moveTo>
                    <a:pt x="3645801" y="0"/>
                  </a:moveTo>
                  <a:lnTo>
                    <a:pt x="3393801" y="0"/>
                  </a:lnTo>
                </a:path>
              </a:pathLst>
            </a:custGeom>
            <a:ln w="1269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1" name="object 11"/>
            <p:cNvSpPr/>
            <p:nvPr/>
          </p:nvSpPr>
          <p:spPr>
            <a:xfrm>
              <a:off x="5804372" y="3930522"/>
              <a:ext cx="256540" cy="339090"/>
            </a:xfrm>
            <a:custGeom>
              <a:avLst/>
              <a:gdLst/>
              <a:ahLst/>
              <a:cxnLst/>
              <a:rect l="l" t="t" r="r" b="b"/>
              <a:pathLst>
                <a:path w="256539" h="339089">
                  <a:moveTo>
                    <a:pt x="256499" y="338699"/>
                  </a:moveTo>
                  <a:lnTo>
                    <a:pt x="0" y="338699"/>
                  </a:lnTo>
                  <a:lnTo>
                    <a:pt x="0" y="0"/>
                  </a:lnTo>
                  <a:lnTo>
                    <a:pt x="256499" y="0"/>
                  </a:lnTo>
                  <a:lnTo>
                    <a:pt x="256499" y="3386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grpSp>
        <p:nvGrpSpPr>
          <p:cNvPr id="12" name="object 12"/>
          <p:cNvGrpSpPr/>
          <p:nvPr/>
        </p:nvGrpSpPr>
        <p:grpSpPr>
          <a:xfrm>
            <a:off x="7167890" y="1111053"/>
            <a:ext cx="720513" cy="698500"/>
            <a:chOff x="5375917" y="833289"/>
            <a:chExt cx="540385" cy="523875"/>
          </a:xfrm>
        </p:grpSpPr>
        <p:sp>
          <p:nvSpPr>
            <p:cNvPr id="13" name="object 13"/>
            <p:cNvSpPr/>
            <p:nvPr/>
          </p:nvSpPr>
          <p:spPr>
            <a:xfrm>
              <a:off x="5448934" y="833289"/>
              <a:ext cx="461009" cy="467359"/>
            </a:xfrm>
            <a:custGeom>
              <a:avLst/>
              <a:gdLst/>
              <a:ahLst/>
              <a:cxnLst/>
              <a:rect l="l" t="t" r="r" b="b"/>
              <a:pathLst>
                <a:path w="461010" h="467359">
                  <a:moveTo>
                    <a:pt x="460523" y="467360"/>
                  </a:moveTo>
                  <a:lnTo>
                    <a:pt x="0" y="467360"/>
                  </a:lnTo>
                </a:path>
                <a:path w="461010" h="467359">
                  <a:moveTo>
                    <a:pt x="460523" y="0"/>
                  </a:moveTo>
                  <a:lnTo>
                    <a:pt x="460523" y="467359"/>
                  </a:lnTo>
                </a:path>
              </a:pathLst>
            </a:custGeom>
            <a:ln w="1269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4" name="object 14"/>
            <p:cNvSpPr/>
            <p:nvPr/>
          </p:nvSpPr>
          <p:spPr>
            <a:xfrm>
              <a:off x="5375917" y="1244187"/>
              <a:ext cx="113030" cy="113030"/>
            </a:xfrm>
            <a:custGeom>
              <a:avLst/>
              <a:gdLst/>
              <a:ahLst/>
              <a:cxnLst/>
              <a:rect l="l" t="t" r="r" b="b"/>
              <a:pathLst>
                <a:path w="113029" h="113030">
                  <a:moveTo>
                    <a:pt x="112799" y="112799"/>
                  </a:moveTo>
                  <a:lnTo>
                    <a:pt x="0" y="112799"/>
                  </a:lnTo>
                  <a:lnTo>
                    <a:pt x="0" y="0"/>
                  </a:lnTo>
                  <a:lnTo>
                    <a:pt x="112799" y="0"/>
                  </a:lnTo>
                  <a:lnTo>
                    <a:pt x="112799" y="112799"/>
                  </a:lnTo>
                  <a:close/>
                </a:path>
              </a:pathLst>
            </a:custGeom>
            <a:solidFill>
              <a:srgbClr val="0034EC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grpSp>
        <p:nvGrpSpPr>
          <p:cNvPr id="15" name="object 15"/>
          <p:cNvGrpSpPr/>
          <p:nvPr/>
        </p:nvGrpSpPr>
        <p:grpSpPr>
          <a:xfrm>
            <a:off x="3994821" y="1097281"/>
            <a:ext cx="752687" cy="698500"/>
            <a:chOff x="2996115" y="822960"/>
            <a:chExt cx="564515" cy="523875"/>
          </a:xfrm>
        </p:grpSpPr>
        <p:sp>
          <p:nvSpPr>
            <p:cNvPr id="16" name="object 16"/>
            <p:cNvSpPr/>
            <p:nvPr/>
          </p:nvSpPr>
          <p:spPr>
            <a:xfrm>
              <a:off x="3002465" y="822960"/>
              <a:ext cx="510540" cy="467359"/>
            </a:xfrm>
            <a:custGeom>
              <a:avLst/>
              <a:gdLst/>
              <a:ahLst/>
              <a:cxnLst/>
              <a:rect l="l" t="t" r="r" b="b"/>
              <a:pathLst>
                <a:path w="510539" h="467359">
                  <a:moveTo>
                    <a:pt x="0" y="467359"/>
                  </a:moveTo>
                  <a:lnTo>
                    <a:pt x="510218" y="467359"/>
                  </a:lnTo>
                </a:path>
                <a:path w="510539" h="467359">
                  <a:moveTo>
                    <a:pt x="0" y="0"/>
                  </a:moveTo>
                  <a:lnTo>
                    <a:pt x="0" y="467359"/>
                  </a:lnTo>
                </a:path>
              </a:pathLst>
            </a:custGeom>
            <a:ln w="1269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7" name="object 17"/>
            <p:cNvSpPr/>
            <p:nvPr/>
          </p:nvSpPr>
          <p:spPr>
            <a:xfrm>
              <a:off x="3447408" y="1233858"/>
              <a:ext cx="113030" cy="113030"/>
            </a:xfrm>
            <a:custGeom>
              <a:avLst/>
              <a:gdLst/>
              <a:ahLst/>
              <a:cxnLst/>
              <a:rect l="l" t="t" r="r" b="b"/>
              <a:pathLst>
                <a:path w="113029" h="113030">
                  <a:moveTo>
                    <a:pt x="112799" y="112799"/>
                  </a:moveTo>
                  <a:lnTo>
                    <a:pt x="0" y="112799"/>
                  </a:lnTo>
                  <a:lnTo>
                    <a:pt x="0" y="0"/>
                  </a:lnTo>
                  <a:lnTo>
                    <a:pt x="112799" y="0"/>
                  </a:lnTo>
                  <a:lnTo>
                    <a:pt x="112799" y="112799"/>
                  </a:lnTo>
                  <a:close/>
                </a:path>
              </a:pathLst>
            </a:custGeom>
            <a:solidFill>
              <a:srgbClr val="0034EC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7558266" y="1235910"/>
            <a:ext cx="147319" cy="3453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lang="ru-RU" sz="2133" spc="-533" dirty="0">
                <a:solidFill>
                  <a:srgbClr val="0034EC"/>
                </a:solidFill>
                <a:latin typeface="Arial Black"/>
                <a:cs typeface="Arial Black"/>
              </a:rPr>
              <a:t>4</a:t>
            </a:r>
            <a:endParaRPr sz="2133" dirty="0">
              <a:latin typeface="Arial Black"/>
              <a:cs typeface="Arial Black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321406" y="3156266"/>
            <a:ext cx="198967" cy="3453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lang="ru-RU" sz="2133" spc="-127" dirty="0">
                <a:solidFill>
                  <a:srgbClr val="0034EC"/>
                </a:solidFill>
                <a:latin typeface="Arial Black"/>
                <a:cs typeface="Arial Black"/>
              </a:rPr>
              <a:t>5</a:t>
            </a:r>
            <a:endParaRPr sz="2133" dirty="0">
              <a:latin typeface="Arial Black"/>
              <a:cs typeface="Arial Black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836530" y="5263727"/>
            <a:ext cx="200660" cy="3453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133" spc="-113" dirty="0">
                <a:solidFill>
                  <a:srgbClr val="0034EC"/>
                </a:solidFill>
                <a:latin typeface="Arial Black"/>
                <a:cs typeface="Arial Black"/>
              </a:rPr>
              <a:t>3</a:t>
            </a:r>
            <a:endParaRPr sz="2133">
              <a:latin typeface="Arial Black"/>
              <a:cs typeface="Arial Black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4219136" y="5180540"/>
            <a:ext cx="342053" cy="452120"/>
          </a:xfrm>
          <a:custGeom>
            <a:avLst/>
            <a:gdLst/>
            <a:ahLst/>
            <a:cxnLst/>
            <a:rect l="l" t="t" r="r" b="b"/>
            <a:pathLst>
              <a:path w="256539" h="339089">
                <a:moveTo>
                  <a:pt x="256499" y="338699"/>
                </a:moveTo>
                <a:lnTo>
                  <a:pt x="0" y="338699"/>
                </a:lnTo>
                <a:lnTo>
                  <a:pt x="0" y="0"/>
                </a:lnTo>
                <a:lnTo>
                  <a:pt x="256499" y="0"/>
                </a:lnTo>
                <a:lnTo>
                  <a:pt x="256499" y="3386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2" name="object 22"/>
          <p:cNvSpPr txBox="1"/>
          <p:nvPr/>
        </p:nvSpPr>
        <p:spPr>
          <a:xfrm>
            <a:off x="4316503" y="5203571"/>
            <a:ext cx="226907" cy="3453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lang="en-US" sz="2133" spc="93" dirty="0">
                <a:solidFill>
                  <a:srgbClr val="0034EC"/>
                </a:solidFill>
                <a:latin typeface="Arial Black"/>
                <a:cs typeface="Arial Black"/>
              </a:rPr>
              <a:t>3</a:t>
            </a:r>
            <a:endParaRPr sz="2133" dirty="0">
              <a:latin typeface="Arial Black"/>
              <a:cs typeface="Arial Black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866566" y="3157173"/>
            <a:ext cx="202353" cy="3453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lang="en-US" sz="2133" spc="-107" dirty="0">
                <a:solidFill>
                  <a:srgbClr val="0034EC"/>
                </a:solidFill>
                <a:latin typeface="Arial Black"/>
                <a:cs typeface="Arial Black"/>
              </a:rPr>
              <a:t>2</a:t>
            </a:r>
            <a:endParaRPr sz="2133" dirty="0">
              <a:latin typeface="Arial Black"/>
              <a:cs typeface="Arial Black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196545" y="1215290"/>
            <a:ext cx="213360" cy="3453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lang="en-US" sz="2133" spc="-13" dirty="0">
                <a:solidFill>
                  <a:srgbClr val="0034EC"/>
                </a:solidFill>
                <a:latin typeface="Arial Black"/>
                <a:cs typeface="Arial Black"/>
              </a:rPr>
              <a:t>1</a:t>
            </a:r>
            <a:endParaRPr sz="2133" dirty="0">
              <a:latin typeface="Arial Black"/>
              <a:cs typeface="Arial Black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4042592" y="2303737"/>
            <a:ext cx="4189307" cy="2926927"/>
            <a:chOff x="3031944" y="1727802"/>
            <a:chExt cx="3141980" cy="2195195"/>
          </a:xfrm>
        </p:grpSpPr>
        <p:sp>
          <p:nvSpPr>
            <p:cNvPr id="26" name="object 26"/>
            <p:cNvSpPr/>
            <p:nvPr/>
          </p:nvSpPr>
          <p:spPr>
            <a:xfrm>
              <a:off x="3031934" y="2644609"/>
              <a:ext cx="3141980" cy="1278255"/>
            </a:xfrm>
            <a:custGeom>
              <a:avLst/>
              <a:gdLst/>
              <a:ahLst/>
              <a:cxnLst/>
              <a:rect l="l" t="t" r="r" b="b"/>
              <a:pathLst>
                <a:path w="3141979" h="1278254">
                  <a:moveTo>
                    <a:pt x="112801" y="13233"/>
                  </a:moveTo>
                  <a:lnTo>
                    <a:pt x="0" y="13233"/>
                  </a:lnTo>
                  <a:lnTo>
                    <a:pt x="0" y="126034"/>
                  </a:lnTo>
                  <a:lnTo>
                    <a:pt x="112801" y="126034"/>
                  </a:lnTo>
                  <a:lnTo>
                    <a:pt x="112801" y="13233"/>
                  </a:lnTo>
                  <a:close/>
                </a:path>
                <a:path w="3141979" h="1278254">
                  <a:moveTo>
                    <a:pt x="528269" y="1165059"/>
                  </a:moveTo>
                  <a:lnTo>
                    <a:pt x="415467" y="1165059"/>
                  </a:lnTo>
                  <a:lnTo>
                    <a:pt x="415467" y="1277848"/>
                  </a:lnTo>
                  <a:lnTo>
                    <a:pt x="528269" y="1277848"/>
                  </a:lnTo>
                  <a:lnTo>
                    <a:pt x="528269" y="1165059"/>
                  </a:lnTo>
                  <a:close/>
                </a:path>
                <a:path w="3141979" h="1278254">
                  <a:moveTo>
                    <a:pt x="2721343" y="1165059"/>
                  </a:moveTo>
                  <a:lnTo>
                    <a:pt x="2608542" y="1165059"/>
                  </a:lnTo>
                  <a:lnTo>
                    <a:pt x="2608542" y="1277848"/>
                  </a:lnTo>
                  <a:lnTo>
                    <a:pt x="2721343" y="1277848"/>
                  </a:lnTo>
                  <a:lnTo>
                    <a:pt x="2721343" y="1165059"/>
                  </a:lnTo>
                  <a:close/>
                </a:path>
                <a:path w="3141979" h="1278254">
                  <a:moveTo>
                    <a:pt x="3141675" y="0"/>
                  </a:moveTo>
                  <a:lnTo>
                    <a:pt x="3028886" y="0"/>
                  </a:lnTo>
                  <a:lnTo>
                    <a:pt x="3028886" y="112801"/>
                  </a:lnTo>
                  <a:lnTo>
                    <a:pt x="3141675" y="112801"/>
                  </a:lnTo>
                  <a:lnTo>
                    <a:pt x="3141675" y="0"/>
                  </a:lnTo>
                  <a:close/>
                </a:path>
              </a:pathLst>
            </a:custGeom>
            <a:solidFill>
              <a:srgbClr val="0034EC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7" name="object 27"/>
            <p:cNvSpPr/>
            <p:nvPr/>
          </p:nvSpPr>
          <p:spPr>
            <a:xfrm>
              <a:off x="4300994" y="1727809"/>
              <a:ext cx="542290" cy="561340"/>
            </a:xfrm>
            <a:custGeom>
              <a:avLst/>
              <a:gdLst/>
              <a:ahLst/>
              <a:cxnLst/>
              <a:rect l="l" t="t" r="r" b="b"/>
              <a:pathLst>
                <a:path w="542289" h="561339">
                  <a:moveTo>
                    <a:pt x="73266" y="396062"/>
                  </a:moveTo>
                  <a:lnTo>
                    <a:pt x="70116" y="392912"/>
                  </a:lnTo>
                  <a:lnTo>
                    <a:pt x="62369" y="392912"/>
                  </a:lnTo>
                  <a:lnTo>
                    <a:pt x="59220" y="396062"/>
                  </a:lnTo>
                  <a:lnTo>
                    <a:pt x="59220" y="438035"/>
                  </a:lnTo>
                  <a:lnTo>
                    <a:pt x="62369" y="441185"/>
                  </a:lnTo>
                  <a:lnTo>
                    <a:pt x="66243" y="441185"/>
                  </a:lnTo>
                  <a:lnTo>
                    <a:pt x="70116" y="441185"/>
                  </a:lnTo>
                  <a:lnTo>
                    <a:pt x="73266" y="438035"/>
                  </a:lnTo>
                  <a:lnTo>
                    <a:pt x="73266" y="396062"/>
                  </a:lnTo>
                  <a:close/>
                </a:path>
                <a:path w="542289" h="561339">
                  <a:moveTo>
                    <a:pt x="90119" y="481355"/>
                  </a:moveTo>
                  <a:lnTo>
                    <a:pt x="86969" y="478205"/>
                  </a:lnTo>
                  <a:lnTo>
                    <a:pt x="83096" y="478205"/>
                  </a:lnTo>
                  <a:lnTo>
                    <a:pt x="73266" y="478205"/>
                  </a:lnTo>
                  <a:lnTo>
                    <a:pt x="73266" y="464502"/>
                  </a:lnTo>
                  <a:lnTo>
                    <a:pt x="70116" y="461352"/>
                  </a:lnTo>
                  <a:lnTo>
                    <a:pt x="62369" y="461352"/>
                  </a:lnTo>
                  <a:lnTo>
                    <a:pt x="59220" y="464502"/>
                  </a:lnTo>
                  <a:lnTo>
                    <a:pt x="59220" y="489115"/>
                  </a:lnTo>
                  <a:lnTo>
                    <a:pt x="62369" y="492252"/>
                  </a:lnTo>
                  <a:lnTo>
                    <a:pt x="86969" y="492252"/>
                  </a:lnTo>
                  <a:lnTo>
                    <a:pt x="90119" y="489115"/>
                  </a:lnTo>
                  <a:lnTo>
                    <a:pt x="90119" y="481355"/>
                  </a:lnTo>
                  <a:close/>
                </a:path>
                <a:path w="542289" h="561339">
                  <a:moveTo>
                    <a:pt x="164668" y="481355"/>
                  </a:moveTo>
                  <a:lnTo>
                    <a:pt x="161531" y="478205"/>
                  </a:lnTo>
                  <a:lnTo>
                    <a:pt x="157645" y="478205"/>
                  </a:lnTo>
                  <a:lnTo>
                    <a:pt x="116484" y="478205"/>
                  </a:lnTo>
                  <a:lnTo>
                    <a:pt x="113347" y="481355"/>
                  </a:lnTo>
                  <a:lnTo>
                    <a:pt x="113347" y="489115"/>
                  </a:lnTo>
                  <a:lnTo>
                    <a:pt x="116484" y="492252"/>
                  </a:lnTo>
                  <a:lnTo>
                    <a:pt x="161531" y="492252"/>
                  </a:lnTo>
                  <a:lnTo>
                    <a:pt x="164668" y="489115"/>
                  </a:lnTo>
                  <a:lnTo>
                    <a:pt x="164668" y="481355"/>
                  </a:lnTo>
                  <a:close/>
                </a:path>
                <a:path w="542289" h="561339">
                  <a:moveTo>
                    <a:pt x="428650" y="481355"/>
                  </a:moveTo>
                  <a:lnTo>
                    <a:pt x="425513" y="478205"/>
                  </a:lnTo>
                  <a:lnTo>
                    <a:pt x="421627" y="478205"/>
                  </a:lnTo>
                  <a:lnTo>
                    <a:pt x="380466" y="478205"/>
                  </a:lnTo>
                  <a:lnTo>
                    <a:pt x="377329" y="481355"/>
                  </a:lnTo>
                  <a:lnTo>
                    <a:pt x="377329" y="489115"/>
                  </a:lnTo>
                  <a:lnTo>
                    <a:pt x="380466" y="492252"/>
                  </a:lnTo>
                  <a:lnTo>
                    <a:pt x="425513" y="492252"/>
                  </a:lnTo>
                  <a:lnTo>
                    <a:pt x="428650" y="489115"/>
                  </a:lnTo>
                  <a:lnTo>
                    <a:pt x="428650" y="481355"/>
                  </a:lnTo>
                  <a:close/>
                </a:path>
                <a:path w="542289" h="561339">
                  <a:moveTo>
                    <a:pt x="482777" y="464502"/>
                  </a:moveTo>
                  <a:lnTo>
                    <a:pt x="479628" y="461352"/>
                  </a:lnTo>
                  <a:lnTo>
                    <a:pt x="475754" y="461352"/>
                  </a:lnTo>
                  <a:lnTo>
                    <a:pt x="471868" y="461352"/>
                  </a:lnTo>
                  <a:lnTo>
                    <a:pt x="468731" y="464502"/>
                  </a:lnTo>
                  <a:lnTo>
                    <a:pt x="468731" y="478205"/>
                  </a:lnTo>
                  <a:lnTo>
                    <a:pt x="455015" y="478205"/>
                  </a:lnTo>
                  <a:lnTo>
                    <a:pt x="451878" y="481355"/>
                  </a:lnTo>
                  <a:lnTo>
                    <a:pt x="451878" y="489115"/>
                  </a:lnTo>
                  <a:lnTo>
                    <a:pt x="455015" y="492252"/>
                  </a:lnTo>
                  <a:lnTo>
                    <a:pt x="479628" y="492252"/>
                  </a:lnTo>
                  <a:lnTo>
                    <a:pt x="482777" y="489115"/>
                  </a:lnTo>
                  <a:lnTo>
                    <a:pt x="482777" y="464502"/>
                  </a:lnTo>
                  <a:close/>
                </a:path>
                <a:path w="542289" h="561339">
                  <a:moveTo>
                    <a:pt x="482777" y="396062"/>
                  </a:moveTo>
                  <a:lnTo>
                    <a:pt x="479628" y="392912"/>
                  </a:lnTo>
                  <a:lnTo>
                    <a:pt x="475754" y="392912"/>
                  </a:lnTo>
                  <a:lnTo>
                    <a:pt x="471868" y="392912"/>
                  </a:lnTo>
                  <a:lnTo>
                    <a:pt x="468731" y="396062"/>
                  </a:lnTo>
                  <a:lnTo>
                    <a:pt x="468731" y="438035"/>
                  </a:lnTo>
                  <a:lnTo>
                    <a:pt x="471868" y="441185"/>
                  </a:lnTo>
                  <a:lnTo>
                    <a:pt x="479628" y="441185"/>
                  </a:lnTo>
                  <a:lnTo>
                    <a:pt x="482777" y="438035"/>
                  </a:lnTo>
                  <a:lnTo>
                    <a:pt x="482777" y="396062"/>
                  </a:lnTo>
                  <a:close/>
                </a:path>
                <a:path w="542289" h="561339">
                  <a:moveTo>
                    <a:pt x="541997" y="243776"/>
                  </a:moveTo>
                  <a:lnTo>
                    <a:pt x="540664" y="241465"/>
                  </a:lnTo>
                  <a:lnTo>
                    <a:pt x="527964" y="234137"/>
                  </a:lnTo>
                  <a:lnTo>
                    <a:pt x="527964" y="258445"/>
                  </a:lnTo>
                  <a:lnTo>
                    <a:pt x="527964" y="310616"/>
                  </a:lnTo>
                  <a:lnTo>
                    <a:pt x="475754" y="340741"/>
                  </a:lnTo>
                  <a:lnTo>
                    <a:pt x="423570" y="310616"/>
                  </a:lnTo>
                  <a:lnTo>
                    <a:pt x="423570" y="258445"/>
                  </a:lnTo>
                  <a:lnTo>
                    <a:pt x="474421" y="287820"/>
                  </a:lnTo>
                  <a:lnTo>
                    <a:pt x="477100" y="287820"/>
                  </a:lnTo>
                  <a:lnTo>
                    <a:pt x="503847" y="272364"/>
                  </a:lnTo>
                  <a:lnTo>
                    <a:pt x="527964" y="258445"/>
                  </a:lnTo>
                  <a:lnTo>
                    <a:pt x="527964" y="234137"/>
                  </a:lnTo>
                  <a:lnTo>
                    <a:pt x="520928" y="230073"/>
                  </a:lnTo>
                  <a:lnTo>
                    <a:pt x="520928" y="246291"/>
                  </a:lnTo>
                  <a:lnTo>
                    <a:pt x="475754" y="272364"/>
                  </a:lnTo>
                  <a:lnTo>
                    <a:pt x="451637" y="258445"/>
                  </a:lnTo>
                  <a:lnTo>
                    <a:pt x="430580" y="246291"/>
                  </a:lnTo>
                  <a:lnTo>
                    <a:pt x="475754" y="220205"/>
                  </a:lnTo>
                  <a:lnTo>
                    <a:pt x="520928" y="246291"/>
                  </a:lnTo>
                  <a:lnTo>
                    <a:pt x="520928" y="230073"/>
                  </a:lnTo>
                  <a:lnTo>
                    <a:pt x="503847" y="220205"/>
                  </a:lnTo>
                  <a:lnTo>
                    <a:pt x="482777" y="208051"/>
                  </a:lnTo>
                  <a:lnTo>
                    <a:pt x="482777" y="71843"/>
                  </a:lnTo>
                  <a:lnTo>
                    <a:pt x="479628" y="68707"/>
                  </a:lnTo>
                  <a:lnTo>
                    <a:pt x="475754" y="68707"/>
                  </a:lnTo>
                  <a:lnTo>
                    <a:pt x="337235" y="68707"/>
                  </a:lnTo>
                  <a:lnTo>
                    <a:pt x="337235" y="53682"/>
                  </a:lnTo>
                  <a:lnTo>
                    <a:pt x="337235" y="39014"/>
                  </a:lnTo>
                  <a:lnTo>
                    <a:pt x="335902" y="36703"/>
                  </a:lnTo>
                  <a:lnTo>
                    <a:pt x="323189" y="29362"/>
                  </a:lnTo>
                  <a:lnTo>
                    <a:pt x="323189" y="53682"/>
                  </a:lnTo>
                  <a:lnTo>
                    <a:pt x="323189" y="71843"/>
                  </a:lnTo>
                  <a:lnTo>
                    <a:pt x="323189" y="79603"/>
                  </a:lnTo>
                  <a:lnTo>
                    <a:pt x="323189" y="105841"/>
                  </a:lnTo>
                  <a:lnTo>
                    <a:pt x="270992" y="135978"/>
                  </a:lnTo>
                  <a:lnTo>
                    <a:pt x="218808" y="105841"/>
                  </a:lnTo>
                  <a:lnTo>
                    <a:pt x="218808" y="79603"/>
                  </a:lnTo>
                  <a:lnTo>
                    <a:pt x="218808" y="71843"/>
                  </a:lnTo>
                  <a:lnTo>
                    <a:pt x="218808" y="53682"/>
                  </a:lnTo>
                  <a:lnTo>
                    <a:pt x="269659" y="83045"/>
                  </a:lnTo>
                  <a:lnTo>
                    <a:pt x="272338" y="83045"/>
                  </a:lnTo>
                  <a:lnTo>
                    <a:pt x="299085" y="67602"/>
                  </a:lnTo>
                  <a:lnTo>
                    <a:pt x="323189" y="53682"/>
                  </a:lnTo>
                  <a:lnTo>
                    <a:pt x="323189" y="29362"/>
                  </a:lnTo>
                  <a:lnTo>
                    <a:pt x="316179" y="25323"/>
                  </a:lnTo>
                  <a:lnTo>
                    <a:pt x="316179" y="41529"/>
                  </a:lnTo>
                  <a:lnTo>
                    <a:pt x="270992" y="67602"/>
                  </a:lnTo>
                  <a:lnTo>
                    <a:pt x="246888" y="53682"/>
                  </a:lnTo>
                  <a:lnTo>
                    <a:pt x="225818" y="41529"/>
                  </a:lnTo>
                  <a:lnTo>
                    <a:pt x="270992" y="15443"/>
                  </a:lnTo>
                  <a:lnTo>
                    <a:pt x="316179" y="41529"/>
                  </a:lnTo>
                  <a:lnTo>
                    <a:pt x="316179" y="25323"/>
                  </a:lnTo>
                  <a:lnTo>
                    <a:pt x="299085" y="15443"/>
                  </a:lnTo>
                  <a:lnTo>
                    <a:pt x="272338" y="0"/>
                  </a:lnTo>
                  <a:lnTo>
                    <a:pt x="269659" y="0"/>
                  </a:lnTo>
                  <a:lnTo>
                    <a:pt x="206095" y="36703"/>
                  </a:lnTo>
                  <a:lnTo>
                    <a:pt x="204762" y="39014"/>
                  </a:lnTo>
                  <a:lnTo>
                    <a:pt x="204762" y="68707"/>
                  </a:lnTo>
                  <a:lnTo>
                    <a:pt x="62369" y="68707"/>
                  </a:lnTo>
                  <a:lnTo>
                    <a:pt x="59220" y="71843"/>
                  </a:lnTo>
                  <a:lnTo>
                    <a:pt x="59220" y="208051"/>
                  </a:lnTo>
                  <a:lnTo>
                    <a:pt x="1333" y="241465"/>
                  </a:lnTo>
                  <a:lnTo>
                    <a:pt x="0" y="243776"/>
                  </a:lnTo>
                  <a:lnTo>
                    <a:pt x="0" y="317169"/>
                  </a:lnTo>
                  <a:lnTo>
                    <a:pt x="1333" y="319493"/>
                  </a:lnTo>
                  <a:lnTo>
                    <a:pt x="59220" y="352920"/>
                  </a:lnTo>
                  <a:lnTo>
                    <a:pt x="59220" y="369582"/>
                  </a:lnTo>
                  <a:lnTo>
                    <a:pt x="62369" y="372732"/>
                  </a:lnTo>
                  <a:lnTo>
                    <a:pt x="66243" y="372732"/>
                  </a:lnTo>
                  <a:lnTo>
                    <a:pt x="70116" y="372732"/>
                  </a:lnTo>
                  <a:lnTo>
                    <a:pt x="73266" y="369582"/>
                  </a:lnTo>
                  <a:lnTo>
                    <a:pt x="73266" y="352920"/>
                  </a:lnTo>
                  <a:lnTo>
                    <a:pt x="94322" y="340741"/>
                  </a:lnTo>
                  <a:lnTo>
                    <a:pt x="131140" y="319493"/>
                  </a:lnTo>
                  <a:lnTo>
                    <a:pt x="132473" y="317169"/>
                  </a:lnTo>
                  <a:lnTo>
                    <a:pt x="132473" y="258445"/>
                  </a:lnTo>
                  <a:lnTo>
                    <a:pt x="132473" y="243776"/>
                  </a:lnTo>
                  <a:lnTo>
                    <a:pt x="131140" y="241465"/>
                  </a:lnTo>
                  <a:lnTo>
                    <a:pt x="118427" y="234124"/>
                  </a:lnTo>
                  <a:lnTo>
                    <a:pt x="118427" y="258445"/>
                  </a:lnTo>
                  <a:lnTo>
                    <a:pt x="118427" y="310616"/>
                  </a:lnTo>
                  <a:lnTo>
                    <a:pt x="66243" y="340741"/>
                  </a:lnTo>
                  <a:lnTo>
                    <a:pt x="14033" y="310616"/>
                  </a:lnTo>
                  <a:lnTo>
                    <a:pt x="14033" y="258445"/>
                  </a:lnTo>
                  <a:lnTo>
                    <a:pt x="64897" y="287820"/>
                  </a:lnTo>
                  <a:lnTo>
                    <a:pt x="67576" y="287820"/>
                  </a:lnTo>
                  <a:lnTo>
                    <a:pt x="94322" y="272364"/>
                  </a:lnTo>
                  <a:lnTo>
                    <a:pt x="118427" y="258445"/>
                  </a:lnTo>
                  <a:lnTo>
                    <a:pt x="118427" y="234124"/>
                  </a:lnTo>
                  <a:lnTo>
                    <a:pt x="111417" y="230085"/>
                  </a:lnTo>
                  <a:lnTo>
                    <a:pt x="111417" y="246291"/>
                  </a:lnTo>
                  <a:lnTo>
                    <a:pt x="66243" y="272364"/>
                  </a:lnTo>
                  <a:lnTo>
                    <a:pt x="42138" y="258445"/>
                  </a:lnTo>
                  <a:lnTo>
                    <a:pt x="21069" y="246291"/>
                  </a:lnTo>
                  <a:lnTo>
                    <a:pt x="66243" y="220205"/>
                  </a:lnTo>
                  <a:lnTo>
                    <a:pt x="111417" y="246291"/>
                  </a:lnTo>
                  <a:lnTo>
                    <a:pt x="111417" y="230085"/>
                  </a:lnTo>
                  <a:lnTo>
                    <a:pt x="94322" y="220205"/>
                  </a:lnTo>
                  <a:lnTo>
                    <a:pt x="73266" y="208051"/>
                  </a:lnTo>
                  <a:lnTo>
                    <a:pt x="73266" y="82753"/>
                  </a:lnTo>
                  <a:lnTo>
                    <a:pt x="204762" y="82753"/>
                  </a:lnTo>
                  <a:lnTo>
                    <a:pt x="204762" y="112407"/>
                  </a:lnTo>
                  <a:lnTo>
                    <a:pt x="206095" y="114731"/>
                  </a:lnTo>
                  <a:lnTo>
                    <a:pt x="263982" y="148145"/>
                  </a:lnTo>
                  <a:lnTo>
                    <a:pt x="263982" y="412813"/>
                  </a:lnTo>
                  <a:lnTo>
                    <a:pt x="206095" y="446227"/>
                  </a:lnTo>
                  <a:lnTo>
                    <a:pt x="204762" y="448551"/>
                  </a:lnTo>
                  <a:lnTo>
                    <a:pt x="204762" y="478205"/>
                  </a:lnTo>
                  <a:lnTo>
                    <a:pt x="191046" y="478205"/>
                  </a:lnTo>
                  <a:lnTo>
                    <a:pt x="187909" y="481355"/>
                  </a:lnTo>
                  <a:lnTo>
                    <a:pt x="187909" y="489115"/>
                  </a:lnTo>
                  <a:lnTo>
                    <a:pt x="191046" y="492252"/>
                  </a:lnTo>
                  <a:lnTo>
                    <a:pt x="204762" y="492252"/>
                  </a:lnTo>
                  <a:lnTo>
                    <a:pt x="204762" y="521944"/>
                  </a:lnTo>
                  <a:lnTo>
                    <a:pt x="206095" y="524256"/>
                  </a:lnTo>
                  <a:lnTo>
                    <a:pt x="269659" y="560959"/>
                  </a:lnTo>
                  <a:lnTo>
                    <a:pt x="272338" y="560959"/>
                  </a:lnTo>
                  <a:lnTo>
                    <a:pt x="299085" y="545515"/>
                  </a:lnTo>
                  <a:lnTo>
                    <a:pt x="335902" y="524256"/>
                  </a:lnTo>
                  <a:lnTo>
                    <a:pt x="337235" y="521944"/>
                  </a:lnTo>
                  <a:lnTo>
                    <a:pt x="337235" y="492252"/>
                  </a:lnTo>
                  <a:lnTo>
                    <a:pt x="350951" y="492252"/>
                  </a:lnTo>
                  <a:lnTo>
                    <a:pt x="354088" y="489115"/>
                  </a:lnTo>
                  <a:lnTo>
                    <a:pt x="354088" y="481355"/>
                  </a:lnTo>
                  <a:lnTo>
                    <a:pt x="350951" y="478205"/>
                  </a:lnTo>
                  <a:lnTo>
                    <a:pt x="347065" y="478205"/>
                  </a:lnTo>
                  <a:lnTo>
                    <a:pt x="337235" y="478205"/>
                  </a:lnTo>
                  <a:lnTo>
                    <a:pt x="337235" y="463219"/>
                  </a:lnTo>
                  <a:lnTo>
                    <a:pt x="337235" y="448551"/>
                  </a:lnTo>
                  <a:lnTo>
                    <a:pt x="335902" y="446227"/>
                  </a:lnTo>
                  <a:lnTo>
                    <a:pt x="323189" y="438886"/>
                  </a:lnTo>
                  <a:lnTo>
                    <a:pt x="323189" y="463219"/>
                  </a:lnTo>
                  <a:lnTo>
                    <a:pt x="323189" y="481355"/>
                  </a:lnTo>
                  <a:lnTo>
                    <a:pt x="323189" y="489115"/>
                  </a:lnTo>
                  <a:lnTo>
                    <a:pt x="323189" y="515378"/>
                  </a:lnTo>
                  <a:lnTo>
                    <a:pt x="270992" y="545515"/>
                  </a:lnTo>
                  <a:lnTo>
                    <a:pt x="218808" y="515378"/>
                  </a:lnTo>
                  <a:lnTo>
                    <a:pt x="218808" y="489115"/>
                  </a:lnTo>
                  <a:lnTo>
                    <a:pt x="218808" y="481355"/>
                  </a:lnTo>
                  <a:lnTo>
                    <a:pt x="218808" y="463219"/>
                  </a:lnTo>
                  <a:lnTo>
                    <a:pt x="269659" y="492582"/>
                  </a:lnTo>
                  <a:lnTo>
                    <a:pt x="272338" y="492582"/>
                  </a:lnTo>
                  <a:lnTo>
                    <a:pt x="299085" y="477139"/>
                  </a:lnTo>
                  <a:lnTo>
                    <a:pt x="323189" y="463219"/>
                  </a:lnTo>
                  <a:lnTo>
                    <a:pt x="323189" y="438886"/>
                  </a:lnTo>
                  <a:lnTo>
                    <a:pt x="316179" y="434848"/>
                  </a:lnTo>
                  <a:lnTo>
                    <a:pt x="316179" y="451053"/>
                  </a:lnTo>
                  <a:lnTo>
                    <a:pt x="270992" y="477139"/>
                  </a:lnTo>
                  <a:lnTo>
                    <a:pt x="246888" y="463219"/>
                  </a:lnTo>
                  <a:lnTo>
                    <a:pt x="225818" y="451053"/>
                  </a:lnTo>
                  <a:lnTo>
                    <a:pt x="270992" y="424967"/>
                  </a:lnTo>
                  <a:lnTo>
                    <a:pt x="316179" y="451053"/>
                  </a:lnTo>
                  <a:lnTo>
                    <a:pt x="316179" y="434848"/>
                  </a:lnTo>
                  <a:lnTo>
                    <a:pt x="299085" y="424967"/>
                  </a:lnTo>
                  <a:lnTo>
                    <a:pt x="278015" y="412813"/>
                  </a:lnTo>
                  <a:lnTo>
                    <a:pt x="278015" y="148145"/>
                  </a:lnTo>
                  <a:lnTo>
                    <a:pt x="299085" y="135978"/>
                  </a:lnTo>
                  <a:lnTo>
                    <a:pt x="335902" y="114731"/>
                  </a:lnTo>
                  <a:lnTo>
                    <a:pt x="337235" y="112407"/>
                  </a:lnTo>
                  <a:lnTo>
                    <a:pt x="337235" y="82753"/>
                  </a:lnTo>
                  <a:lnTo>
                    <a:pt x="468731" y="82753"/>
                  </a:lnTo>
                  <a:lnTo>
                    <a:pt x="468731" y="208051"/>
                  </a:lnTo>
                  <a:lnTo>
                    <a:pt x="410857" y="241465"/>
                  </a:lnTo>
                  <a:lnTo>
                    <a:pt x="409524" y="243776"/>
                  </a:lnTo>
                  <a:lnTo>
                    <a:pt x="409524" y="317169"/>
                  </a:lnTo>
                  <a:lnTo>
                    <a:pt x="410857" y="319493"/>
                  </a:lnTo>
                  <a:lnTo>
                    <a:pt x="468731" y="352920"/>
                  </a:lnTo>
                  <a:lnTo>
                    <a:pt x="468731" y="369582"/>
                  </a:lnTo>
                  <a:lnTo>
                    <a:pt x="471868" y="372732"/>
                  </a:lnTo>
                  <a:lnTo>
                    <a:pt x="479628" y="372732"/>
                  </a:lnTo>
                  <a:lnTo>
                    <a:pt x="482777" y="369582"/>
                  </a:lnTo>
                  <a:lnTo>
                    <a:pt x="482777" y="352920"/>
                  </a:lnTo>
                  <a:lnTo>
                    <a:pt x="503847" y="340741"/>
                  </a:lnTo>
                  <a:lnTo>
                    <a:pt x="540664" y="319493"/>
                  </a:lnTo>
                  <a:lnTo>
                    <a:pt x="541997" y="317169"/>
                  </a:lnTo>
                  <a:lnTo>
                    <a:pt x="541997" y="258445"/>
                  </a:lnTo>
                  <a:lnTo>
                    <a:pt x="541997" y="24377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4744779" y="3211603"/>
            <a:ext cx="2787227" cy="1441420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6933" marR="6773" algn="ctr">
              <a:lnSpc>
                <a:spcPts val="2200"/>
              </a:lnSpc>
              <a:spcBef>
                <a:spcPts val="240"/>
              </a:spcBef>
            </a:pPr>
            <a:r>
              <a:rPr sz="1867" spc="160" dirty="0">
                <a:solidFill>
                  <a:srgbClr val="FFFFFF"/>
                </a:solidFill>
                <a:latin typeface="Arial"/>
                <a:cs typeface="Arial"/>
              </a:rPr>
              <a:t>Возможные</a:t>
            </a:r>
            <a:r>
              <a:rPr sz="1867" spc="-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67" spc="100" dirty="0">
                <a:solidFill>
                  <a:srgbClr val="FFFFFF"/>
                </a:solidFill>
                <a:latin typeface="Arial"/>
                <a:cs typeface="Arial"/>
              </a:rPr>
              <a:t>ситуации, </a:t>
            </a:r>
            <a:r>
              <a:rPr sz="1867" spc="133" dirty="0">
                <a:solidFill>
                  <a:srgbClr val="FFFFFF"/>
                </a:solidFill>
                <a:latin typeface="Arial"/>
                <a:cs typeface="Arial"/>
              </a:rPr>
              <a:t>в</a:t>
            </a:r>
            <a:r>
              <a:rPr sz="1867" spc="-2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67" spc="113" dirty="0">
                <a:solidFill>
                  <a:srgbClr val="FFFFFF"/>
                </a:solidFill>
                <a:latin typeface="Arial"/>
                <a:cs typeface="Arial"/>
              </a:rPr>
              <a:t>которых</a:t>
            </a:r>
            <a:r>
              <a:rPr sz="1867" spc="-1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67" spc="73" dirty="0">
                <a:solidFill>
                  <a:srgbClr val="FFFFFF"/>
                </a:solidFill>
                <a:latin typeface="Arial"/>
                <a:cs typeface="Arial"/>
              </a:rPr>
              <a:t>требуется </a:t>
            </a:r>
            <a:r>
              <a:rPr sz="1867" spc="160" dirty="0">
                <a:solidFill>
                  <a:srgbClr val="FFFFFF"/>
                </a:solidFill>
                <a:latin typeface="Arial"/>
                <a:cs typeface="Arial"/>
              </a:rPr>
              <a:t>проведение</a:t>
            </a:r>
            <a:r>
              <a:rPr sz="1867" spc="-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67" spc="93" dirty="0">
                <a:solidFill>
                  <a:srgbClr val="FFFFFF"/>
                </a:solidFill>
                <a:latin typeface="Arial"/>
                <a:cs typeface="Arial"/>
              </a:rPr>
              <a:t>анализа </a:t>
            </a:r>
            <a:r>
              <a:rPr sz="1867" spc="152" dirty="0">
                <a:solidFill>
                  <a:srgbClr val="FFFFFF"/>
                </a:solidFill>
                <a:latin typeface="Arial"/>
                <a:cs typeface="Arial"/>
              </a:rPr>
              <a:t>конкурентного </a:t>
            </a:r>
            <a:r>
              <a:rPr sz="1867" spc="160" dirty="0">
                <a:solidFill>
                  <a:srgbClr val="FFFFFF"/>
                </a:solidFill>
                <a:latin typeface="Arial"/>
                <a:cs typeface="Arial"/>
              </a:rPr>
              <a:t>окружения</a:t>
            </a:r>
            <a:endParaRPr sz="1867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DD7AD06-C93A-13D6-42ED-72FF909CCB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079901" cy="659807"/>
          </a:xfrm>
        </p:spPr>
        <p:txBody>
          <a:bodyPr>
            <a:normAutofit fontScale="90000"/>
          </a:bodyPr>
          <a:lstStyle/>
          <a:p>
            <a:r>
              <a:rPr lang="ru-RU" dirty="0">
                <a:solidFill>
                  <a:srgbClr val="7030A0"/>
                </a:solidFill>
              </a:rPr>
              <a:t>Конкуренция в каналах продаж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04655A9-0293-6176-B62D-EECB34D62B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96237"/>
            <a:ext cx="10515600" cy="334610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dirty="0"/>
              <a:t>Если мы хотим зарабатывать, используя рекламу в тех же каналах,</a:t>
            </a:r>
          </a:p>
          <a:p>
            <a:pPr marL="0" indent="0">
              <a:buNone/>
            </a:pPr>
            <a:r>
              <a:rPr lang="ru-RU" dirty="0"/>
              <a:t>нам нужно ответить себе на два вопроса:</a:t>
            </a:r>
          </a:p>
          <a:p>
            <a:r>
              <a:rPr lang="ru-RU" dirty="0"/>
              <a:t>Выше ли наша </a:t>
            </a:r>
            <a:r>
              <a:rPr lang="ru-RU" b="1" dirty="0"/>
              <a:t>маржа</a:t>
            </a:r>
            <a:r>
              <a:rPr lang="ru-RU" dirty="0"/>
              <a:t>, чем у наших конкурентов по таргетингу?</a:t>
            </a:r>
          </a:p>
          <a:p>
            <a:pPr lvl="1"/>
            <a:r>
              <a:rPr lang="ru-RU" dirty="0"/>
              <a:t>За счет чего?</a:t>
            </a:r>
          </a:p>
          <a:p>
            <a:r>
              <a:rPr lang="ru-RU" dirty="0"/>
              <a:t>Выше ли наша </a:t>
            </a:r>
            <a:r>
              <a:rPr lang="ru-RU" b="1" dirty="0"/>
              <a:t>конверсия</a:t>
            </a:r>
            <a:r>
              <a:rPr lang="ru-RU" dirty="0"/>
              <a:t> в покупателя, чем у наших конкурентов по таргетингу?</a:t>
            </a:r>
          </a:p>
          <a:p>
            <a:pPr lvl="1"/>
            <a:r>
              <a:rPr lang="ru-RU" dirty="0"/>
              <a:t>За счет чего конверсия будет выше?</a:t>
            </a:r>
          </a:p>
          <a:p>
            <a:pPr lvl="1"/>
            <a:r>
              <a:rPr lang="ru-RU" dirty="0"/>
              <a:t>Что такого ценного мы предлагаем?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0ABDD11-AAFE-362D-60C6-296DCBA31A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223" y="4642338"/>
            <a:ext cx="4392211" cy="212747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F6927CE-872C-3225-E0A9-51ACA563F7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2000" y="3784600"/>
            <a:ext cx="5080000" cy="3073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7D06717-6E35-9C63-3369-87A0763DCE59}"/>
              </a:ext>
            </a:extLst>
          </p:cNvPr>
          <p:cNvSpPr txBox="1"/>
          <p:nvPr/>
        </p:nvSpPr>
        <p:spPr>
          <a:xfrm>
            <a:off x="4891315" y="4913643"/>
            <a:ext cx="25232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Контекстная реклама всё время дорожает!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Unfair advantage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82864165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6CA13E7-2A20-778D-752B-D8A912203E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492" y="244545"/>
            <a:ext cx="6547339" cy="589468"/>
          </a:xfrm>
        </p:spPr>
        <p:txBody>
          <a:bodyPr>
            <a:normAutofit fontScale="90000"/>
          </a:bodyPr>
          <a:lstStyle/>
          <a:p>
            <a:r>
              <a:rPr lang="ru-RU" dirty="0"/>
              <a:t>Способы поиска конкурентов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CA76544-0559-38F2-2D4E-CD3341321E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5830" y="984948"/>
            <a:ext cx="4883501" cy="66119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000" dirty="0"/>
              <a:t>1. Поисковая выдача по ключевым запросам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D003280-EEC0-6792-89CE-C2ACE52B76D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8470" r="13532"/>
          <a:stretch/>
        </p:blipFill>
        <p:spPr>
          <a:xfrm>
            <a:off x="436266" y="1646143"/>
            <a:ext cx="4497474" cy="5211857"/>
          </a:xfrm>
          <a:prstGeom prst="rect">
            <a:avLst/>
          </a:prstGeom>
        </p:spPr>
      </p:pic>
      <p:sp>
        <p:nvSpPr>
          <p:cNvPr id="6" name="Объект 2">
            <a:extLst>
              <a:ext uri="{FF2B5EF4-FFF2-40B4-BE49-F238E27FC236}">
                <a16:creationId xmlns:a16="http://schemas.microsoft.com/office/drawing/2014/main" id="{3CBF0996-89AC-4106-1746-B664004A0D94}"/>
              </a:ext>
            </a:extLst>
          </p:cNvPr>
          <p:cNvSpPr txBox="1">
            <a:spLocks/>
          </p:cNvSpPr>
          <p:nvPr/>
        </p:nvSpPr>
        <p:spPr>
          <a:xfrm>
            <a:off x="5611169" y="874416"/>
            <a:ext cx="4883501" cy="6611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/>
              <a:t>2. Поиска сайтов с похожим контентом, оператор “</a:t>
            </a:r>
            <a:r>
              <a:rPr lang="en" sz="2000" dirty="0"/>
              <a:t>related”</a:t>
            </a:r>
            <a:r>
              <a:rPr lang="ru-RU" sz="2000" dirty="0"/>
              <a:t>: </a:t>
            </a:r>
            <a:r>
              <a:rPr lang="en" sz="2000" dirty="0"/>
              <a:t>related:</a:t>
            </a:r>
            <a:r>
              <a:rPr lang="ru-RU" sz="2000" dirty="0"/>
              <a:t>домен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8C60D9E-2096-D665-924F-D05DC99EE80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780" t="3874" r="16522" b="2644"/>
          <a:stretch/>
        </p:blipFill>
        <p:spPr>
          <a:xfrm>
            <a:off x="5611169" y="1646143"/>
            <a:ext cx="4883501" cy="5211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70322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3AB1526-02A2-43AB-4CA8-15F368C6B4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692" y="385222"/>
            <a:ext cx="7170336" cy="710049"/>
          </a:xfrm>
        </p:spPr>
        <p:txBody>
          <a:bodyPr/>
          <a:lstStyle/>
          <a:p>
            <a:r>
              <a:rPr lang="ru-RU" dirty="0"/>
              <a:t>Способы поиска конкурентов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8EF96D9-E79A-653E-DA2D-DBB3EFD43E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031" y="1286188"/>
            <a:ext cx="11244105" cy="5446207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ru-RU" b="1" dirty="0"/>
              <a:t>3. Маркетинговые исследования и опросы фокус-групп</a:t>
            </a:r>
          </a:p>
          <a:p>
            <a:pPr marL="0" indent="0">
              <a:buNone/>
            </a:pPr>
            <a:r>
              <a:rPr lang="ru-RU" dirty="0"/>
              <a:t>а) Проводим / заказываем исследование</a:t>
            </a:r>
          </a:p>
          <a:p>
            <a:pPr marL="0" indent="0">
              <a:buNone/>
            </a:pPr>
            <a:r>
              <a:rPr lang="ru-RU" dirty="0"/>
              <a:t>Получаем ответы на вопросы: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ru-RU" dirty="0"/>
              <a:t>Кто ваши главные конкуренты?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ru-RU" dirty="0"/>
              <a:t>В чем преимущества и недостатки ваших конкурентов?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ru-RU" dirty="0"/>
              <a:t>В чем ваши преимущества и недостатки?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ru-RU" dirty="0"/>
              <a:t>Какие каналы используются для продвижения?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ru-RU" dirty="0"/>
              <a:t>Уровень сервиса (манера общения, служба поддержки, скорость доставки и др.)</a:t>
            </a:r>
          </a:p>
          <a:p>
            <a:pPr marL="0" indent="0">
              <a:buNone/>
            </a:pPr>
            <a:r>
              <a:rPr lang="ru-RU" dirty="0"/>
              <a:t>б) Если у вас есть </a:t>
            </a:r>
            <a:r>
              <a:rPr lang="ru-RU" b="1" dirty="0"/>
              <a:t>отдел продаж</a:t>
            </a:r>
            <a:r>
              <a:rPr lang="ru-RU" dirty="0"/>
              <a:t>, сотрудники которого проводят переговоры и заключают сделки, используйте его для получения информации о конкурентах. Ценную инсайдерскую информацию можно получить в общении с потенциальными клиентами, которые до общения с сотрудниками вашей компании уже пообщались с вашими конкурентами.</a:t>
            </a:r>
          </a:p>
          <a:p>
            <a:pPr marL="0" indent="0">
              <a:buNone/>
            </a:pPr>
            <a:r>
              <a:rPr lang="ru-RU" dirty="0"/>
              <a:t>в) Заказать товары или услуги у конкурента, чтобы пройти путь пользователя самостоятельно.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i="1" dirty="0"/>
              <a:t>Пример: Когда в Америке по производству мотоциклов лидировали такие компании как </a:t>
            </a:r>
            <a:r>
              <a:rPr lang="en" i="1" dirty="0"/>
              <a:t>Harley, Indian, Triumph, </a:t>
            </a:r>
            <a:r>
              <a:rPr lang="ru-RU" i="1" dirty="0"/>
              <a:t>благодаря конкурентному анализу </a:t>
            </a:r>
            <a:r>
              <a:rPr lang="en" i="1" dirty="0"/>
              <a:t>Honda </a:t>
            </a:r>
            <a:r>
              <a:rPr lang="ru-RU" i="1" dirty="0"/>
              <a:t>нашла незаполненную нишу, открытую потребность и получила отличную прибыль. В противовес популярным большим байкам она предложила небольшие маневренные мотоциклы по более привлекательным ценам. Главной целевой аудиторией была молодежь, чей запрос с точностью выполнила </a:t>
            </a:r>
            <a:r>
              <a:rPr lang="en" i="1" dirty="0"/>
              <a:t>Honda.</a:t>
            </a:r>
            <a:endParaRPr lang="ru-RU" i="1" dirty="0"/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CA5DDE6-CE9D-0E4C-FCE4-EFC5492099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2772" y="-36286"/>
            <a:ext cx="4169228" cy="2779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097869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0377951-3B48-C620-3D63-91E59D8333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411" y="331037"/>
            <a:ext cx="10515600" cy="700000"/>
          </a:xfrm>
        </p:spPr>
        <p:txBody>
          <a:bodyPr/>
          <a:lstStyle/>
          <a:p>
            <a:r>
              <a:rPr lang="ru-RU" dirty="0"/>
              <a:t>Способы поиска конкурентов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8CD0428-C599-BFA2-D2E3-6B574F1CD7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6847" y="1253331"/>
            <a:ext cx="4125686" cy="5448920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ru-RU" b="1" dirty="0"/>
              <a:t>4. Сервисы поиска конкурентов</a:t>
            </a:r>
          </a:p>
          <a:p>
            <a:pPr marL="0" indent="0">
              <a:buNone/>
            </a:pPr>
            <a:r>
              <a:rPr lang="ru-RU" dirty="0"/>
              <a:t>Такие сервисы осуществляют поиск конкурентов по наличию ключевых слов и поисковой выдаче и заточены под </a:t>
            </a:r>
            <a:r>
              <a:rPr lang="en" dirty="0"/>
              <a:t>SEO-</a:t>
            </a:r>
            <a:r>
              <a:rPr lang="ru-RU" dirty="0"/>
              <a:t>специалистов.</a:t>
            </a:r>
          </a:p>
          <a:p>
            <a:pPr marL="0" indent="0">
              <a:buNone/>
            </a:pPr>
            <a:r>
              <a:rPr lang="en" dirty="0" err="1"/>
              <a:t>Serpstat</a:t>
            </a:r>
            <a:r>
              <a:rPr lang="en" dirty="0"/>
              <a:t>, </a:t>
            </a:r>
            <a:r>
              <a:rPr lang="en" dirty="0" err="1"/>
              <a:t>Semrush</a:t>
            </a:r>
            <a:r>
              <a:rPr lang="en" dirty="0"/>
              <a:t>, </a:t>
            </a:r>
            <a:r>
              <a:rPr lang="en" dirty="0" err="1"/>
              <a:t>Ahrefs</a:t>
            </a:r>
            <a:r>
              <a:rPr lang="en" dirty="0"/>
              <a:t>, </a:t>
            </a:r>
            <a:r>
              <a:rPr lang="en" dirty="0" err="1"/>
              <a:t>Pr-cy.ru</a:t>
            </a:r>
            <a:r>
              <a:rPr lang="en" dirty="0"/>
              <a:t>, </a:t>
            </a:r>
            <a:r>
              <a:rPr lang="en" dirty="0" err="1"/>
              <a:t>Similarweb</a:t>
            </a:r>
            <a:r>
              <a:rPr lang="en" dirty="0"/>
              <a:t>, </a:t>
            </a:r>
            <a:r>
              <a:rPr lang="en" dirty="0" err="1"/>
              <a:t>Keys.so</a:t>
            </a:r>
            <a:r>
              <a:rPr lang="en" dirty="0"/>
              <a:t>.</a:t>
            </a:r>
            <a:endParaRPr lang="ru-RU" dirty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Пример: В сервисе </a:t>
            </a:r>
            <a:r>
              <a:rPr lang="en" dirty="0" err="1"/>
              <a:t>uXprice</a:t>
            </a:r>
            <a:r>
              <a:rPr lang="en" dirty="0"/>
              <a:t> </a:t>
            </a:r>
            <a:r>
              <a:rPr lang="ru-RU" dirty="0"/>
              <a:t>алгоритмы на основе </a:t>
            </a:r>
            <a:r>
              <a:rPr lang="en-US" dirty="0"/>
              <a:t>ML</a:t>
            </a:r>
            <a:r>
              <a:rPr lang="ru-RU" dirty="0"/>
              <a:t> позволяют сделать автоподбор конкурентов для интернет-магазинов. Включение этой функции позволяет получить до 100 потенциальных конкурентов на каждую товарную позицию.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A17E375-32D8-0358-D319-00FD5A1C538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36607" y="1048777"/>
            <a:ext cx="7355393" cy="5346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355026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36163" y="392595"/>
            <a:ext cx="9873827" cy="1186649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pc="313" dirty="0">
                <a:solidFill>
                  <a:srgbClr val="000000"/>
                </a:solidFill>
              </a:rPr>
              <a:t>Анализ</a:t>
            </a:r>
            <a:r>
              <a:rPr spc="87" dirty="0">
                <a:solidFill>
                  <a:srgbClr val="000000"/>
                </a:solidFill>
              </a:rPr>
              <a:t> </a:t>
            </a:r>
            <a:r>
              <a:rPr spc="339" dirty="0">
                <a:solidFill>
                  <a:srgbClr val="000000"/>
                </a:solidFill>
              </a:rPr>
              <a:t>конкурентов</a:t>
            </a:r>
            <a:r>
              <a:rPr spc="87" dirty="0">
                <a:solidFill>
                  <a:srgbClr val="000000"/>
                </a:solidFill>
              </a:rPr>
              <a:t> </a:t>
            </a:r>
            <a:r>
              <a:rPr spc="280" dirty="0">
                <a:solidFill>
                  <a:srgbClr val="000000"/>
                </a:solidFill>
              </a:rPr>
              <a:t>по</a:t>
            </a:r>
            <a:r>
              <a:rPr spc="87" dirty="0">
                <a:solidFill>
                  <a:srgbClr val="000000"/>
                </a:solidFill>
              </a:rPr>
              <a:t> </a:t>
            </a:r>
            <a:r>
              <a:rPr spc="272" dirty="0">
                <a:solidFill>
                  <a:srgbClr val="000000"/>
                </a:solidFill>
              </a:rPr>
              <a:t>Портеру</a:t>
            </a:r>
          </a:p>
          <a:p>
            <a:pPr marL="16933">
              <a:lnSpc>
                <a:spcPct val="100000"/>
              </a:lnSpc>
            </a:pPr>
            <a:r>
              <a:rPr sz="3200" spc="-393" dirty="0">
                <a:solidFill>
                  <a:srgbClr val="000000"/>
                </a:solidFill>
                <a:cs typeface="Arial"/>
              </a:rPr>
              <a:t>(1</a:t>
            </a:r>
            <a:r>
              <a:rPr sz="3200" spc="-33" dirty="0">
                <a:solidFill>
                  <a:srgbClr val="000000"/>
                </a:solidFill>
                <a:cs typeface="Arial"/>
              </a:rPr>
              <a:t> </a:t>
            </a:r>
            <a:r>
              <a:rPr sz="3200" spc="227" dirty="0">
                <a:solidFill>
                  <a:srgbClr val="000000"/>
                </a:solidFill>
                <a:cs typeface="Arial"/>
              </a:rPr>
              <a:t>раз</a:t>
            </a:r>
            <a:r>
              <a:rPr sz="3200" spc="-33" dirty="0">
                <a:solidFill>
                  <a:srgbClr val="000000"/>
                </a:solidFill>
                <a:cs typeface="Arial"/>
              </a:rPr>
              <a:t> </a:t>
            </a:r>
            <a:r>
              <a:rPr sz="3200" spc="253" dirty="0">
                <a:solidFill>
                  <a:srgbClr val="000000"/>
                </a:solidFill>
                <a:cs typeface="Arial"/>
              </a:rPr>
              <a:t>в</a:t>
            </a:r>
            <a:r>
              <a:rPr sz="3200" spc="-33" dirty="0">
                <a:solidFill>
                  <a:srgbClr val="000000"/>
                </a:solidFill>
                <a:cs typeface="Arial"/>
              </a:rPr>
              <a:t> </a:t>
            </a:r>
            <a:r>
              <a:rPr sz="3200" dirty="0">
                <a:solidFill>
                  <a:srgbClr val="000000"/>
                </a:solidFill>
                <a:cs typeface="Arial"/>
              </a:rPr>
              <a:t>3-5</a:t>
            </a:r>
            <a:r>
              <a:rPr sz="3200" spc="-33" dirty="0">
                <a:solidFill>
                  <a:srgbClr val="000000"/>
                </a:solidFill>
                <a:cs typeface="Arial"/>
              </a:rPr>
              <a:t> </a:t>
            </a:r>
            <a:r>
              <a:rPr sz="3200" spc="-27" dirty="0">
                <a:solidFill>
                  <a:srgbClr val="000000"/>
                </a:solidFill>
                <a:cs typeface="Arial"/>
              </a:rPr>
              <a:t>лет)</a:t>
            </a:r>
            <a:endParaRPr sz="3200" dirty="0">
              <a:cs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7A8401-825B-8309-DFC8-A7F8AF02919A}"/>
              </a:ext>
            </a:extLst>
          </p:cNvPr>
          <p:cNvSpPr txBox="1"/>
          <p:nvPr/>
        </p:nvSpPr>
        <p:spPr>
          <a:xfrm>
            <a:off x="636163" y="1718268"/>
            <a:ext cx="884254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ru-RU" sz="2000" dirty="0"/>
              <a:t>Оценка потенциальных возможностей: подробное изучение преимуществ и слабых сторон конкурентов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2000" dirty="0"/>
              <a:t>Определение будущих целей: Что движет конкурентом? Ключевая мотивация?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2000" dirty="0"/>
              <a:t>Определение текущей стратегии: Что делает конкурент на рынке в настоящий момент и что он способен делать для увеличения прибыли?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2000" dirty="0"/>
              <a:t>Что думает конкурент: предположения конкурента о своем положении на рынке и об отрасли в целом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2000" dirty="0"/>
              <a:t>Прогноз действий конкурента</a:t>
            </a:r>
          </a:p>
          <a:p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5B2E2A6-EC39-D9B4-413F-0C31CBEBEE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1200" y="4279900"/>
            <a:ext cx="6400800" cy="25781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E7356003-1CD0-7610-7393-927495CF1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 такое фича?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CD43BD-EAD8-B23D-22CF-4F7B7C972125}"/>
              </a:ext>
            </a:extLst>
          </p:cNvPr>
          <p:cNvSpPr txBox="1"/>
          <p:nvPr/>
        </p:nvSpPr>
        <p:spPr>
          <a:xfrm>
            <a:off x="803868" y="2964264"/>
            <a:ext cx="2723103" cy="1657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D1A064-4BBC-2FD5-F6F6-396231DEB706}"/>
              </a:ext>
            </a:extLst>
          </p:cNvPr>
          <p:cNvSpPr txBox="1"/>
          <p:nvPr/>
        </p:nvSpPr>
        <p:spPr>
          <a:xfrm>
            <a:off x="653143" y="1336431"/>
            <a:ext cx="11143622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Фича — возможность / свойство вашего продукта, которое приносит ценность.</a:t>
            </a:r>
          </a:p>
          <a:p>
            <a:endParaRPr lang="ru-RU" dirty="0"/>
          </a:p>
          <a:p>
            <a:r>
              <a:rPr lang="ru-RU" dirty="0"/>
              <a:t>Примеры продуктовых фичей: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1" dirty="0"/>
              <a:t>Электросамокат</a:t>
            </a:r>
            <a:r>
              <a:rPr lang="ru-RU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/>
              <a:t>Передняя фара — возможность ехать в слабоосвещённых местах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/>
              <a:t>Задний габарит — важно для безопасности ночью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/>
              <a:t>Удалённая блокировка — безопасность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1" dirty="0"/>
              <a:t>Картографическое приложение </a:t>
            </a:r>
            <a:r>
              <a:rPr lang="ru-RU" dirty="0"/>
              <a:t>(2</a:t>
            </a:r>
            <a:r>
              <a:rPr lang="en-US" dirty="0"/>
              <a:t>GIS</a:t>
            </a:r>
            <a:r>
              <a:rPr lang="ru-RU" dirty="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/>
              <a:t>Возможность найти адрес по тексту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/>
              <a:t>Построение маршрута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/>
              <a:t>Навигатор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/>
              <a:t>Поиск ближайших организаций по типу (аптека, продуктовый магазин и т.п.)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1" dirty="0"/>
              <a:t>Вечеринка / день рождения / новый год с друзьями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/>
              <a:t>Аудиосистема — можно потанцевать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/>
              <a:t>Кальян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/>
              <a:t>Настольные игры — можно поиграть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/>
              <a:t>Баня — можно попариться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/>
              <a:t>Природа рядом — возможность прогуляться до живописного места</a:t>
            </a:r>
          </a:p>
        </p:txBody>
      </p:sp>
    </p:spTree>
    <p:extLst>
      <p:ext uri="{BB962C8B-B14F-4D97-AF65-F5344CB8AC3E}">
        <p14:creationId xmlns:p14="http://schemas.microsoft.com/office/powerpoint/2010/main" val="488925287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2216" y="275772"/>
            <a:ext cx="11575757" cy="1287958"/>
          </a:xfrm>
          <a:prstGeom prst="rect">
            <a:avLst/>
          </a:prstGeom>
        </p:spPr>
        <p:txBody>
          <a:bodyPr vert="horz" wrap="square" lIns="0" tIns="34712" rIns="0" bIns="0" rtlCol="0" anchor="ctr">
            <a:spAutoFit/>
          </a:bodyPr>
          <a:lstStyle/>
          <a:p>
            <a:pPr marL="16933" marR="6773">
              <a:lnSpc>
                <a:spcPts val="5105"/>
              </a:lnSpc>
              <a:spcBef>
                <a:spcPts val="272"/>
              </a:spcBef>
            </a:pPr>
            <a:r>
              <a:rPr lang="ru-RU" spc="267" dirty="0">
                <a:solidFill>
                  <a:srgbClr val="000000"/>
                </a:solidFill>
              </a:rPr>
              <a:t>Простая</a:t>
            </a:r>
            <a:r>
              <a:rPr lang="ru-RU" spc="60" dirty="0">
                <a:solidFill>
                  <a:srgbClr val="000000"/>
                </a:solidFill>
              </a:rPr>
              <a:t> </a:t>
            </a:r>
            <a:r>
              <a:rPr lang="ru-RU" spc="333" dirty="0">
                <a:solidFill>
                  <a:srgbClr val="000000"/>
                </a:solidFill>
              </a:rPr>
              <a:t>методика</a:t>
            </a:r>
            <a:r>
              <a:rPr lang="ru-RU" spc="60" dirty="0">
                <a:solidFill>
                  <a:srgbClr val="000000"/>
                </a:solidFill>
              </a:rPr>
              <a:t> </a:t>
            </a:r>
            <a:r>
              <a:rPr lang="ru-RU" spc="272" dirty="0">
                <a:solidFill>
                  <a:srgbClr val="000000"/>
                </a:solidFill>
              </a:rPr>
              <a:t>анализа </a:t>
            </a:r>
            <a:r>
              <a:rPr lang="ru-RU" spc="339" dirty="0">
                <a:solidFill>
                  <a:srgbClr val="000000"/>
                </a:solidFill>
              </a:rPr>
              <a:t>конкурентов</a:t>
            </a:r>
            <a:br>
              <a:rPr lang="ru-RU" spc="33" dirty="0">
                <a:solidFill>
                  <a:srgbClr val="000000"/>
                </a:solidFill>
              </a:rPr>
            </a:br>
            <a:r>
              <a:rPr lang="ru-RU" sz="3200" spc="-453" dirty="0">
                <a:solidFill>
                  <a:srgbClr val="000000"/>
                </a:solidFill>
                <a:cs typeface="Arial"/>
              </a:rPr>
              <a:t>(1</a:t>
            </a:r>
            <a:r>
              <a:rPr lang="ru-RU" sz="3200" spc="-73" dirty="0">
                <a:solidFill>
                  <a:srgbClr val="000000"/>
                </a:solidFill>
                <a:cs typeface="Arial"/>
              </a:rPr>
              <a:t> </a:t>
            </a:r>
            <a:r>
              <a:rPr lang="ru-RU" sz="3200" spc="267" dirty="0">
                <a:solidFill>
                  <a:srgbClr val="000000"/>
                </a:solidFill>
                <a:cs typeface="Arial"/>
              </a:rPr>
              <a:t>раз</a:t>
            </a:r>
            <a:r>
              <a:rPr lang="ru-RU" sz="3200" spc="-73" dirty="0">
                <a:solidFill>
                  <a:srgbClr val="000000"/>
                </a:solidFill>
                <a:cs typeface="Arial"/>
              </a:rPr>
              <a:t> </a:t>
            </a:r>
            <a:r>
              <a:rPr lang="ru-RU" sz="3200" spc="293" dirty="0">
                <a:solidFill>
                  <a:srgbClr val="000000"/>
                </a:solidFill>
                <a:cs typeface="Arial"/>
              </a:rPr>
              <a:t>в</a:t>
            </a:r>
            <a:r>
              <a:rPr lang="ru-RU" sz="3200" spc="-73" dirty="0">
                <a:solidFill>
                  <a:srgbClr val="000000"/>
                </a:solidFill>
                <a:cs typeface="Arial"/>
              </a:rPr>
              <a:t> </a:t>
            </a:r>
            <a:r>
              <a:rPr lang="ru-RU" sz="3200" spc="160" dirty="0">
                <a:solidFill>
                  <a:srgbClr val="000000"/>
                </a:solidFill>
                <a:cs typeface="Arial"/>
              </a:rPr>
              <a:t>год)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xfrm>
            <a:off x="472216" y="1583827"/>
            <a:ext cx="11445129" cy="4118221"/>
          </a:xfrm>
          <a:prstGeom prst="rect">
            <a:avLst/>
          </a:prstGeom>
        </p:spPr>
        <p:txBody>
          <a:bodyPr vert="horz" wrap="square" lIns="0" tIns="115993" rIns="0" bIns="0" rtlCol="0">
            <a:spAutoFit/>
          </a:bodyPr>
          <a:lstStyle/>
          <a:p>
            <a:pPr marL="358987" indent="-342900">
              <a:lnSpc>
                <a:spcPct val="100000"/>
              </a:lnSpc>
              <a:spcBef>
                <a:spcPts val="0"/>
              </a:spcBef>
              <a:buClr>
                <a:srgbClr val="0034EC"/>
              </a:buClr>
              <a:buSzPct val="83333"/>
              <a:tabLst>
                <a:tab pos="445336" algn="l"/>
                <a:tab pos="447029" algn="l"/>
              </a:tabLst>
            </a:pPr>
            <a:r>
              <a:rPr lang="ru-RU" sz="2000" spc="127" dirty="0"/>
              <a:t>Характеристика внутриотраслевой конкуренции и ее прогноз</a:t>
            </a:r>
          </a:p>
          <a:p>
            <a:pPr marL="358987" indent="-342900">
              <a:lnSpc>
                <a:spcPct val="100000"/>
              </a:lnSpc>
              <a:spcBef>
                <a:spcPts val="0"/>
              </a:spcBef>
              <a:buClr>
                <a:srgbClr val="0034EC"/>
              </a:buClr>
              <a:buSzPct val="83333"/>
              <a:tabLst>
                <a:tab pos="445336" algn="l"/>
                <a:tab pos="447029" algn="l"/>
              </a:tabLst>
            </a:pPr>
            <a:r>
              <a:rPr lang="ru-RU" sz="2000" spc="127" dirty="0"/>
              <a:t>Составление конкурентной карты рынка</a:t>
            </a:r>
          </a:p>
          <a:p>
            <a:pPr marL="358987" indent="-342900">
              <a:lnSpc>
                <a:spcPct val="100000"/>
              </a:lnSpc>
              <a:spcBef>
                <a:spcPts val="0"/>
              </a:spcBef>
              <a:buClr>
                <a:srgbClr val="0034EC"/>
              </a:buClr>
              <a:buSzPct val="83333"/>
              <a:tabLst>
                <a:tab pos="445336" algn="l"/>
                <a:tab pos="447029" algn="l"/>
              </a:tabLst>
            </a:pPr>
            <a:r>
              <a:rPr lang="ru-RU" sz="2000" spc="127" dirty="0"/>
              <a:t>Выбор ключевых, косвенных и прямых конкурентов</a:t>
            </a:r>
          </a:p>
          <a:p>
            <a:pPr marL="358987" indent="-342900">
              <a:lnSpc>
                <a:spcPct val="100000"/>
              </a:lnSpc>
              <a:spcBef>
                <a:spcPts val="0"/>
              </a:spcBef>
              <a:buClr>
                <a:srgbClr val="0034EC"/>
              </a:buClr>
              <a:buSzPct val="83333"/>
              <a:tabLst>
                <a:tab pos="445336" algn="l"/>
                <a:tab pos="447029" algn="l"/>
              </a:tabLst>
            </a:pPr>
            <a:r>
              <a:rPr lang="ru-RU" sz="2000" spc="127" dirty="0"/>
              <a:t>Сравнительный анализ:</a:t>
            </a:r>
            <a:endParaRPr lang="en-US" sz="2000" spc="127" dirty="0"/>
          </a:p>
          <a:p>
            <a:pPr marL="816187" lvl="1" indent="-342900">
              <a:lnSpc>
                <a:spcPct val="100000"/>
              </a:lnSpc>
              <a:spcBef>
                <a:spcPts val="0"/>
              </a:spcBef>
              <a:buClr>
                <a:srgbClr val="0034EC"/>
              </a:buClr>
              <a:buSzPct val="83333"/>
              <a:tabLst>
                <a:tab pos="445336" algn="l"/>
                <a:tab pos="447029" algn="l"/>
              </a:tabLst>
            </a:pPr>
            <a:r>
              <a:rPr lang="ru-RU" sz="2000" b="1" spc="127" dirty="0"/>
              <a:t>отдельного продукта</a:t>
            </a:r>
            <a:r>
              <a:rPr lang="ru-RU" sz="2000" spc="127" dirty="0"/>
              <a:t> и полного ассортимента компании с конкурентами</a:t>
            </a:r>
            <a:endParaRPr lang="en-US" sz="2000" spc="127" dirty="0"/>
          </a:p>
          <a:p>
            <a:pPr marL="816187" lvl="1" indent="-342900">
              <a:lnSpc>
                <a:spcPct val="100000"/>
              </a:lnSpc>
              <a:spcBef>
                <a:spcPts val="0"/>
              </a:spcBef>
              <a:buClr>
                <a:srgbClr val="0034EC"/>
              </a:buClr>
              <a:buSzPct val="83333"/>
              <a:tabLst>
                <a:tab pos="445336" algn="l"/>
                <a:tab pos="447029" algn="l"/>
              </a:tabLst>
            </a:pPr>
            <a:r>
              <a:rPr lang="ru-RU" sz="2000" b="1" spc="127" dirty="0"/>
              <a:t>условий ценообразования</a:t>
            </a:r>
            <a:r>
              <a:rPr lang="ru-RU" sz="2000" spc="127" dirty="0"/>
              <a:t> и ценовых стратегий</a:t>
            </a:r>
            <a:endParaRPr lang="en-US" sz="2000" spc="127" dirty="0"/>
          </a:p>
          <a:p>
            <a:pPr marL="816187" lvl="1" indent="-342900">
              <a:lnSpc>
                <a:spcPct val="100000"/>
              </a:lnSpc>
              <a:spcBef>
                <a:spcPts val="0"/>
              </a:spcBef>
              <a:buClr>
                <a:srgbClr val="0034EC"/>
              </a:buClr>
              <a:buSzPct val="83333"/>
              <a:tabLst>
                <a:tab pos="445336" algn="l"/>
                <a:tab pos="447029" algn="l"/>
              </a:tabLst>
            </a:pPr>
            <a:r>
              <a:rPr lang="ru-RU" sz="2000" b="1" spc="127" dirty="0"/>
              <a:t>дистрибуции</a:t>
            </a:r>
            <a:r>
              <a:rPr lang="ru-RU" sz="2000" spc="127" dirty="0"/>
              <a:t> и распределения продукта</a:t>
            </a:r>
            <a:endParaRPr lang="en-US" sz="2000" spc="127" dirty="0"/>
          </a:p>
          <a:p>
            <a:pPr marL="816187" lvl="1" indent="-342900">
              <a:lnSpc>
                <a:spcPct val="100000"/>
              </a:lnSpc>
              <a:spcBef>
                <a:spcPts val="0"/>
              </a:spcBef>
              <a:buClr>
                <a:srgbClr val="0034EC"/>
              </a:buClr>
              <a:buSzPct val="83333"/>
              <a:tabLst>
                <a:tab pos="445336" algn="l"/>
                <a:tab pos="447029" algn="l"/>
              </a:tabLst>
            </a:pPr>
            <a:r>
              <a:rPr lang="ru-RU" sz="2000" b="1" spc="127" dirty="0"/>
              <a:t>позиционирования</a:t>
            </a:r>
            <a:r>
              <a:rPr lang="ru-RU" sz="2000" spc="127" dirty="0"/>
              <a:t> и сформировавшегося имиджа бренда</a:t>
            </a:r>
            <a:endParaRPr lang="en-US" sz="2000" spc="127" dirty="0"/>
          </a:p>
          <a:p>
            <a:pPr marL="816187" lvl="1" indent="-342900">
              <a:lnSpc>
                <a:spcPct val="100000"/>
              </a:lnSpc>
              <a:spcBef>
                <a:spcPts val="0"/>
              </a:spcBef>
              <a:buClr>
                <a:srgbClr val="0034EC"/>
              </a:buClr>
              <a:buSzPct val="83333"/>
              <a:tabLst>
                <a:tab pos="445336" algn="l"/>
                <a:tab pos="447029" algn="l"/>
              </a:tabLst>
            </a:pPr>
            <a:r>
              <a:rPr lang="ru-RU" sz="2000" b="1" spc="127" dirty="0"/>
              <a:t>методов и используемых каналов продвижения</a:t>
            </a:r>
            <a:r>
              <a:rPr lang="ru-RU" sz="2000" spc="127" dirty="0"/>
              <a:t>, в том числе и бюджетов</a:t>
            </a:r>
            <a:endParaRPr lang="en-US" sz="2000" spc="127" dirty="0"/>
          </a:p>
          <a:p>
            <a:pPr marL="816187" lvl="1" indent="-342900">
              <a:lnSpc>
                <a:spcPct val="100000"/>
              </a:lnSpc>
              <a:spcBef>
                <a:spcPts val="0"/>
              </a:spcBef>
              <a:buClr>
                <a:srgbClr val="0034EC"/>
              </a:buClr>
              <a:buSzPct val="83333"/>
              <a:tabLst>
                <a:tab pos="445336" algn="l"/>
                <a:tab pos="447029" algn="l"/>
              </a:tabLst>
            </a:pPr>
            <a:r>
              <a:rPr lang="ru-RU" sz="2000" b="1" spc="127" dirty="0"/>
              <a:t>целевой аудитории</a:t>
            </a:r>
            <a:r>
              <a:rPr lang="ru-RU" sz="2000" spc="127" dirty="0"/>
              <a:t>, </a:t>
            </a:r>
            <a:r>
              <a:rPr lang="ru-RU" sz="2000" b="1" spc="127" dirty="0"/>
              <a:t>осведомленности и приверженности к продукту</a:t>
            </a:r>
            <a:endParaRPr lang="en-US" sz="2000" b="1" spc="127" dirty="0"/>
          </a:p>
          <a:p>
            <a:pPr marL="816187" lvl="1" indent="-342900">
              <a:lnSpc>
                <a:spcPct val="100000"/>
              </a:lnSpc>
              <a:spcBef>
                <a:spcPts val="0"/>
              </a:spcBef>
              <a:buClr>
                <a:srgbClr val="0034EC"/>
              </a:buClr>
              <a:buSzPct val="83333"/>
              <a:tabLst>
                <a:tab pos="445336" algn="l"/>
                <a:tab pos="447029" algn="l"/>
              </a:tabLst>
            </a:pPr>
            <a:r>
              <a:rPr lang="ru-RU" sz="2000" b="1" spc="127" dirty="0"/>
              <a:t>используемых технологий</a:t>
            </a:r>
            <a:r>
              <a:rPr lang="ru-RU" sz="2000" spc="127" dirty="0"/>
              <a:t>, </a:t>
            </a:r>
            <a:r>
              <a:rPr lang="ru-RU" sz="2000" b="1" spc="127" dirty="0"/>
              <a:t>качества персонала</a:t>
            </a:r>
            <a:r>
              <a:rPr lang="ru-RU" sz="2000" spc="127" dirty="0"/>
              <a:t> и прочих ресурсов</a:t>
            </a:r>
          </a:p>
          <a:p>
            <a:pPr marL="358987" indent="-342900">
              <a:lnSpc>
                <a:spcPct val="100000"/>
              </a:lnSpc>
              <a:spcBef>
                <a:spcPts val="0"/>
              </a:spcBef>
              <a:buClr>
                <a:srgbClr val="0034EC"/>
              </a:buClr>
              <a:buSzPct val="83333"/>
              <a:tabLst>
                <a:tab pos="445336" algn="l"/>
                <a:tab pos="447029" algn="l"/>
              </a:tabLst>
            </a:pPr>
            <a:r>
              <a:rPr lang="ru-RU" sz="2000" spc="127" dirty="0"/>
              <a:t>Составление укрупненного сравнительного </a:t>
            </a:r>
            <a:r>
              <a:rPr lang="en" sz="2000" spc="127" dirty="0"/>
              <a:t>SWOT </a:t>
            </a:r>
            <a:r>
              <a:rPr lang="ru-RU" sz="2000" spc="127" dirty="0"/>
              <a:t>анализа конкурентов</a:t>
            </a:r>
          </a:p>
          <a:p>
            <a:pPr marL="358987" indent="-342900">
              <a:lnSpc>
                <a:spcPct val="100000"/>
              </a:lnSpc>
              <a:spcBef>
                <a:spcPts val="0"/>
              </a:spcBef>
              <a:buClr>
                <a:srgbClr val="0034EC"/>
              </a:buClr>
              <a:buSzPct val="83333"/>
              <a:tabLst>
                <a:tab pos="445336" algn="l"/>
                <a:tab pos="447029" algn="l"/>
              </a:tabLst>
            </a:pPr>
            <a:r>
              <a:rPr lang="ru-RU" sz="2000" spc="127" dirty="0"/>
              <a:t>Анализ конкурентных преимуществ предприятия</a:t>
            </a:r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26AB166-957B-4557-B769-41CB25953F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70822"/>
          </a:xfrm>
        </p:spPr>
        <p:txBody>
          <a:bodyPr/>
          <a:lstStyle/>
          <a:p>
            <a:r>
              <a:rPr lang="ru-RU" dirty="0"/>
              <a:t>Инструменты для анализа конкурентов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85068CC-B38F-5CFD-7FCB-627ADEFB1A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7059"/>
            <a:ext cx="10515600" cy="4709904"/>
          </a:xfrm>
        </p:spPr>
        <p:txBody>
          <a:bodyPr>
            <a:normAutofit fontScale="77500" lnSpcReduction="20000"/>
          </a:bodyPr>
          <a:lstStyle/>
          <a:p>
            <a:r>
              <a:rPr lang="en-US" dirty="0" err="1"/>
              <a:t>SEMRush</a:t>
            </a:r>
            <a:r>
              <a:rPr lang="en-US" dirty="0"/>
              <a:t>, </a:t>
            </a:r>
            <a:r>
              <a:rPr lang="en-US" dirty="0" err="1"/>
              <a:t>SimilarWeb</a:t>
            </a:r>
            <a:r>
              <a:rPr lang="en-US" dirty="0"/>
              <a:t>, </a:t>
            </a:r>
            <a:r>
              <a:rPr lang="en-US" dirty="0" err="1"/>
              <a:t>YandexRadar</a:t>
            </a:r>
            <a:r>
              <a:rPr lang="en-US" dirty="0"/>
              <a:t>, </a:t>
            </a:r>
            <a:r>
              <a:rPr lang="en-US" dirty="0" err="1"/>
              <a:t>Ahrefs</a:t>
            </a:r>
            <a:r>
              <a:rPr lang="en-US" dirty="0"/>
              <a:t>, </a:t>
            </a:r>
            <a:r>
              <a:rPr lang="en-US" dirty="0" err="1"/>
              <a:t>Serpstat</a:t>
            </a:r>
            <a:endParaRPr lang="en-US" dirty="0"/>
          </a:p>
          <a:p>
            <a:pPr lvl="1"/>
            <a:r>
              <a:rPr lang="ru-RU" dirty="0"/>
              <a:t>они помогают с анализом + выпускают кучу разных исследований</a:t>
            </a:r>
          </a:p>
          <a:p>
            <a:r>
              <a:rPr lang="ru-RU" dirty="0"/>
              <a:t>читать статьи конкурентов, делать у них контрольные закупки и изучать их деятельность и просто поговорить с ними</a:t>
            </a:r>
          </a:p>
          <a:p>
            <a:r>
              <a:rPr lang="ru-RU" dirty="0"/>
              <a:t>Статьи / отчёты / аналитику с анализом рынка (часть доступно за плату)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b="1" dirty="0"/>
              <a:t>Доля рынка (</a:t>
            </a:r>
            <a:r>
              <a:rPr lang="en" b="1" dirty="0"/>
              <a:t>share of voice)</a:t>
            </a:r>
            <a:r>
              <a:rPr lang="ru-RU" b="1" dirty="0"/>
              <a:t>:</a:t>
            </a:r>
          </a:p>
          <a:p>
            <a:pPr marL="0" indent="0">
              <a:buNone/>
            </a:pPr>
            <a:r>
              <a:rPr lang="ru-RU" dirty="0"/>
              <a:t>Чтобы определить долю рынку, необходимо знать количество продаж в целом и у конкретной компании. Редко когда такие данные есть в свободном доступе. Поэтому на практике для оценки доли рынка используют такой показатель как “</a:t>
            </a:r>
            <a:r>
              <a:rPr lang="en" dirty="0"/>
              <a:t>share of voice ”— </a:t>
            </a:r>
            <a:r>
              <a:rPr lang="ru-RU" dirty="0"/>
              <a:t>упоминания ваших конкурентов в соцсетях и в интернете.</a:t>
            </a:r>
          </a:p>
          <a:p>
            <a:pPr marL="0" indent="0">
              <a:buNone/>
            </a:pPr>
            <a:r>
              <a:rPr lang="ru-RU" dirty="0"/>
              <a:t>Сервисы: </a:t>
            </a:r>
            <a:r>
              <a:rPr lang="en" dirty="0"/>
              <a:t>Awario, </a:t>
            </a:r>
            <a:r>
              <a:rPr lang="en" dirty="0" err="1"/>
              <a:t>Brandwatch</a:t>
            </a:r>
            <a:r>
              <a:rPr lang="en" dirty="0"/>
              <a:t>, Social-searcher, Mention. </a:t>
            </a:r>
            <a:r>
              <a:rPr lang="ru-RU" dirty="0"/>
              <a:t>Они отслеживают все упоминания бренда в интернете и предоставляют удобные отчеты о них. Конкурент с наибольшим количеством упоминаний имеет наибольшую долю рынка</a:t>
            </a:r>
          </a:p>
        </p:txBody>
      </p:sp>
    </p:spTree>
    <p:extLst>
      <p:ext uri="{BB962C8B-B14F-4D97-AF65-F5344CB8AC3E}">
        <p14:creationId xmlns:p14="http://schemas.microsoft.com/office/powerpoint/2010/main" val="1491395100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5E9138B2-974A-C000-13D6-0BC58991873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369" t="5488" r="6001" b="5051"/>
          <a:stretch/>
        </p:blipFill>
        <p:spPr>
          <a:xfrm>
            <a:off x="100681" y="934497"/>
            <a:ext cx="7155050" cy="5478366"/>
          </a:xfrm>
          <a:prstGeom prst="rect">
            <a:avLst/>
          </a:prstGeom>
        </p:spPr>
      </p:pic>
      <p:sp>
        <p:nvSpPr>
          <p:cNvPr id="2" name="object 2"/>
          <p:cNvSpPr txBox="1"/>
          <p:nvPr/>
        </p:nvSpPr>
        <p:spPr>
          <a:xfrm>
            <a:off x="7445829" y="361740"/>
            <a:ext cx="4565105" cy="4683783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6933" marR="6773">
              <a:lnSpc>
                <a:spcPts val="2200"/>
              </a:lnSpc>
              <a:spcBef>
                <a:spcPts val="240"/>
              </a:spcBef>
            </a:pPr>
            <a:r>
              <a:rPr lang="ru-RU" sz="1867" dirty="0">
                <a:latin typeface="Arial"/>
                <a:cs typeface="Arial"/>
              </a:rPr>
              <a:t>Метод анализа, подразумевающий выделение факторов внутренней и внешней среды, оказывающих непосредственное влияние на продукт.</a:t>
            </a:r>
          </a:p>
          <a:p>
            <a:pPr marL="16933" marR="6773">
              <a:lnSpc>
                <a:spcPts val="2200"/>
              </a:lnSpc>
              <a:spcBef>
                <a:spcPts val="240"/>
              </a:spcBef>
            </a:pPr>
            <a:endParaRPr lang="ru-RU" sz="1867" dirty="0">
              <a:latin typeface="Arial"/>
              <a:cs typeface="Arial"/>
            </a:endParaRPr>
          </a:p>
          <a:p>
            <a:pPr marL="180000" marR="6773" indent="-180000">
              <a:spcBef>
                <a:spcPts val="1000"/>
              </a:spcBef>
              <a:buFont typeface="+mj-lt"/>
              <a:buAutoNum type="arabicPeriod"/>
            </a:pPr>
            <a:r>
              <a:rPr lang="ru-RU" sz="1867" dirty="0">
                <a:latin typeface="Arial"/>
                <a:cs typeface="Arial"/>
              </a:rPr>
              <a:t>Составляем таблицу:</a:t>
            </a:r>
          </a:p>
          <a:p>
            <a:pPr marL="180000" marR="6773" indent="-180000">
              <a:spcBef>
                <a:spcPts val="1000"/>
              </a:spcBef>
              <a:buFont typeface="+mj-lt"/>
              <a:buAutoNum type="arabicPeriod"/>
            </a:pPr>
            <a:r>
              <a:rPr lang="ru-RU" sz="1867" dirty="0">
                <a:latin typeface="Arial"/>
                <a:cs typeface="Arial"/>
              </a:rPr>
              <a:t>Проведение попарного анализа:</a:t>
            </a:r>
          </a:p>
          <a:p>
            <a:pPr marL="360000" marR="6773" lvl="1" indent="-1440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ru-RU" sz="1867" dirty="0">
                <a:latin typeface="Arial"/>
                <a:cs typeface="Arial"/>
              </a:rPr>
              <a:t>возможности - сильные стороны</a:t>
            </a:r>
          </a:p>
          <a:p>
            <a:pPr marL="360000" marR="6773" lvl="1" indent="-1440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ru-RU" sz="1867" dirty="0">
                <a:latin typeface="Arial"/>
                <a:cs typeface="Arial"/>
              </a:rPr>
              <a:t>возможности - слабые стороны</a:t>
            </a:r>
          </a:p>
          <a:p>
            <a:pPr marL="360000" marR="6773" lvl="1" indent="-1440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ru-RU" sz="1867" dirty="0">
                <a:latin typeface="Arial"/>
                <a:cs typeface="Arial"/>
              </a:rPr>
              <a:t>угрозы – сильные стороны</a:t>
            </a:r>
          </a:p>
          <a:p>
            <a:pPr marL="360000" marR="6773" lvl="1" indent="-1440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ru-RU" sz="1867" dirty="0">
                <a:latin typeface="Arial"/>
                <a:cs typeface="Arial"/>
              </a:rPr>
              <a:t>угрозы слабые стороны</a:t>
            </a:r>
          </a:p>
          <a:p>
            <a:pPr marL="180000" marR="6773" indent="-180000">
              <a:spcBef>
                <a:spcPts val="1000"/>
              </a:spcBef>
              <a:buFont typeface="+mj-lt"/>
              <a:buAutoNum type="arabicPeriod"/>
            </a:pPr>
            <a:r>
              <a:rPr lang="ru-RU" sz="1867" dirty="0">
                <a:latin typeface="Arial"/>
                <a:cs typeface="Arial"/>
              </a:rPr>
              <a:t>Выводы и первоочередные задачи</a:t>
            </a:r>
          </a:p>
          <a:p>
            <a:pPr marL="16933" marR="6773" algn="just">
              <a:lnSpc>
                <a:spcPts val="2200"/>
              </a:lnSpc>
              <a:spcBef>
                <a:spcPts val="240"/>
              </a:spcBef>
            </a:pPr>
            <a:endParaRPr sz="1867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A37B2F7-5077-4997-088B-3F8B8E3B2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641266"/>
            <a:ext cx="2236596" cy="3063874"/>
          </a:xfrm>
        </p:spPr>
        <p:txBody>
          <a:bodyPr>
            <a:normAutofit/>
          </a:bodyPr>
          <a:lstStyle/>
          <a:p>
            <a:r>
              <a:rPr lang="ru-RU" dirty="0"/>
              <a:t>Пример </a:t>
            </a:r>
            <a:r>
              <a:rPr lang="en-US" dirty="0"/>
              <a:t>SWOT-</a:t>
            </a:r>
            <a:r>
              <a:rPr lang="ru-RU" dirty="0"/>
              <a:t>анализа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4D55A315-ABFD-DE24-F8FC-F3E78E1C89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2753" y="381836"/>
            <a:ext cx="8318958" cy="6332101"/>
          </a:xfrm>
        </p:spPr>
      </p:pic>
    </p:spTree>
    <p:extLst>
      <p:ext uri="{BB962C8B-B14F-4D97-AF65-F5344CB8AC3E}">
        <p14:creationId xmlns:p14="http://schemas.microsoft.com/office/powerpoint/2010/main" val="1883576003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54926A2-7662-C292-2302-048B2F721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Задание: «Продуктовые метрики»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2239EFD-5AAA-2BEA-E412-074B161959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dirty="0"/>
              <a:t>Выполняете одно из следующих заданий для вашего продукта:</a:t>
            </a:r>
          </a:p>
          <a:p>
            <a:r>
              <a:rPr lang="ru-RU" dirty="0"/>
              <a:t>Продумать иерархию метрик для продукта (</a:t>
            </a:r>
            <a:r>
              <a:rPr lang="en" dirty="0"/>
              <a:t>North Star Metric)</a:t>
            </a:r>
          </a:p>
          <a:p>
            <a:r>
              <a:rPr lang="ru-RU" dirty="0"/>
              <a:t>Продумать и просчитать </a:t>
            </a:r>
            <a:r>
              <a:rPr lang="en" dirty="0"/>
              <a:t>unit-</a:t>
            </a:r>
            <a:r>
              <a:rPr lang="ru-RU" dirty="0"/>
              <a:t>экономику продукта</a:t>
            </a:r>
          </a:p>
          <a:p>
            <a:r>
              <a:rPr lang="ru-RU" dirty="0"/>
              <a:t>Построить диаграмму </a:t>
            </a:r>
            <a:r>
              <a:rPr lang="en" dirty="0"/>
              <a:t>Impact Mapping </a:t>
            </a:r>
            <a:r>
              <a:rPr lang="ru-RU" dirty="0"/>
              <a:t>для какой-то метрики</a:t>
            </a:r>
          </a:p>
          <a:p>
            <a:r>
              <a:rPr lang="ru-RU" dirty="0"/>
              <a:t>Придумать 10 (или больше) фичей для вашего продукта и провести скоринг фичей с использованием одного из предложенных в лекции фреймворков / подходов.</a:t>
            </a:r>
          </a:p>
          <a:p>
            <a:pPr marL="0" indent="0">
              <a:buNone/>
            </a:pPr>
            <a:br>
              <a:rPr lang="ru-RU" dirty="0"/>
            </a:br>
            <a:r>
              <a:rPr lang="ru-RU" dirty="0"/>
              <a:t>Ссылку на документ с результатам и вставляете в таблицу проектов в колонку "Продуктовые метрики".</a:t>
            </a:r>
          </a:p>
        </p:txBody>
      </p:sp>
    </p:spTree>
    <p:extLst>
      <p:ext uri="{BB962C8B-B14F-4D97-AF65-F5344CB8AC3E}">
        <p14:creationId xmlns:p14="http://schemas.microsoft.com/office/powerpoint/2010/main" val="12304747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B5F1CF2-DC75-11EE-47A7-7D1AA2A9A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116834"/>
          </a:xfrm>
        </p:spPr>
        <p:txBody>
          <a:bodyPr/>
          <a:lstStyle/>
          <a:p>
            <a:r>
              <a:rPr lang="ru-RU" dirty="0"/>
              <a:t>Идеи для продукта и их приоритезация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F7D91E6-1C3B-A802-7195-2166F05144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>
            <a:normAutofit fontScale="92500" lnSpcReduction="20000"/>
          </a:bodyPr>
          <a:lstStyle/>
          <a:p>
            <a:pPr marL="0" indent="0">
              <a:lnSpc>
                <a:spcPct val="100000"/>
              </a:lnSpc>
              <a:spcBef>
                <a:spcPts val="100"/>
              </a:spcBef>
              <a:buNone/>
            </a:pPr>
            <a:r>
              <a:rPr lang="ru-RU" sz="3600" b="1" spc="220" dirty="0">
                <a:solidFill>
                  <a:srgbClr val="1155CC"/>
                </a:solidFill>
                <a:latin typeface="Arial"/>
                <a:cs typeface="Arial"/>
              </a:rPr>
              <a:t>Откуда</a:t>
            </a:r>
            <a:r>
              <a:rPr lang="ru-RU" sz="3600" b="1" spc="30" dirty="0">
                <a:solidFill>
                  <a:srgbClr val="1155CC"/>
                </a:solidFill>
                <a:latin typeface="Arial"/>
                <a:cs typeface="Arial"/>
              </a:rPr>
              <a:t> </a:t>
            </a:r>
            <a:r>
              <a:rPr lang="ru-RU" sz="3600" b="1" spc="110" dirty="0">
                <a:solidFill>
                  <a:srgbClr val="1155CC"/>
                </a:solidFill>
                <a:latin typeface="Arial"/>
                <a:cs typeface="Arial"/>
              </a:rPr>
              <a:t>взять</a:t>
            </a:r>
            <a:r>
              <a:rPr lang="ru-RU" sz="3600" b="1" spc="30" dirty="0">
                <a:solidFill>
                  <a:srgbClr val="1155CC"/>
                </a:solidFill>
                <a:latin typeface="Arial"/>
                <a:cs typeface="Arial"/>
              </a:rPr>
              <a:t> </a:t>
            </a:r>
            <a:r>
              <a:rPr lang="ru-RU" sz="3600" b="1" spc="145" dirty="0">
                <a:solidFill>
                  <a:srgbClr val="1155CC"/>
                </a:solidFill>
                <a:latin typeface="Arial"/>
                <a:cs typeface="Arial"/>
              </a:rPr>
              <a:t>идею?</a:t>
            </a:r>
            <a:endParaRPr lang="ru-RU" sz="36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135"/>
              </a:spcBef>
              <a:tabLst>
                <a:tab pos="621665" algn="l"/>
              </a:tabLst>
            </a:pPr>
            <a:r>
              <a:rPr lang="ru-RU" sz="2800" spc="300" dirty="0">
                <a:latin typeface="Arial"/>
                <a:cs typeface="Arial"/>
              </a:rPr>
              <a:t>Фидбек от пользователей</a:t>
            </a:r>
            <a:endParaRPr lang="ru-RU" sz="28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40"/>
              </a:spcBef>
              <a:tabLst>
                <a:tab pos="621665" algn="l"/>
              </a:tabLst>
            </a:pPr>
            <a:r>
              <a:rPr lang="ru-RU" sz="2800" spc="285" dirty="0">
                <a:latin typeface="Arial"/>
                <a:cs typeface="Arial"/>
              </a:rPr>
              <a:t>Метрики</a:t>
            </a:r>
            <a:endParaRPr lang="ru-RU" sz="28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40"/>
              </a:spcBef>
              <a:tabLst>
                <a:tab pos="621665" algn="l"/>
              </a:tabLst>
            </a:pPr>
            <a:r>
              <a:rPr lang="ru-RU" sz="2800" spc="235" dirty="0">
                <a:latin typeface="Arial"/>
                <a:cs typeface="Arial"/>
              </a:rPr>
              <a:t>Конкуренты</a:t>
            </a:r>
            <a:endParaRPr lang="ru-RU" sz="2800" dirty="0">
              <a:latin typeface="Arial"/>
              <a:cs typeface="Arial"/>
            </a:endParaRPr>
          </a:p>
          <a:p>
            <a:pPr marL="0" indent="0">
              <a:lnSpc>
                <a:spcPct val="100000"/>
              </a:lnSpc>
              <a:spcBef>
                <a:spcPts val="15"/>
              </a:spcBef>
              <a:buNone/>
            </a:pPr>
            <a:endParaRPr lang="ru-RU" sz="4400" dirty="0">
              <a:latin typeface="Arial"/>
              <a:cs typeface="Arial"/>
            </a:endParaRPr>
          </a:p>
          <a:p>
            <a:pPr marL="76835">
              <a:lnSpc>
                <a:spcPct val="100000"/>
              </a:lnSpc>
            </a:pPr>
            <a:r>
              <a:rPr lang="ru-RU" sz="3600" b="1" spc="375" dirty="0">
                <a:solidFill>
                  <a:srgbClr val="1155CC"/>
                </a:solidFill>
                <a:latin typeface="Arial"/>
                <a:cs typeface="Arial"/>
              </a:rPr>
              <a:t>Как</a:t>
            </a:r>
            <a:r>
              <a:rPr lang="ru-RU" sz="3600" b="1" spc="35" dirty="0">
                <a:solidFill>
                  <a:srgbClr val="1155CC"/>
                </a:solidFill>
                <a:latin typeface="Arial"/>
                <a:cs typeface="Arial"/>
              </a:rPr>
              <a:t> </a:t>
            </a:r>
            <a:r>
              <a:rPr lang="ru-RU" sz="3600" b="1" spc="114" dirty="0">
                <a:solidFill>
                  <a:srgbClr val="1155CC"/>
                </a:solidFill>
                <a:latin typeface="Arial"/>
                <a:cs typeface="Arial"/>
              </a:rPr>
              <a:t>выбрать</a:t>
            </a:r>
            <a:r>
              <a:rPr lang="ru-RU" sz="3600" b="1" spc="40" dirty="0">
                <a:solidFill>
                  <a:srgbClr val="1155CC"/>
                </a:solidFill>
                <a:latin typeface="Arial"/>
                <a:cs typeface="Arial"/>
              </a:rPr>
              <a:t> </a:t>
            </a:r>
            <a:r>
              <a:rPr lang="ru-RU" sz="3600" b="1" spc="225" dirty="0">
                <a:solidFill>
                  <a:srgbClr val="1155CC"/>
                </a:solidFill>
                <a:latin typeface="Arial"/>
                <a:cs typeface="Arial"/>
              </a:rPr>
              <a:t>нужную?</a:t>
            </a:r>
            <a:endParaRPr lang="ru-RU" sz="3600" dirty="0">
              <a:latin typeface="Arial"/>
              <a:cs typeface="Arial"/>
            </a:endParaRPr>
          </a:p>
          <a:p>
            <a:pPr marL="165100">
              <a:lnSpc>
                <a:spcPct val="100000"/>
              </a:lnSpc>
              <a:spcBef>
                <a:spcPts val="2135"/>
              </a:spcBef>
            </a:pPr>
            <a:r>
              <a:rPr lang="ru-RU" sz="2800" b="1" spc="185" dirty="0">
                <a:latin typeface="Arial"/>
                <a:cs typeface="Arial"/>
              </a:rPr>
              <a:t>Детали</a:t>
            </a:r>
            <a:r>
              <a:rPr lang="ru-RU" sz="2800" b="1" spc="25" dirty="0">
                <a:latin typeface="Arial"/>
                <a:cs typeface="Arial"/>
              </a:rPr>
              <a:t> </a:t>
            </a:r>
            <a:r>
              <a:rPr lang="ru-RU" sz="2800" b="1" spc="200" dirty="0">
                <a:latin typeface="Arial"/>
                <a:cs typeface="Arial"/>
              </a:rPr>
              <a:t>про</a:t>
            </a:r>
            <a:r>
              <a:rPr lang="ru-RU" sz="2800" b="1" spc="30" dirty="0">
                <a:latin typeface="Arial"/>
                <a:cs typeface="Arial"/>
              </a:rPr>
              <a:t> </a:t>
            </a:r>
            <a:r>
              <a:rPr lang="ru-RU" sz="2800" b="1" spc="170" dirty="0">
                <a:latin typeface="Arial"/>
                <a:cs typeface="Arial"/>
              </a:rPr>
              <a:t>приоритезацию:</a:t>
            </a:r>
            <a:endParaRPr lang="ru-RU" sz="28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40"/>
              </a:spcBef>
              <a:tabLst>
                <a:tab pos="621665" algn="l"/>
              </a:tabLst>
            </a:pPr>
            <a:r>
              <a:rPr lang="ru-RU" sz="2800" spc="150" dirty="0">
                <a:latin typeface="Arial"/>
                <a:cs typeface="Arial"/>
              </a:rPr>
              <a:t>задач</a:t>
            </a:r>
            <a:endParaRPr lang="ru-RU" sz="28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40"/>
              </a:spcBef>
              <a:tabLst>
                <a:tab pos="621665" algn="l"/>
              </a:tabLst>
            </a:pPr>
            <a:r>
              <a:rPr lang="ru-RU" sz="2800" spc="225" dirty="0">
                <a:latin typeface="Arial"/>
                <a:cs typeface="Arial"/>
              </a:rPr>
              <a:t>целей</a:t>
            </a:r>
            <a:endParaRPr lang="ru-RU" sz="2800" dirty="0">
              <a:latin typeface="Arial"/>
              <a:cs typeface="Arial"/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108735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29734" y="4726346"/>
            <a:ext cx="2526877" cy="316326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8467">
              <a:lnSpc>
                <a:spcPct val="100000"/>
              </a:lnSpc>
              <a:spcBef>
                <a:spcPts val="67"/>
              </a:spcBef>
            </a:pPr>
            <a:r>
              <a:rPr sz="2000" b="1" spc="140" dirty="0">
                <a:solidFill>
                  <a:srgbClr val="1155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Хороший</a:t>
            </a:r>
            <a:r>
              <a:rPr sz="2000" b="1" spc="10" dirty="0">
                <a:solidFill>
                  <a:srgbClr val="1155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b="1" spc="130" dirty="0">
                <a:solidFill>
                  <a:srgbClr val="1155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продукт</a:t>
            </a:r>
            <a:endParaRPr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41767" y="5130224"/>
            <a:ext cx="2939203" cy="872376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364085" marR="3387" indent="-355618">
              <a:lnSpc>
                <a:spcPct val="114999"/>
              </a:lnSpc>
              <a:spcBef>
                <a:spcPts val="67"/>
              </a:spcBef>
              <a:tabLst>
                <a:tab pos="363662" algn="l"/>
              </a:tabLst>
            </a:pPr>
            <a:r>
              <a:rPr sz="1600" spc="343" dirty="0">
                <a:solidFill>
                  <a:srgbClr val="1155CC"/>
                </a:solidFill>
                <a:latin typeface="Arial Unicode MS"/>
                <a:cs typeface="Arial Unicode MS"/>
              </a:rPr>
              <a:t>❏</a:t>
            </a:r>
            <a:r>
              <a:rPr sz="1600" dirty="0">
                <a:solidFill>
                  <a:srgbClr val="1155CC"/>
                </a:solidFill>
                <a:latin typeface="Arial Unicode MS"/>
                <a:cs typeface="Arial Unicode MS"/>
              </a:rPr>
              <a:t>	</a:t>
            </a:r>
            <a:r>
              <a:rPr lang="ru-RU" sz="1600" spc="133" dirty="0">
                <a:latin typeface="Arial"/>
                <a:cs typeface="Arial"/>
              </a:rPr>
              <a:t>активации</a:t>
            </a:r>
            <a:r>
              <a:rPr lang="ru-RU" sz="1600" spc="-17" dirty="0">
                <a:latin typeface="Arial"/>
                <a:cs typeface="Arial"/>
              </a:rPr>
              <a:t> </a:t>
            </a:r>
            <a:r>
              <a:rPr lang="ru-RU" sz="1600" spc="203" dirty="0">
                <a:latin typeface="Arial"/>
                <a:cs typeface="Arial"/>
              </a:rPr>
              <a:t>и</a:t>
            </a:r>
            <a:r>
              <a:rPr lang="ru-RU" sz="1600" spc="-13" dirty="0">
                <a:latin typeface="Arial"/>
                <a:cs typeface="Arial"/>
              </a:rPr>
              <a:t> </a:t>
            </a:r>
            <a:r>
              <a:rPr lang="ru-RU" sz="1600" spc="123" dirty="0">
                <a:latin typeface="Arial"/>
                <a:cs typeface="Arial"/>
              </a:rPr>
              <a:t>удержание</a:t>
            </a:r>
          </a:p>
          <a:p>
            <a:pPr marL="364085" marR="3387" indent="-355618">
              <a:lnSpc>
                <a:spcPct val="114999"/>
              </a:lnSpc>
              <a:spcBef>
                <a:spcPts val="67"/>
              </a:spcBef>
              <a:tabLst>
                <a:tab pos="363662" algn="l"/>
              </a:tabLst>
            </a:pPr>
            <a:r>
              <a:rPr lang="ru-RU" sz="1600" spc="343" dirty="0">
                <a:solidFill>
                  <a:srgbClr val="1155CC"/>
                </a:solidFill>
                <a:latin typeface="Arial Unicode MS"/>
                <a:cs typeface="Arial Unicode MS"/>
              </a:rPr>
              <a:t>❏</a:t>
            </a:r>
            <a:r>
              <a:rPr lang="ru-RU" sz="1600" dirty="0">
                <a:solidFill>
                  <a:srgbClr val="1155CC"/>
                </a:solidFill>
                <a:latin typeface="Arial Unicode MS"/>
                <a:cs typeface="Arial Unicode MS"/>
              </a:rPr>
              <a:t>	</a:t>
            </a:r>
            <a:r>
              <a:rPr lang="ru-RU" sz="1600" spc="153" dirty="0">
                <a:latin typeface="Arial"/>
                <a:cs typeface="Arial"/>
              </a:rPr>
              <a:t>метрики</a:t>
            </a:r>
            <a:r>
              <a:rPr lang="ru-RU" sz="1600" spc="-17" dirty="0">
                <a:latin typeface="Arial"/>
                <a:cs typeface="Arial"/>
              </a:rPr>
              <a:t> </a:t>
            </a:r>
            <a:r>
              <a:rPr lang="ru-RU" sz="1600" spc="153" dirty="0">
                <a:latin typeface="Arial"/>
                <a:cs typeface="Arial"/>
              </a:rPr>
              <a:t>конверсии</a:t>
            </a:r>
            <a:endParaRPr lang="ru-RU" sz="1600" dirty="0">
              <a:latin typeface="Arial"/>
              <a:cs typeface="Arial"/>
            </a:endParaRPr>
          </a:p>
          <a:p>
            <a:pPr marL="8467">
              <a:spcBef>
                <a:spcPts val="287"/>
              </a:spcBef>
              <a:tabLst>
                <a:tab pos="363662" algn="l"/>
              </a:tabLst>
            </a:pPr>
            <a:r>
              <a:rPr lang="ru-RU" sz="1600" spc="343" dirty="0">
                <a:solidFill>
                  <a:srgbClr val="1155CC"/>
                </a:solidFill>
                <a:latin typeface="Arial Unicode MS"/>
                <a:cs typeface="Arial Unicode MS"/>
              </a:rPr>
              <a:t>❏</a:t>
            </a:r>
            <a:r>
              <a:rPr lang="ru-RU" sz="1600" dirty="0">
                <a:solidFill>
                  <a:srgbClr val="1155CC"/>
                </a:solidFill>
                <a:latin typeface="Arial Unicode MS"/>
                <a:cs typeface="Arial Unicode MS"/>
              </a:rPr>
              <a:t>	</a:t>
            </a:r>
            <a:r>
              <a:rPr lang="ru-RU" sz="1600" spc="136" dirty="0">
                <a:latin typeface="Arial"/>
                <a:cs typeface="Arial"/>
              </a:rPr>
              <a:t>когортный</a:t>
            </a:r>
            <a:r>
              <a:rPr lang="ru-RU" sz="1600" spc="-13" dirty="0">
                <a:latin typeface="Arial"/>
                <a:cs typeface="Arial"/>
              </a:rPr>
              <a:t> </a:t>
            </a:r>
            <a:r>
              <a:rPr lang="ru-RU" sz="1600" spc="97" dirty="0">
                <a:latin typeface="Arial"/>
                <a:cs typeface="Arial"/>
              </a:rPr>
              <a:t>анализ</a:t>
            </a:r>
            <a:endParaRPr lang="ru-RU" sz="16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744199" y="4723652"/>
            <a:ext cx="2009140" cy="316326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2000" b="1" spc="140" dirty="0">
                <a:solidFill>
                  <a:srgbClr val="1155CC"/>
                </a:solidFill>
                <a:latin typeface="Arial"/>
                <a:cs typeface="Arial"/>
              </a:rPr>
              <a:t>Хороший</a:t>
            </a:r>
            <a:r>
              <a:rPr sz="2000" b="1" spc="10" dirty="0">
                <a:solidFill>
                  <a:srgbClr val="1155CC"/>
                </a:solidFill>
                <a:latin typeface="Arial"/>
                <a:cs typeface="Arial"/>
              </a:rPr>
              <a:t> </a:t>
            </a:r>
            <a:r>
              <a:rPr sz="2000" b="1" spc="87" dirty="0">
                <a:solidFill>
                  <a:srgbClr val="1155CC"/>
                </a:solidFill>
                <a:latin typeface="Arial"/>
                <a:cs typeface="Arial"/>
              </a:rPr>
              <a:t>рост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756233" y="5130240"/>
            <a:ext cx="3018367" cy="1145612"/>
          </a:xfrm>
          <a:prstGeom prst="rect">
            <a:avLst/>
          </a:prstGeom>
        </p:spPr>
        <p:txBody>
          <a:bodyPr vert="horz" wrap="square" lIns="0" tIns="44873" rIns="0" bIns="0" rtlCol="0">
            <a:spAutoFit/>
          </a:bodyPr>
          <a:lstStyle/>
          <a:p>
            <a:pPr marL="8467">
              <a:spcBef>
                <a:spcPts val="353"/>
              </a:spcBef>
              <a:tabLst>
                <a:tab pos="363662" algn="l"/>
              </a:tabLst>
            </a:pPr>
            <a:r>
              <a:rPr sz="1600" spc="343" dirty="0">
                <a:solidFill>
                  <a:srgbClr val="1155CC"/>
                </a:solidFill>
                <a:latin typeface="Arial Unicode MS"/>
                <a:cs typeface="Arial Unicode MS"/>
              </a:rPr>
              <a:t>❏</a:t>
            </a:r>
            <a:r>
              <a:rPr sz="1600" dirty="0">
                <a:solidFill>
                  <a:srgbClr val="1155CC"/>
                </a:solidFill>
                <a:latin typeface="Arial Unicode MS"/>
                <a:cs typeface="Arial Unicode MS"/>
              </a:rPr>
              <a:t>	</a:t>
            </a:r>
            <a:r>
              <a:rPr sz="1600" spc="150" dirty="0">
                <a:latin typeface="Arial"/>
                <a:cs typeface="Arial"/>
              </a:rPr>
              <a:t>привлечение</a:t>
            </a:r>
            <a:r>
              <a:rPr sz="1600" spc="-27" dirty="0">
                <a:latin typeface="Arial"/>
                <a:cs typeface="Arial"/>
              </a:rPr>
              <a:t> </a:t>
            </a:r>
            <a:r>
              <a:rPr sz="1600" spc="203" dirty="0">
                <a:latin typeface="Arial"/>
                <a:cs typeface="Arial"/>
              </a:rPr>
              <a:t>и</a:t>
            </a:r>
            <a:r>
              <a:rPr sz="1600" spc="-23" dirty="0">
                <a:latin typeface="Arial"/>
                <a:cs typeface="Arial"/>
              </a:rPr>
              <a:t> </a:t>
            </a:r>
            <a:r>
              <a:rPr sz="1600" spc="70" dirty="0">
                <a:latin typeface="Arial"/>
                <a:cs typeface="Arial"/>
              </a:rPr>
              <a:t>referral</a:t>
            </a:r>
            <a:endParaRPr sz="1600" dirty="0">
              <a:latin typeface="Arial"/>
              <a:cs typeface="Arial"/>
            </a:endParaRPr>
          </a:p>
          <a:p>
            <a:pPr marL="8467">
              <a:spcBef>
                <a:spcPts val="289"/>
              </a:spcBef>
              <a:tabLst>
                <a:tab pos="363662" algn="l"/>
              </a:tabLst>
            </a:pPr>
            <a:r>
              <a:rPr sz="1600" spc="343" dirty="0">
                <a:solidFill>
                  <a:srgbClr val="1155CC"/>
                </a:solidFill>
                <a:latin typeface="Arial Unicode MS"/>
                <a:cs typeface="Arial Unicode MS"/>
              </a:rPr>
              <a:t>❏</a:t>
            </a:r>
            <a:r>
              <a:rPr sz="1600" dirty="0">
                <a:solidFill>
                  <a:srgbClr val="1155CC"/>
                </a:solidFill>
                <a:latin typeface="Arial Unicode MS"/>
                <a:cs typeface="Arial Unicode MS"/>
              </a:rPr>
              <a:t>	</a:t>
            </a:r>
            <a:r>
              <a:rPr sz="1600" spc="123" dirty="0">
                <a:latin typeface="Arial"/>
                <a:cs typeface="Arial"/>
              </a:rPr>
              <a:t>А/В</a:t>
            </a:r>
            <a:r>
              <a:rPr sz="1600" spc="-23" dirty="0">
                <a:latin typeface="Arial"/>
                <a:cs typeface="Arial"/>
              </a:rPr>
              <a:t> </a:t>
            </a:r>
            <a:r>
              <a:rPr sz="1600" spc="43" dirty="0">
                <a:latin typeface="Arial"/>
                <a:cs typeface="Arial"/>
              </a:rPr>
              <a:t>тесты</a:t>
            </a:r>
            <a:endParaRPr sz="1600" dirty="0">
              <a:latin typeface="Arial"/>
              <a:cs typeface="Arial"/>
            </a:endParaRPr>
          </a:p>
          <a:p>
            <a:pPr marL="8467">
              <a:spcBef>
                <a:spcPts val="287"/>
              </a:spcBef>
              <a:tabLst>
                <a:tab pos="363662" algn="l"/>
              </a:tabLst>
            </a:pPr>
            <a:r>
              <a:rPr sz="1600" spc="343" dirty="0">
                <a:solidFill>
                  <a:srgbClr val="1155CC"/>
                </a:solidFill>
                <a:latin typeface="Arial Unicode MS"/>
                <a:cs typeface="Arial Unicode MS"/>
              </a:rPr>
              <a:t>❏</a:t>
            </a:r>
            <a:r>
              <a:rPr sz="1600" dirty="0">
                <a:solidFill>
                  <a:srgbClr val="1155CC"/>
                </a:solidFill>
                <a:latin typeface="Arial Unicode MS"/>
                <a:cs typeface="Arial Unicode MS"/>
              </a:rPr>
              <a:t>	</a:t>
            </a:r>
            <a:r>
              <a:rPr sz="1600" spc="136" dirty="0">
                <a:latin typeface="Arial"/>
                <a:cs typeface="Arial"/>
              </a:rPr>
              <a:t>оптимизация</a:t>
            </a:r>
            <a:r>
              <a:rPr sz="1600" spc="7" dirty="0">
                <a:latin typeface="Arial"/>
                <a:cs typeface="Arial"/>
              </a:rPr>
              <a:t> </a:t>
            </a:r>
            <a:r>
              <a:rPr sz="1600" spc="153" dirty="0">
                <a:latin typeface="Arial"/>
                <a:cs typeface="Arial"/>
              </a:rPr>
              <a:t>конверсии</a:t>
            </a:r>
            <a:endParaRPr sz="1600" dirty="0">
              <a:latin typeface="Arial"/>
              <a:cs typeface="Arial"/>
            </a:endParaRPr>
          </a:p>
          <a:p>
            <a:pPr marL="8467">
              <a:spcBef>
                <a:spcPts val="287"/>
              </a:spcBef>
              <a:tabLst>
                <a:tab pos="363662" algn="l"/>
              </a:tabLst>
            </a:pPr>
            <a:r>
              <a:rPr sz="1600" spc="343" dirty="0">
                <a:solidFill>
                  <a:srgbClr val="1155CC"/>
                </a:solidFill>
                <a:latin typeface="Arial Unicode MS"/>
                <a:cs typeface="Arial Unicode MS"/>
              </a:rPr>
              <a:t>❏</a:t>
            </a:r>
            <a:r>
              <a:rPr sz="1600" dirty="0">
                <a:solidFill>
                  <a:srgbClr val="1155CC"/>
                </a:solidFill>
                <a:latin typeface="Arial Unicode MS"/>
                <a:cs typeface="Arial Unicode MS"/>
              </a:rPr>
              <a:t>	</a:t>
            </a:r>
            <a:r>
              <a:rPr sz="1600" spc="110" dirty="0">
                <a:latin typeface="Arial"/>
                <a:cs typeface="Arial"/>
              </a:rPr>
              <a:t>тестирование</a:t>
            </a:r>
            <a:r>
              <a:rPr sz="1600" spc="-27" dirty="0">
                <a:latin typeface="Arial"/>
                <a:cs typeface="Arial"/>
              </a:rPr>
              <a:t> </a:t>
            </a:r>
            <a:r>
              <a:rPr sz="1600" spc="107" dirty="0">
                <a:latin typeface="Arial"/>
                <a:cs typeface="Arial"/>
              </a:rPr>
              <a:t>каналов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783233" y="4723652"/>
            <a:ext cx="1893147" cy="316326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2000" b="1" spc="130" dirty="0">
                <a:solidFill>
                  <a:srgbClr val="1155CC"/>
                </a:solidFill>
                <a:latin typeface="Arial"/>
                <a:cs typeface="Arial"/>
              </a:rPr>
              <a:t>Монетизация</a:t>
            </a:r>
            <a:endParaRPr sz="20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795268" y="5130240"/>
            <a:ext cx="2428663" cy="1145612"/>
          </a:xfrm>
          <a:prstGeom prst="rect">
            <a:avLst/>
          </a:prstGeom>
        </p:spPr>
        <p:txBody>
          <a:bodyPr vert="horz" wrap="square" lIns="0" tIns="44873" rIns="0" bIns="0" rtlCol="0">
            <a:spAutoFit/>
          </a:bodyPr>
          <a:lstStyle/>
          <a:p>
            <a:pPr marL="8467">
              <a:spcBef>
                <a:spcPts val="353"/>
              </a:spcBef>
              <a:tabLst>
                <a:tab pos="363662" algn="l"/>
              </a:tabLst>
            </a:pPr>
            <a:r>
              <a:rPr sz="1600" spc="343" dirty="0">
                <a:solidFill>
                  <a:srgbClr val="1155CC"/>
                </a:solidFill>
                <a:latin typeface="Arial Unicode MS"/>
                <a:cs typeface="Arial Unicode MS"/>
              </a:rPr>
              <a:t>❏</a:t>
            </a:r>
            <a:r>
              <a:rPr sz="1600" dirty="0">
                <a:solidFill>
                  <a:srgbClr val="1155CC"/>
                </a:solidFill>
                <a:latin typeface="Arial Unicode MS"/>
                <a:cs typeface="Arial Unicode MS"/>
              </a:rPr>
              <a:t>	</a:t>
            </a:r>
            <a:r>
              <a:rPr sz="1600" spc="73" dirty="0">
                <a:latin typeface="Arial"/>
                <a:cs typeface="Arial"/>
              </a:rPr>
              <a:t>доход</a:t>
            </a:r>
            <a:endParaRPr sz="1600" dirty="0">
              <a:latin typeface="Arial"/>
              <a:cs typeface="Arial"/>
            </a:endParaRPr>
          </a:p>
          <a:p>
            <a:pPr marL="8467">
              <a:spcBef>
                <a:spcPts val="289"/>
              </a:spcBef>
              <a:tabLst>
                <a:tab pos="363662" algn="l"/>
              </a:tabLst>
            </a:pPr>
            <a:r>
              <a:rPr sz="1600" spc="343" dirty="0">
                <a:solidFill>
                  <a:srgbClr val="1155CC"/>
                </a:solidFill>
                <a:latin typeface="Arial Unicode MS"/>
                <a:cs typeface="Arial Unicode MS"/>
              </a:rPr>
              <a:t>❏</a:t>
            </a:r>
            <a:r>
              <a:rPr sz="1600" dirty="0">
                <a:solidFill>
                  <a:srgbClr val="1155CC"/>
                </a:solidFill>
                <a:latin typeface="Arial Unicode MS"/>
                <a:cs typeface="Arial Unicode MS"/>
              </a:rPr>
              <a:t>	</a:t>
            </a:r>
            <a:r>
              <a:rPr sz="1600" spc="97" dirty="0">
                <a:latin typeface="Arial"/>
                <a:cs typeface="Arial"/>
              </a:rPr>
              <a:t>масштабируемость</a:t>
            </a:r>
            <a:endParaRPr sz="1600" dirty="0">
              <a:latin typeface="Arial"/>
              <a:cs typeface="Arial"/>
            </a:endParaRPr>
          </a:p>
          <a:p>
            <a:pPr marL="8467">
              <a:spcBef>
                <a:spcPts val="287"/>
              </a:spcBef>
              <a:tabLst>
                <a:tab pos="363662" algn="l"/>
              </a:tabLst>
            </a:pPr>
            <a:r>
              <a:rPr sz="1600" spc="343" dirty="0">
                <a:solidFill>
                  <a:srgbClr val="1155CC"/>
                </a:solidFill>
                <a:latin typeface="Arial Unicode MS"/>
                <a:cs typeface="Arial Unicode MS"/>
              </a:rPr>
              <a:t>❏</a:t>
            </a:r>
            <a:r>
              <a:rPr sz="1600" dirty="0">
                <a:solidFill>
                  <a:srgbClr val="1155CC"/>
                </a:solidFill>
                <a:latin typeface="Arial Unicode MS"/>
                <a:cs typeface="Arial Unicode MS"/>
              </a:rPr>
              <a:t>	</a:t>
            </a:r>
            <a:r>
              <a:rPr sz="1600" spc="97" dirty="0">
                <a:latin typeface="Arial"/>
                <a:cs typeface="Arial"/>
              </a:rPr>
              <a:t>инфраструктура</a:t>
            </a:r>
            <a:endParaRPr sz="1600" dirty="0">
              <a:latin typeface="Arial"/>
              <a:cs typeface="Arial"/>
            </a:endParaRPr>
          </a:p>
          <a:p>
            <a:pPr marL="8467">
              <a:spcBef>
                <a:spcPts val="287"/>
              </a:spcBef>
              <a:tabLst>
                <a:tab pos="363662" algn="l"/>
              </a:tabLst>
            </a:pPr>
            <a:r>
              <a:rPr sz="1600" spc="343" dirty="0">
                <a:solidFill>
                  <a:srgbClr val="1155CC"/>
                </a:solidFill>
                <a:latin typeface="Arial Unicode MS"/>
                <a:cs typeface="Arial Unicode MS"/>
              </a:rPr>
              <a:t>❏</a:t>
            </a:r>
            <a:r>
              <a:rPr sz="1600" dirty="0">
                <a:solidFill>
                  <a:srgbClr val="1155CC"/>
                </a:solidFill>
                <a:latin typeface="Arial Unicode MS"/>
                <a:cs typeface="Arial Unicode MS"/>
              </a:rPr>
              <a:t>	</a:t>
            </a:r>
            <a:r>
              <a:rPr sz="1600" spc="97" dirty="0">
                <a:latin typeface="Arial"/>
                <a:cs typeface="Arial"/>
              </a:rPr>
              <a:t>партнёрства</a:t>
            </a:r>
            <a:endParaRPr sz="1600" dirty="0">
              <a:latin typeface="Arial"/>
              <a:cs typeface="Arial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0251" y="3618729"/>
            <a:ext cx="964799" cy="964799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34551" y="3611678"/>
            <a:ext cx="964799" cy="964799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60967" y="3618729"/>
            <a:ext cx="964799" cy="964799"/>
          </a:xfrm>
          <a:prstGeom prst="rect">
            <a:avLst/>
          </a:prstGeom>
        </p:spPr>
      </p:pic>
      <p:sp>
        <p:nvSpPr>
          <p:cNvPr id="11" name="object 11"/>
          <p:cNvSpPr/>
          <p:nvPr/>
        </p:nvSpPr>
        <p:spPr>
          <a:xfrm>
            <a:off x="3973083" y="3603678"/>
            <a:ext cx="0" cy="3012440"/>
          </a:xfrm>
          <a:custGeom>
            <a:avLst/>
            <a:gdLst/>
            <a:ahLst/>
            <a:cxnLst/>
            <a:rect l="l" t="t" r="r" b="b"/>
            <a:pathLst>
              <a:path h="4518659">
                <a:moveTo>
                  <a:pt x="0" y="0"/>
                </a:moveTo>
                <a:lnTo>
                  <a:pt x="0" y="4518599"/>
                </a:lnTo>
              </a:path>
            </a:pathLst>
          </a:custGeom>
          <a:ln w="38099">
            <a:solidFill>
              <a:srgbClr val="0034EC"/>
            </a:solidFill>
            <a:prstDash val="lgDash"/>
          </a:ln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12" name="object 12"/>
          <p:cNvSpPr/>
          <p:nvPr/>
        </p:nvSpPr>
        <p:spPr>
          <a:xfrm>
            <a:off x="8213933" y="3603678"/>
            <a:ext cx="0" cy="3012440"/>
          </a:xfrm>
          <a:custGeom>
            <a:avLst/>
            <a:gdLst/>
            <a:ahLst/>
            <a:cxnLst/>
            <a:rect l="l" t="t" r="r" b="b"/>
            <a:pathLst>
              <a:path h="4518659">
                <a:moveTo>
                  <a:pt x="0" y="0"/>
                </a:moveTo>
                <a:lnTo>
                  <a:pt x="0" y="4518599"/>
                </a:lnTo>
              </a:path>
            </a:pathLst>
          </a:custGeom>
          <a:ln w="38099">
            <a:solidFill>
              <a:srgbClr val="0034EC"/>
            </a:solidFill>
            <a:prstDash val="lgDash"/>
          </a:ln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13" name="object 2">
            <a:extLst>
              <a:ext uri="{FF2B5EF4-FFF2-40B4-BE49-F238E27FC236}">
                <a16:creationId xmlns:a16="http://schemas.microsoft.com/office/drawing/2014/main" id="{4366EEE0-B742-18D6-ED80-3BE179A1465A}"/>
              </a:ext>
            </a:extLst>
          </p:cNvPr>
          <p:cNvSpPr txBox="1">
            <a:spLocks/>
          </p:cNvSpPr>
          <p:nvPr/>
        </p:nvSpPr>
        <p:spPr>
          <a:xfrm>
            <a:off x="1258253" y="246259"/>
            <a:ext cx="9675494" cy="1243930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ru-RU" sz="4000" spc="305" dirty="0">
                <a:solidFill>
                  <a:srgbClr val="1155CC"/>
                </a:solidFill>
              </a:rPr>
              <a:t>Цели / метрики</a:t>
            </a:r>
            <a:r>
              <a:rPr lang="ru-RU" sz="4000" spc="30" dirty="0">
                <a:solidFill>
                  <a:srgbClr val="1155CC"/>
                </a:solidFill>
              </a:rPr>
              <a:t> </a:t>
            </a:r>
            <a:r>
              <a:rPr lang="ru-RU" sz="4000" spc="195" dirty="0">
                <a:solidFill>
                  <a:srgbClr val="1155CC"/>
                </a:solidFill>
              </a:rPr>
              <a:t>меняются</a:t>
            </a:r>
            <a:br>
              <a:rPr lang="ru-RU" sz="4000" spc="30" dirty="0">
                <a:solidFill>
                  <a:srgbClr val="1155CC"/>
                </a:solidFill>
              </a:rPr>
            </a:br>
            <a:r>
              <a:rPr lang="ru-RU" sz="4000" spc="130" dirty="0">
                <a:solidFill>
                  <a:srgbClr val="1155CC"/>
                </a:solidFill>
              </a:rPr>
              <a:t>с</a:t>
            </a:r>
            <a:r>
              <a:rPr lang="ru-RU" sz="4000" spc="30" dirty="0">
                <a:solidFill>
                  <a:srgbClr val="1155CC"/>
                </a:solidFill>
              </a:rPr>
              <a:t> </a:t>
            </a:r>
            <a:r>
              <a:rPr lang="ru-RU" sz="4000" spc="190" dirty="0">
                <a:solidFill>
                  <a:srgbClr val="1155CC"/>
                </a:solidFill>
              </a:rPr>
              <a:t>ростом</a:t>
            </a:r>
            <a:r>
              <a:rPr lang="ru-RU" sz="4000" spc="30" dirty="0">
                <a:solidFill>
                  <a:srgbClr val="1155CC"/>
                </a:solidFill>
              </a:rPr>
              <a:t> </a:t>
            </a:r>
            <a:r>
              <a:rPr lang="ru-RU" sz="4000" spc="250" dirty="0">
                <a:solidFill>
                  <a:srgbClr val="1155CC"/>
                </a:solidFill>
              </a:rPr>
              <a:t>продукта</a:t>
            </a:r>
            <a:endParaRPr lang="ru-RU" sz="4000" dirty="0"/>
          </a:p>
        </p:txBody>
      </p:sp>
      <p:sp>
        <p:nvSpPr>
          <p:cNvPr id="14" name="object 3">
            <a:extLst>
              <a:ext uri="{FF2B5EF4-FFF2-40B4-BE49-F238E27FC236}">
                <a16:creationId xmlns:a16="http://schemas.microsoft.com/office/drawing/2014/main" id="{9D99E682-6E9D-8037-3F39-0C90D7EA2126}"/>
              </a:ext>
            </a:extLst>
          </p:cNvPr>
          <p:cNvSpPr txBox="1">
            <a:spLocks/>
          </p:cNvSpPr>
          <p:nvPr/>
        </p:nvSpPr>
        <p:spPr>
          <a:xfrm>
            <a:off x="1561147" y="1426935"/>
            <a:ext cx="8954646" cy="8745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065" marR="5080" indent="0" algn="ctr">
              <a:lnSpc>
                <a:spcPct val="100000"/>
              </a:lnSpc>
              <a:spcBef>
                <a:spcPts val="100"/>
              </a:spcBef>
              <a:buNone/>
            </a:pPr>
            <a:r>
              <a:rPr lang="ru-RU" spc="315" dirty="0"/>
              <a:t>Фокусная</a:t>
            </a:r>
            <a:r>
              <a:rPr lang="ru-RU" spc="-60" dirty="0"/>
              <a:t> </a:t>
            </a:r>
            <a:r>
              <a:rPr lang="ru-RU" spc="315" dirty="0"/>
              <a:t>метрика</a:t>
            </a:r>
            <a:r>
              <a:rPr lang="ru-RU" spc="-60" dirty="0"/>
              <a:t> </a:t>
            </a:r>
            <a:r>
              <a:rPr lang="ru-RU" spc="285" dirty="0"/>
              <a:t>на</a:t>
            </a:r>
            <a:r>
              <a:rPr lang="ru-RU" spc="-60" dirty="0"/>
              <a:t> </a:t>
            </a:r>
            <a:r>
              <a:rPr lang="ru-RU" spc="370" dirty="0"/>
              <a:t>каждом</a:t>
            </a:r>
            <a:r>
              <a:rPr lang="ru-RU" spc="-60" dirty="0"/>
              <a:t> </a:t>
            </a:r>
            <a:r>
              <a:rPr lang="ru-RU" spc="380" dirty="0"/>
              <a:t>из</a:t>
            </a:r>
            <a:r>
              <a:rPr lang="ru-RU" spc="-60" dirty="0"/>
              <a:t> </a:t>
            </a:r>
            <a:r>
              <a:rPr lang="ru-RU" spc="225" dirty="0"/>
              <a:t>этапов</a:t>
            </a:r>
            <a:br>
              <a:rPr lang="ru-RU" spc="225" dirty="0"/>
            </a:br>
            <a:r>
              <a:rPr lang="ru-RU" spc="320" dirty="0"/>
              <a:t>должна</a:t>
            </a:r>
            <a:r>
              <a:rPr lang="ru-RU" spc="-45" dirty="0"/>
              <a:t> </a:t>
            </a:r>
            <a:r>
              <a:rPr lang="ru-RU" spc="200" dirty="0"/>
              <a:t>быть</a:t>
            </a:r>
            <a:r>
              <a:rPr lang="ru-RU" spc="-40" dirty="0"/>
              <a:t> </a:t>
            </a:r>
            <a:r>
              <a:rPr lang="ru-RU" spc="225" dirty="0"/>
              <a:t>своя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5C522A-C0D4-F69C-6D11-7435735184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805" y="418753"/>
            <a:ext cx="10515600" cy="750242"/>
          </a:xfrm>
        </p:spPr>
        <p:txBody>
          <a:bodyPr/>
          <a:lstStyle/>
          <a:p>
            <a:r>
              <a:rPr lang="ru-RU" dirty="0"/>
              <a:t>Метрики и этап развития продукта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7CDD822-29E1-427E-C090-0E2B3DE1AE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6530" y="1333255"/>
            <a:ext cx="9915355" cy="5159619"/>
          </a:xfrm>
          <a:prstGeom prst="rect">
            <a:avLst/>
          </a:prstGeom>
        </p:spPr>
      </p:pic>
      <p:sp>
        <p:nvSpPr>
          <p:cNvPr id="3" name="Объект 2">
            <a:extLst>
              <a:ext uri="{FF2B5EF4-FFF2-40B4-BE49-F238E27FC236}">
                <a16:creationId xmlns:a16="http://schemas.microsoft.com/office/drawing/2014/main" id="{2999C229-6E96-2A6C-C6C4-430216186C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805" y="1333256"/>
            <a:ext cx="3697793" cy="15305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1600" b="0" i="0" dirty="0">
                <a:solidFill>
                  <a:srgbClr val="000000"/>
                </a:solidFill>
                <a:effectLst/>
                <a:latin typeface="GraphikLCG-Regular"/>
              </a:rPr>
              <a:t>У нового и уже работающего продукта разные цели, а значит, и разные метрики. Если приложение только готовится к запуску, то для команды важны одни показатели, а после его запуска приоритетнее станут другие.</a:t>
            </a:r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20557450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E71B883-69D4-DA3E-1D8D-D3D8805E3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3465" y="365125"/>
            <a:ext cx="10515600" cy="770339"/>
          </a:xfrm>
        </p:spPr>
        <p:txBody>
          <a:bodyPr/>
          <a:lstStyle/>
          <a:p>
            <a:r>
              <a:rPr lang="ru-RU" dirty="0"/>
              <a:t>Метрики и особенности продукта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A2E6AFF-1C68-2C2F-2177-9751B0D4FC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3465" y="1245996"/>
            <a:ext cx="6228302" cy="5612004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ru-RU" b="1" i="0" dirty="0">
                <a:solidFill>
                  <a:srgbClr val="000000"/>
                </a:solidFill>
                <a:effectLst/>
                <a:latin typeface="GraphikLCG-Regular"/>
              </a:rPr>
              <a:t>Выбор метрик зависит от:</a:t>
            </a:r>
          </a:p>
          <a:p>
            <a:r>
              <a:rPr lang="ru-RU" i="0" dirty="0">
                <a:solidFill>
                  <a:srgbClr val="000000"/>
                </a:solidFill>
                <a:effectLst/>
                <a:latin typeface="GraphikLCG-Regular"/>
              </a:rPr>
              <a:t>этапа жизненного цикла,</a:t>
            </a:r>
          </a:p>
          <a:p>
            <a:r>
              <a:rPr lang="ru-RU" i="0" dirty="0">
                <a:solidFill>
                  <a:srgbClr val="000000"/>
                </a:solidFill>
                <a:effectLst/>
                <a:latin typeface="GraphikLCG-Regular"/>
              </a:rPr>
              <a:t>варианта реализации интерфейса продукта:</a:t>
            </a:r>
          </a:p>
          <a:p>
            <a:pPr lvl="1"/>
            <a:r>
              <a:rPr lang="ru-RU" i="0" dirty="0">
                <a:solidFill>
                  <a:srgbClr val="000000"/>
                </a:solidFill>
                <a:effectLst/>
                <a:latin typeface="GraphikLCG-Regular"/>
              </a:rPr>
              <a:t>мобильное приложение:</a:t>
            </a:r>
          </a:p>
          <a:p>
            <a:pPr lvl="2"/>
            <a:r>
              <a:rPr lang="ru-RU" i="0" dirty="0">
                <a:solidFill>
                  <a:srgbClr val="000000"/>
                </a:solidFill>
                <a:effectLst/>
                <a:latin typeface="GraphikLCG-Regular"/>
              </a:rPr>
              <a:t>Количество скачиваний</a:t>
            </a:r>
          </a:p>
          <a:p>
            <a:pPr lvl="2"/>
            <a:r>
              <a:rPr lang="ru-RU" dirty="0">
                <a:solidFill>
                  <a:srgbClr val="000000"/>
                </a:solidFill>
                <a:latin typeface="GraphikLCG-Regular"/>
              </a:rPr>
              <a:t>Количество активаций</a:t>
            </a:r>
          </a:p>
          <a:p>
            <a:pPr lvl="2"/>
            <a:r>
              <a:rPr lang="ru-RU" dirty="0">
                <a:solidFill>
                  <a:srgbClr val="000000"/>
                </a:solidFill>
                <a:latin typeface="GraphikLCG-Regular"/>
              </a:rPr>
              <a:t>Процент удаливших приложение, ни разу не воспользовавшись</a:t>
            </a:r>
            <a:endParaRPr lang="ru-RU" i="0" dirty="0">
              <a:solidFill>
                <a:srgbClr val="000000"/>
              </a:solidFill>
              <a:effectLst/>
              <a:latin typeface="GraphikLCG-Regular"/>
            </a:endParaRPr>
          </a:p>
          <a:p>
            <a:pPr lvl="2"/>
            <a:r>
              <a:rPr lang="ru-RU" i="0" dirty="0">
                <a:solidFill>
                  <a:srgbClr val="000000"/>
                </a:solidFill>
                <a:effectLst/>
                <a:latin typeface="GraphikLCG-Regular"/>
              </a:rPr>
              <a:t>Количество запуска приложений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GraphikLCG-Regular"/>
              </a:rPr>
              <a:t>web</a:t>
            </a:r>
            <a:r>
              <a:rPr lang="en-US" i="0" dirty="0">
                <a:solidFill>
                  <a:srgbClr val="000000"/>
                </a:solidFill>
                <a:effectLst/>
                <a:latin typeface="GraphikLCG-Regular"/>
              </a:rPr>
              <a:t>-</a:t>
            </a:r>
            <a:r>
              <a:rPr lang="ru-RU" dirty="0">
                <a:solidFill>
                  <a:srgbClr val="000000"/>
                </a:solidFill>
                <a:latin typeface="GraphikLCG-Regular"/>
              </a:rPr>
              <a:t>с</a:t>
            </a:r>
            <a:r>
              <a:rPr lang="ru-RU" i="0" dirty="0">
                <a:solidFill>
                  <a:srgbClr val="000000"/>
                </a:solidFill>
                <a:effectLst/>
                <a:latin typeface="GraphikLCG-Regular"/>
              </a:rPr>
              <a:t>айт</a:t>
            </a:r>
          </a:p>
          <a:p>
            <a:pPr lvl="2"/>
            <a:r>
              <a:rPr lang="ru-RU" i="0" dirty="0">
                <a:solidFill>
                  <a:srgbClr val="000000"/>
                </a:solidFill>
                <a:effectLst/>
                <a:latin typeface="GraphikLCG-Regular"/>
              </a:rPr>
              <a:t>Количество просмотров страниц</a:t>
            </a:r>
          </a:p>
          <a:p>
            <a:pPr lvl="2"/>
            <a:r>
              <a:rPr lang="ru-RU" i="0" dirty="0">
                <a:solidFill>
                  <a:srgbClr val="000000"/>
                </a:solidFill>
                <a:effectLst/>
                <a:latin typeface="GraphikLCG-Regular"/>
              </a:rPr>
              <a:t>Глубина просмотра</a:t>
            </a:r>
          </a:p>
          <a:p>
            <a:pPr lvl="2"/>
            <a:r>
              <a:rPr lang="ru-RU" dirty="0">
                <a:solidFill>
                  <a:srgbClr val="000000"/>
                </a:solidFill>
                <a:latin typeface="GraphikLCG-Regular"/>
              </a:rPr>
              <a:t>Время, проведённое на сайте</a:t>
            </a:r>
            <a:endParaRPr lang="ru-RU" i="0" dirty="0">
              <a:solidFill>
                <a:srgbClr val="000000"/>
              </a:solidFill>
              <a:effectLst/>
              <a:latin typeface="GraphikLCG-Regular"/>
            </a:endParaRPr>
          </a:p>
          <a:p>
            <a:pPr lvl="1"/>
            <a:r>
              <a:rPr lang="ru-RU" i="0" dirty="0">
                <a:solidFill>
                  <a:srgbClr val="000000"/>
                </a:solidFill>
                <a:effectLst/>
                <a:latin typeface="GraphikLCG-Regular"/>
              </a:rPr>
              <a:t>Телеграм-бот</a:t>
            </a:r>
          </a:p>
          <a:p>
            <a:pPr lvl="2"/>
            <a:r>
              <a:rPr lang="ru-RU" i="0" dirty="0">
                <a:solidFill>
                  <a:srgbClr val="000000"/>
                </a:solidFill>
                <a:effectLst/>
                <a:latin typeface="GraphikLCG-Regular"/>
              </a:rPr>
              <a:t>Количество подписчиков</a:t>
            </a:r>
          </a:p>
          <a:p>
            <a:pPr lvl="2"/>
            <a:r>
              <a:rPr lang="ru-RU" i="0" dirty="0">
                <a:solidFill>
                  <a:srgbClr val="000000"/>
                </a:solidFill>
                <a:effectLst/>
                <a:latin typeface="GraphikLCG-Regular"/>
              </a:rPr>
              <a:t>Количество / процент отписок</a:t>
            </a:r>
          </a:p>
          <a:p>
            <a:r>
              <a:rPr lang="ru-RU" b="0" i="0" dirty="0">
                <a:solidFill>
                  <a:srgbClr val="000000"/>
                </a:solidFill>
                <a:effectLst/>
                <a:latin typeface="GraphikLCG-Regular"/>
              </a:rPr>
              <a:t>Типа продукта:</a:t>
            </a:r>
          </a:p>
          <a:p>
            <a:pPr lvl="1"/>
            <a:r>
              <a:rPr lang="ru-RU" b="0" i="0" dirty="0">
                <a:solidFill>
                  <a:srgbClr val="000000"/>
                </a:solidFill>
                <a:effectLst/>
                <a:latin typeface="GraphikLCG-Regular"/>
              </a:rPr>
              <a:t>Интернет-магазин</a:t>
            </a:r>
          </a:p>
          <a:p>
            <a:pPr lvl="1"/>
            <a:r>
              <a:rPr lang="ru-RU" dirty="0">
                <a:solidFill>
                  <a:srgbClr val="000000"/>
                </a:solidFill>
                <a:latin typeface="GraphikLCG-Regular"/>
              </a:rPr>
              <a:t>Сайт знакомств</a:t>
            </a:r>
          </a:p>
          <a:p>
            <a:pPr lvl="1"/>
            <a:r>
              <a:rPr lang="ru-RU" dirty="0">
                <a:solidFill>
                  <a:srgbClr val="000000"/>
                </a:solidFill>
                <a:latin typeface="GraphikLCG-Regular"/>
              </a:rPr>
              <a:t>Доска объявлений</a:t>
            </a:r>
          </a:p>
          <a:p>
            <a:pPr lvl="1"/>
            <a:r>
              <a:rPr lang="ru-RU" dirty="0">
                <a:solidFill>
                  <a:srgbClr val="000000"/>
                </a:solidFill>
                <a:latin typeface="GraphikLCG-Regular"/>
              </a:rPr>
              <a:t>Игра</a:t>
            </a:r>
          </a:p>
          <a:p>
            <a:pPr lvl="1"/>
            <a:r>
              <a:rPr lang="ru-RU" dirty="0">
                <a:solidFill>
                  <a:srgbClr val="000000"/>
                </a:solidFill>
                <a:latin typeface="GraphikLCG-Regular"/>
              </a:rPr>
              <a:t>Картографический сервис</a:t>
            </a:r>
            <a:endParaRPr lang="en-US" dirty="0">
              <a:solidFill>
                <a:srgbClr val="000000"/>
              </a:solidFill>
              <a:latin typeface="GraphikLCG-Regular"/>
            </a:endParaRPr>
          </a:p>
          <a:p>
            <a:pPr lvl="1"/>
            <a:r>
              <a:rPr lang="ru-RU" dirty="0">
                <a:solidFill>
                  <a:srgbClr val="000000"/>
                </a:solidFill>
                <a:latin typeface="GraphikLCG-Regular"/>
              </a:rPr>
              <a:t>Новостной сайт</a:t>
            </a:r>
          </a:p>
          <a:p>
            <a:r>
              <a:rPr lang="ru-RU" b="0" i="0" dirty="0">
                <a:solidFill>
                  <a:srgbClr val="000000"/>
                </a:solidFill>
                <a:effectLst/>
                <a:latin typeface="GraphikLCG-Regular"/>
              </a:rPr>
              <a:t>Бизнес-модели / способа монетизации:</a:t>
            </a:r>
          </a:p>
          <a:p>
            <a:pPr lvl="1"/>
            <a:r>
              <a:rPr lang="ru-RU" dirty="0">
                <a:solidFill>
                  <a:srgbClr val="000000"/>
                </a:solidFill>
                <a:latin typeface="GraphikLCG-Regular"/>
              </a:rPr>
              <a:t>Подписка (количество подписчиков по типам подписки, удержание, отток)</a:t>
            </a:r>
          </a:p>
          <a:p>
            <a:pPr lvl="1"/>
            <a:r>
              <a:rPr lang="ru-RU" b="0" i="0" dirty="0">
                <a:solidFill>
                  <a:srgbClr val="000000"/>
                </a:solidFill>
                <a:effectLst/>
                <a:latin typeface="GraphikLCG-Regular"/>
              </a:rPr>
              <a:t>Разовые покупки (количество покупок в месяц, средний чек покупки)</a:t>
            </a:r>
          </a:p>
          <a:p>
            <a:pPr lvl="1"/>
            <a:r>
              <a:rPr lang="ru-RU" dirty="0">
                <a:solidFill>
                  <a:srgbClr val="000000"/>
                </a:solidFill>
                <a:latin typeface="GraphikLCG-Regular"/>
              </a:rPr>
              <a:t>Донаты (комиссии с донатов) (количество донатов, средняя сумма </a:t>
            </a:r>
            <a:r>
              <a:rPr lang="ru-RU" dirty="0" err="1">
                <a:solidFill>
                  <a:srgbClr val="000000"/>
                </a:solidFill>
                <a:latin typeface="GraphikLCG-Regular"/>
              </a:rPr>
              <a:t>доната</a:t>
            </a:r>
            <a:r>
              <a:rPr lang="ru-RU" dirty="0">
                <a:solidFill>
                  <a:srgbClr val="000000"/>
                </a:solidFill>
                <a:latin typeface="GraphikLCG-Regular"/>
              </a:rPr>
              <a:t>)</a:t>
            </a:r>
            <a:endParaRPr lang="ru-RU" b="0" i="0" dirty="0">
              <a:solidFill>
                <a:srgbClr val="000000"/>
              </a:solidFill>
              <a:effectLst/>
              <a:latin typeface="GraphikLCG-Regular"/>
            </a:endParaRPr>
          </a:p>
          <a:p>
            <a:pPr lvl="1"/>
            <a:endParaRPr lang="ru-RU" dirty="0"/>
          </a:p>
        </p:txBody>
      </p:sp>
      <p:sp>
        <p:nvSpPr>
          <p:cNvPr id="4" name="Объект 2">
            <a:extLst>
              <a:ext uri="{FF2B5EF4-FFF2-40B4-BE49-F238E27FC236}">
                <a16:creationId xmlns:a16="http://schemas.microsoft.com/office/drawing/2014/main" id="{24994679-6A08-2149-E2D1-BC3BC1BB0231}"/>
              </a:ext>
            </a:extLst>
          </p:cNvPr>
          <p:cNvSpPr txBox="1">
            <a:spLocks/>
          </p:cNvSpPr>
          <p:nvPr/>
        </p:nvSpPr>
        <p:spPr>
          <a:xfrm>
            <a:off x="6888983" y="1398395"/>
            <a:ext cx="5169039" cy="5173226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dirty="0">
                <a:solidFill>
                  <a:srgbClr val="000000"/>
                </a:solidFill>
                <a:latin typeface="GraphikLCG-Regular"/>
              </a:rPr>
              <a:t>Показатели вовлечённости, за которыми обычно следят </a:t>
            </a:r>
            <a:r>
              <a:rPr lang="en" dirty="0">
                <a:solidFill>
                  <a:srgbClr val="000000"/>
                </a:solidFill>
                <a:latin typeface="GraphikLCG-Regular"/>
              </a:rPr>
              <a:t>SaaS-</a:t>
            </a:r>
            <a:r>
              <a:rPr lang="ru-RU" dirty="0">
                <a:solidFill>
                  <a:srgbClr val="000000"/>
                </a:solidFill>
                <a:latin typeface="GraphikLCG-Regular"/>
              </a:rPr>
              <a:t>компании:</a:t>
            </a:r>
          </a:p>
          <a:p>
            <a:r>
              <a:rPr lang="ru-RU" dirty="0">
                <a:solidFill>
                  <a:srgbClr val="000000"/>
                </a:solidFill>
                <a:latin typeface="GraphikLCG-Regular"/>
              </a:rPr>
              <a:t>Среднее время перехода пользователя с пробной на платную версию программы.</a:t>
            </a:r>
          </a:p>
          <a:p>
            <a:r>
              <a:rPr lang="ru-RU" dirty="0">
                <a:solidFill>
                  <a:srgbClr val="000000"/>
                </a:solidFill>
                <a:latin typeface="GraphikLCG-Regular"/>
              </a:rPr>
              <a:t>Процент пользователей, которые использовали ту или иную функцию продукта</a:t>
            </a:r>
          </a:p>
          <a:p>
            <a:pPr marL="457200" lvl="1" indent="0">
              <a:buNone/>
            </a:pPr>
            <a:r>
              <a:rPr lang="ru-RU" dirty="0">
                <a:solidFill>
                  <a:srgbClr val="000000"/>
                </a:solidFill>
                <a:latin typeface="GraphikLCG-Regular"/>
              </a:rPr>
              <a:t>Примеры для карты:</a:t>
            </a:r>
          </a:p>
          <a:p>
            <a:pPr lvl="1"/>
            <a:r>
              <a:rPr lang="ru-RU" dirty="0">
                <a:solidFill>
                  <a:srgbClr val="000000"/>
                </a:solidFill>
                <a:latin typeface="GraphikLCG-Regular"/>
              </a:rPr>
              <a:t>Построили маршрут на карте</a:t>
            </a:r>
          </a:p>
          <a:p>
            <a:pPr lvl="1"/>
            <a:r>
              <a:rPr lang="ru-RU" dirty="0">
                <a:solidFill>
                  <a:srgbClr val="000000"/>
                </a:solidFill>
                <a:latin typeface="GraphikLCG-Regular"/>
              </a:rPr>
              <a:t>Поискали организации по типу</a:t>
            </a:r>
          </a:p>
          <a:p>
            <a:pPr lvl="1"/>
            <a:r>
              <a:rPr lang="ru-RU" dirty="0">
                <a:solidFill>
                  <a:srgbClr val="000000"/>
                </a:solidFill>
                <a:latin typeface="GraphikLCG-Regular"/>
              </a:rPr>
              <a:t>Воспользовались навигатором</a:t>
            </a:r>
          </a:p>
          <a:p>
            <a:r>
              <a:rPr lang="ru-RU" dirty="0">
                <a:solidFill>
                  <a:srgbClr val="000000"/>
                </a:solidFill>
                <a:latin typeface="GraphikLCG-Regular"/>
              </a:rPr>
              <a:t>Среднее количество ключевых действий, выполненных пользователем.</a:t>
            </a:r>
          </a:p>
          <a:p>
            <a:pPr marL="457200" lvl="1" indent="0">
              <a:buNone/>
            </a:pPr>
            <a:r>
              <a:rPr lang="ru-RU" dirty="0">
                <a:solidFill>
                  <a:srgbClr val="000000"/>
                </a:solidFill>
                <a:latin typeface="GraphikLCG-Regular"/>
              </a:rPr>
              <a:t>Для интернет-магазина:</a:t>
            </a:r>
          </a:p>
          <a:p>
            <a:pPr lvl="1"/>
            <a:r>
              <a:rPr lang="ru-RU" dirty="0">
                <a:solidFill>
                  <a:srgbClr val="000000"/>
                </a:solidFill>
                <a:latin typeface="GraphikLCG-Regular"/>
              </a:rPr>
              <a:t>Зарегистрировались на сайте</a:t>
            </a:r>
          </a:p>
          <a:p>
            <a:pPr lvl="1"/>
            <a:r>
              <a:rPr lang="ru-RU" dirty="0">
                <a:solidFill>
                  <a:srgbClr val="000000"/>
                </a:solidFill>
                <a:latin typeface="GraphikLCG-Regular"/>
              </a:rPr>
              <a:t>Положили товар в корзину</a:t>
            </a:r>
          </a:p>
          <a:p>
            <a:pPr lvl="1"/>
            <a:r>
              <a:rPr lang="ru-RU" dirty="0">
                <a:solidFill>
                  <a:srgbClr val="000000"/>
                </a:solidFill>
                <a:latin typeface="GraphikLCG-Regular"/>
              </a:rPr>
              <a:t>Привязали карту для быстрой оплаты</a:t>
            </a:r>
          </a:p>
          <a:p>
            <a:r>
              <a:rPr lang="ru-RU" dirty="0">
                <a:solidFill>
                  <a:srgbClr val="000000"/>
                </a:solidFill>
                <a:latin typeface="GraphikLCG-Regular"/>
              </a:rPr>
              <a:t>Среднее число ключевых действий, предпринятых за сессию</a:t>
            </a:r>
          </a:p>
        </p:txBody>
      </p:sp>
    </p:spTree>
    <p:extLst>
      <p:ext uri="{BB962C8B-B14F-4D97-AF65-F5344CB8AC3E}">
        <p14:creationId xmlns:p14="http://schemas.microsoft.com/office/powerpoint/2010/main" val="26727227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653BA64-3DE9-A0EA-B602-013807D179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686" y="215488"/>
            <a:ext cx="7934011" cy="800484"/>
          </a:xfrm>
        </p:spPr>
        <p:txBody>
          <a:bodyPr>
            <a:normAutofit fontScale="90000"/>
          </a:bodyPr>
          <a:lstStyle/>
          <a:p>
            <a:r>
              <a:rPr lang="ru-RU" dirty="0"/>
              <a:t>Иерархия метрик, </a:t>
            </a:r>
            <a:r>
              <a:rPr lang="en-US" dirty="0"/>
              <a:t>North Star metric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06D60B2-3D8D-9D3A-EB83-A12509FCD4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6073" y="4412628"/>
            <a:ext cx="4980332" cy="1988172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ru-RU" dirty="0"/>
              <a:t>Зачем нужна метрика </a:t>
            </a:r>
            <a:r>
              <a:rPr lang="en" dirty="0"/>
              <a:t>North Star</a:t>
            </a:r>
            <a:r>
              <a:rPr lang="ru-RU" dirty="0"/>
              <a:t>: </a:t>
            </a:r>
          </a:p>
          <a:p>
            <a:r>
              <a:rPr lang="ru-RU" dirty="0"/>
              <a:t>помогает продуктовой команде четко видеть, </a:t>
            </a:r>
            <a:r>
              <a:rPr lang="ru-RU" b="1" dirty="0"/>
              <a:t>что нужно сделать для повышения показателей по </a:t>
            </a:r>
            <a:r>
              <a:rPr lang="en" b="1" dirty="0"/>
              <a:t>NSM</a:t>
            </a:r>
            <a:r>
              <a:rPr lang="en" dirty="0"/>
              <a:t>, </a:t>
            </a:r>
            <a:r>
              <a:rPr lang="ru-RU" dirty="0"/>
              <a:t>а какие фичи могут быть перенесены в </a:t>
            </a:r>
            <a:r>
              <a:rPr lang="en" dirty="0"/>
              <a:t>Tasks backlog </a:t>
            </a:r>
            <a:r>
              <a:rPr lang="ru-RU" dirty="0"/>
              <a:t>или вовсе отменены; </a:t>
            </a:r>
          </a:p>
          <a:p>
            <a:r>
              <a:rPr lang="ru-RU" dirty="0"/>
              <a:t>позволяет </a:t>
            </a:r>
            <a:r>
              <a:rPr lang="ru-RU" b="1" dirty="0"/>
              <a:t>увидеть в числах прогресс всей компании</a:t>
            </a:r>
            <a:r>
              <a:rPr lang="ru-RU" dirty="0"/>
              <a:t> и ускорить реализацию продуктовых инициатив;</a:t>
            </a:r>
          </a:p>
          <a:p>
            <a:r>
              <a:rPr lang="ru-RU" dirty="0"/>
              <a:t>дает возможность </a:t>
            </a:r>
            <a:r>
              <a:rPr lang="ru-RU" b="1" dirty="0"/>
              <a:t>увидеть</a:t>
            </a:r>
            <a:r>
              <a:rPr lang="en-US" b="1" dirty="0"/>
              <a:t> / </a:t>
            </a:r>
            <a:r>
              <a:rPr lang="ru-RU" b="1" dirty="0"/>
              <a:t>измерить конкретные результаты</a:t>
            </a:r>
            <a:r>
              <a:rPr lang="ru-RU" dirty="0"/>
              <a:t> по проделанной работе.</a:t>
            </a:r>
          </a:p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FB0E07E-67D5-6586-FAF2-A129981B11D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6073" y="1336431"/>
            <a:ext cx="4980332" cy="2964264"/>
          </a:xfrm>
          <a:prstGeom prst="rect">
            <a:avLst/>
          </a:prstGeom>
        </p:spPr>
      </p:pic>
      <p:pic>
        <p:nvPicPr>
          <p:cNvPr id="4098" name="Picture 2" descr="Привлечение, транзакции, продуктивность">
            <a:extLst>
              <a:ext uri="{FF2B5EF4-FFF2-40B4-BE49-F238E27FC236}">
                <a16:creationId xmlns:a16="http://schemas.microsoft.com/office/drawing/2014/main" id="{6683CA64-8E1C-B2E8-7773-F86CFAF967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990" t="9465" r="4304" b="11989"/>
          <a:stretch/>
        </p:blipFill>
        <p:spPr bwMode="auto">
          <a:xfrm>
            <a:off x="8048730" y="782505"/>
            <a:ext cx="4143270" cy="1534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F4EB26B-103D-A33D-C6B0-189759868513}"/>
              </a:ext>
            </a:extLst>
          </p:cNvPr>
          <p:cNvSpPr txBox="1"/>
          <p:nvPr/>
        </p:nvSpPr>
        <p:spPr>
          <a:xfrm>
            <a:off x="5817996" y="2483365"/>
            <a:ext cx="637400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привлечение — сколько времени пользователи проводят в продукте;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транзакции — сколько оплат проходит через платформу;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продуктивность — сколько задач пользователи могут решить в сервисе. 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7077CAE-2943-13E3-ECEF-403E569066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2700" y="4060514"/>
            <a:ext cx="4559300" cy="269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521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53ECB54-3A45-B76B-7C70-9AEB643B45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112" y="465609"/>
            <a:ext cx="5519754" cy="860774"/>
          </a:xfrm>
        </p:spPr>
        <p:txBody>
          <a:bodyPr/>
          <a:lstStyle/>
          <a:p>
            <a:r>
              <a:rPr lang="ru-RU" dirty="0"/>
              <a:t>Примеры </a:t>
            </a:r>
            <a:r>
              <a:rPr lang="en-US" dirty="0"/>
              <a:t>NSM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75C8900-AC2C-9BCC-FE1A-D8B5E4741A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83604" y="331596"/>
            <a:ext cx="4994031" cy="6370655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ru-RU" dirty="0"/>
              <a:t>Какие </a:t>
            </a:r>
            <a:r>
              <a:rPr lang="en-US" dirty="0"/>
              <a:t>North Star </a:t>
            </a:r>
            <a:r>
              <a:rPr lang="ru-RU" dirty="0"/>
              <a:t>метрики могут быть у разных компаний</a:t>
            </a:r>
          </a:p>
          <a:p>
            <a:pPr marL="0" indent="0">
              <a:buNone/>
            </a:pPr>
            <a:r>
              <a:rPr lang="en-US" dirty="0"/>
              <a:t>E-commerce:</a:t>
            </a:r>
          </a:p>
          <a:p>
            <a:r>
              <a:rPr lang="ru-RU" dirty="0"/>
              <a:t>Количество пользователей, совершивших первый заказ в неделю; </a:t>
            </a:r>
          </a:p>
          <a:p>
            <a:r>
              <a:rPr lang="ru-RU" dirty="0"/>
              <a:t>стоимость ежедневных покупок; </a:t>
            </a:r>
          </a:p>
          <a:p>
            <a:r>
              <a:rPr lang="en-US" dirty="0"/>
              <a:t>LTV (</a:t>
            </a:r>
            <a:r>
              <a:rPr lang="ru-RU" dirty="0"/>
              <a:t>пожизненная ценность клиента) </a:t>
            </a:r>
          </a:p>
          <a:p>
            <a:pPr marL="0" indent="0">
              <a:buNone/>
            </a:pPr>
            <a:r>
              <a:rPr lang="ru-RU" dirty="0"/>
              <a:t>Онлайн-сервисы:</a:t>
            </a:r>
          </a:p>
          <a:p>
            <a:r>
              <a:rPr lang="ru-RU" dirty="0"/>
              <a:t>Количество триальных аккаунтов с тремя и более пользователями в первую неделю; </a:t>
            </a:r>
          </a:p>
          <a:p>
            <a:r>
              <a:rPr lang="ru-RU" dirty="0"/>
              <a:t>процент удержания через год; </a:t>
            </a:r>
          </a:p>
          <a:p>
            <a:r>
              <a:rPr lang="en-US" dirty="0"/>
              <a:t>MRR (</a:t>
            </a:r>
            <a:r>
              <a:rPr lang="ru-RU" dirty="0"/>
              <a:t>регулярная месячная выручка); </a:t>
            </a:r>
          </a:p>
          <a:p>
            <a:r>
              <a:rPr lang="en-US" dirty="0"/>
              <a:t>MAU (</a:t>
            </a:r>
            <a:r>
              <a:rPr lang="ru-RU" dirty="0"/>
              <a:t>активные пользователи за месяц).</a:t>
            </a:r>
          </a:p>
          <a:p>
            <a:pPr marL="0" indent="0">
              <a:buNone/>
            </a:pPr>
            <a:r>
              <a:rPr lang="ru-RU" dirty="0"/>
              <a:t>Медиа:</a:t>
            </a:r>
          </a:p>
          <a:p>
            <a:r>
              <a:rPr lang="ru-RU" dirty="0"/>
              <a:t>Регистрации и удержание; </a:t>
            </a:r>
          </a:p>
          <a:p>
            <a:r>
              <a:rPr lang="ru-RU" dirty="0"/>
              <a:t>количество активных пользователей в день; </a:t>
            </a:r>
          </a:p>
          <a:p>
            <a:r>
              <a:rPr lang="ru-RU" dirty="0"/>
              <a:t>общая длительность прочтений; </a:t>
            </a:r>
          </a:p>
          <a:p>
            <a:r>
              <a:rPr lang="ru-RU" dirty="0"/>
              <a:t>общее число просмотров.</a:t>
            </a:r>
          </a:p>
        </p:txBody>
      </p:sp>
      <p:pic>
        <p:nvPicPr>
          <p:cNvPr id="5122" name="Picture 2" descr="Apple music North Star">
            <a:extLst>
              <a:ext uri="{FF2B5EF4-FFF2-40B4-BE49-F238E27FC236}">
                <a16:creationId xmlns:a16="http://schemas.microsoft.com/office/drawing/2014/main" id="{048949DB-2CB4-2E38-6EDB-C534A5FDAC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5091" y="1412080"/>
            <a:ext cx="6384937" cy="4174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1100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D5DEDD0-C13B-D754-16CB-DD86FDD843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749" y="465609"/>
            <a:ext cx="8536913" cy="629662"/>
          </a:xfrm>
        </p:spPr>
        <p:txBody>
          <a:bodyPr>
            <a:normAutofit fontScale="90000"/>
          </a:bodyPr>
          <a:lstStyle/>
          <a:p>
            <a:r>
              <a:rPr lang="ru-RU" dirty="0"/>
              <a:t>4 измерения </a:t>
            </a:r>
            <a:r>
              <a:rPr lang="en" dirty="0"/>
              <a:t>North Star </a:t>
            </a:r>
            <a:r>
              <a:rPr lang="ru-RU" dirty="0"/>
              <a:t>метрики: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78EAB6D-DBC4-6211-FBDD-049F742F95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91051" y="330991"/>
            <a:ext cx="2617213" cy="616024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000" b="0" i="0" dirty="0">
                <a:solidFill>
                  <a:srgbClr val="212529"/>
                </a:solidFill>
                <a:effectLst/>
              </a:rPr>
              <a:t>У каждой </a:t>
            </a:r>
            <a:r>
              <a:rPr lang="en" sz="2000" b="0" i="0" dirty="0">
                <a:solidFill>
                  <a:srgbClr val="212529"/>
                </a:solidFill>
                <a:effectLst/>
              </a:rPr>
              <a:t>North Star </a:t>
            </a:r>
            <a:r>
              <a:rPr lang="ru-RU" sz="2000" b="0" i="0" dirty="0">
                <a:solidFill>
                  <a:srgbClr val="212529"/>
                </a:solidFill>
                <a:effectLst/>
              </a:rPr>
              <a:t>метрики существует 4 измерения: глубина, ширина, частота и эффективность. </a:t>
            </a:r>
          </a:p>
          <a:p>
            <a:pPr marL="0" indent="0">
              <a:buNone/>
            </a:pPr>
            <a:r>
              <a:rPr lang="ru-RU" sz="2000" b="0" i="0" dirty="0">
                <a:solidFill>
                  <a:srgbClr val="212529"/>
                </a:solidFill>
                <a:effectLst/>
              </a:rPr>
              <a:t>То есть каждый </a:t>
            </a:r>
            <a:r>
              <a:rPr lang="en" sz="2000" b="0" i="0" dirty="0">
                <a:solidFill>
                  <a:srgbClr val="212529"/>
                </a:solidFill>
                <a:effectLst/>
              </a:rPr>
              <a:t>KPI </a:t>
            </a:r>
            <a:r>
              <a:rPr lang="ru-RU" sz="2000" b="0" i="0" dirty="0">
                <a:solidFill>
                  <a:srgbClr val="212529"/>
                </a:solidFill>
                <a:effectLst/>
              </a:rPr>
              <a:t>может работать над одним из этих измерений.</a:t>
            </a:r>
          </a:p>
          <a:p>
            <a:pPr marL="0" indent="0">
              <a:buNone/>
            </a:pPr>
            <a:r>
              <a:rPr lang="ru-RU" sz="2000" dirty="0"/>
              <a:t>Пример: иерархия </a:t>
            </a:r>
            <a:r>
              <a:rPr lang="en" sz="2000" dirty="0"/>
              <a:t>North Star </a:t>
            </a:r>
            <a:r>
              <a:rPr lang="ru-RU" sz="2000" dirty="0"/>
              <a:t>метрики для сервиса доставки еды.</a:t>
            </a:r>
            <a:br>
              <a:rPr lang="ru-RU" sz="2000" dirty="0"/>
            </a:br>
            <a:r>
              <a:rPr lang="ru-RU" sz="2000" dirty="0"/>
              <a:t>Видно, какие инициативы отвечают выбранным </a:t>
            </a:r>
            <a:r>
              <a:rPr lang="en" sz="2000" dirty="0"/>
              <a:t>KPI, </a:t>
            </a:r>
            <a:r>
              <a:rPr lang="ru-RU" sz="2000" dirty="0"/>
              <a:t>а они в свою очередь по-разному влияют на </a:t>
            </a:r>
            <a:r>
              <a:rPr lang="en" sz="2000" dirty="0"/>
              <a:t>NSM </a:t>
            </a:r>
            <a:r>
              <a:rPr lang="ru-RU" sz="2000" dirty="0"/>
              <a:t>метрику</a:t>
            </a:r>
          </a:p>
        </p:txBody>
      </p:sp>
      <p:pic>
        <p:nvPicPr>
          <p:cNvPr id="6148" name="Picture 4" descr="Dimensions in north star metric">
            <a:extLst>
              <a:ext uri="{FF2B5EF4-FFF2-40B4-BE49-F238E27FC236}">
                <a16:creationId xmlns:a16="http://schemas.microsoft.com/office/drawing/2014/main" id="{67D80881-3CDF-7311-B212-FD1E29E7FB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1229888"/>
            <a:ext cx="9491051" cy="5426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99760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8B9A17E-3B28-C9EF-819C-E10D192221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30629"/>
          </a:xfrm>
        </p:spPr>
        <p:txBody>
          <a:bodyPr/>
          <a:lstStyle/>
          <a:p>
            <a:r>
              <a:rPr lang="ru-RU" dirty="0"/>
              <a:t>Об актуальности </a:t>
            </a:r>
            <a:r>
              <a:rPr lang="en-US" dirty="0"/>
              <a:t>product management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76A4B4A-EC40-917B-0CB0-98EB7B8AB6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68026"/>
            <a:ext cx="10515600" cy="4508937"/>
          </a:xfrm>
        </p:spPr>
        <p:txBody>
          <a:bodyPr>
            <a:normAutofit/>
          </a:bodyPr>
          <a:lstStyle/>
          <a:p>
            <a:r>
              <a:rPr lang="ru-RU" dirty="0"/>
              <a:t>Всё есть продукт</a:t>
            </a:r>
            <a:endParaRPr lang="en-US" dirty="0"/>
          </a:p>
          <a:p>
            <a:pPr lvl="1"/>
            <a:r>
              <a:rPr lang="ru-RU" dirty="0"/>
              <a:t>Примеры: фестиваль, концерт, спортивное соревнование, вечеринка для друзей</a:t>
            </a:r>
          </a:p>
          <a:p>
            <a:r>
              <a:rPr lang="ru-RU" dirty="0"/>
              <a:t>Кладбище мёртвых продуктов</a:t>
            </a:r>
          </a:p>
          <a:p>
            <a:pPr lvl="1"/>
            <a:r>
              <a:rPr lang="ru-RU" dirty="0"/>
              <a:t>Пример про </a:t>
            </a:r>
            <a:r>
              <a:rPr lang="en-US" dirty="0"/>
              <a:t>HR-И</a:t>
            </a:r>
            <a:r>
              <a:rPr lang="ru-RU" dirty="0"/>
              <a:t>И</a:t>
            </a:r>
          </a:p>
          <a:p>
            <a:pPr marL="0" indent="0">
              <a:buNone/>
            </a:pPr>
            <a:endParaRPr lang="ru-RU" dirty="0"/>
          </a:p>
          <a:p>
            <a:r>
              <a:rPr lang="ru-RU" dirty="0"/>
              <a:t>Важно понимать основные понятия, чтобы говорить с другими специалистами на их языке</a:t>
            </a:r>
            <a:endParaRPr lang="en-US" dirty="0"/>
          </a:p>
          <a:p>
            <a:pPr lvl="1"/>
            <a:r>
              <a:rPr lang="ru-RU" dirty="0"/>
              <a:t>Пример с анализом данных</a:t>
            </a:r>
            <a:endParaRPr lang="en-US" dirty="0"/>
          </a:p>
          <a:p>
            <a:r>
              <a:rPr lang="ru-RU" dirty="0"/>
              <a:t>Стартапы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57473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8800" y="373220"/>
            <a:ext cx="7010400" cy="624103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46992">
              <a:lnSpc>
                <a:spcPct val="100000"/>
              </a:lnSpc>
              <a:spcBef>
                <a:spcPts val="67"/>
              </a:spcBef>
            </a:pPr>
            <a:r>
              <a:rPr spc="140" dirty="0"/>
              <a:t>Что</a:t>
            </a:r>
            <a:r>
              <a:rPr spc="23" dirty="0"/>
              <a:t> </a:t>
            </a:r>
            <a:r>
              <a:rPr spc="153" dirty="0"/>
              <a:t>делать</a:t>
            </a:r>
            <a:r>
              <a:rPr spc="27" dirty="0"/>
              <a:t> </a:t>
            </a:r>
            <a:r>
              <a:rPr spc="240" dirty="0"/>
              <a:t>по</a:t>
            </a:r>
            <a:r>
              <a:rPr spc="27" dirty="0"/>
              <a:t> </a:t>
            </a:r>
            <a:r>
              <a:rPr spc="227" dirty="0"/>
              <a:t>порядку?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38050" y="1622672"/>
            <a:ext cx="2752513" cy="1034536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4934" b="1" spc="-17" dirty="0">
                <a:solidFill>
                  <a:srgbClr val="1155CC"/>
                </a:solidFill>
                <a:latin typeface="Arial"/>
                <a:cs typeface="Arial"/>
              </a:rPr>
              <a:t>#1</a:t>
            </a:r>
            <a:endParaRPr sz="4934" dirty="0">
              <a:latin typeface="Arial"/>
              <a:cs typeface="Arial"/>
            </a:endParaRPr>
          </a:p>
          <a:p>
            <a:pPr marL="43606">
              <a:spcBef>
                <a:spcPts val="23"/>
              </a:spcBef>
            </a:pPr>
            <a:r>
              <a:rPr sz="1733" spc="103" dirty="0">
                <a:latin typeface="Arial"/>
                <a:cs typeface="Arial"/>
              </a:rPr>
              <a:t>Узнаём</a:t>
            </a:r>
            <a:r>
              <a:rPr sz="1733" spc="-23" dirty="0">
                <a:latin typeface="Arial"/>
                <a:cs typeface="Arial"/>
              </a:rPr>
              <a:t> </a:t>
            </a:r>
            <a:r>
              <a:rPr sz="1733" spc="140" dirty="0">
                <a:latin typeface="Arial"/>
                <a:cs typeface="Arial"/>
              </a:rPr>
              <a:t>цели</a:t>
            </a:r>
            <a:r>
              <a:rPr sz="1733" spc="-20" dirty="0">
                <a:latin typeface="Arial"/>
                <a:cs typeface="Arial"/>
              </a:rPr>
              <a:t> </a:t>
            </a:r>
            <a:r>
              <a:rPr sz="1733" spc="173" dirty="0">
                <a:latin typeface="Arial"/>
                <a:cs typeface="Arial"/>
              </a:rPr>
              <a:t>компании</a:t>
            </a:r>
            <a:endParaRPr sz="1733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659883" y="1622672"/>
            <a:ext cx="3455247" cy="3612100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27095">
              <a:spcBef>
                <a:spcPts val="67"/>
              </a:spcBef>
            </a:pPr>
            <a:r>
              <a:rPr sz="4934" b="1" spc="447" dirty="0">
                <a:solidFill>
                  <a:srgbClr val="1155CC"/>
                </a:solidFill>
                <a:latin typeface="Arial"/>
                <a:cs typeface="Arial"/>
              </a:rPr>
              <a:t>#2</a:t>
            </a:r>
            <a:endParaRPr sz="4934">
              <a:latin typeface="Arial"/>
              <a:cs typeface="Arial"/>
            </a:endParaRPr>
          </a:p>
          <a:p>
            <a:pPr marL="75780">
              <a:spcBef>
                <a:spcPts val="23"/>
              </a:spcBef>
            </a:pPr>
            <a:r>
              <a:rPr sz="1733" spc="130" dirty="0">
                <a:latin typeface="Arial"/>
                <a:cs typeface="Arial"/>
              </a:rPr>
              <a:t>Определяем</a:t>
            </a:r>
            <a:r>
              <a:rPr sz="1733" spc="-27" dirty="0">
                <a:latin typeface="Arial"/>
                <a:cs typeface="Arial"/>
              </a:rPr>
              <a:t> </a:t>
            </a:r>
            <a:r>
              <a:rPr sz="1733" spc="140" dirty="0">
                <a:latin typeface="Arial"/>
                <a:cs typeface="Arial"/>
              </a:rPr>
              <a:t>цели</a:t>
            </a:r>
            <a:r>
              <a:rPr sz="1733" spc="-23" dirty="0">
                <a:latin typeface="Arial"/>
                <a:cs typeface="Arial"/>
              </a:rPr>
              <a:t> </a:t>
            </a:r>
            <a:r>
              <a:rPr sz="1733" spc="220" dirty="0">
                <a:latin typeface="Arial"/>
                <a:cs typeface="Arial"/>
              </a:rPr>
              <a:t>и</a:t>
            </a:r>
            <a:r>
              <a:rPr sz="1733" spc="-27" dirty="0">
                <a:latin typeface="Arial"/>
                <a:cs typeface="Arial"/>
              </a:rPr>
              <a:t> </a:t>
            </a:r>
            <a:r>
              <a:rPr sz="1733" spc="160" dirty="0">
                <a:latin typeface="Arial"/>
                <a:cs typeface="Arial"/>
              </a:rPr>
              <a:t>метрики</a:t>
            </a:r>
            <a:endParaRPr sz="1733">
              <a:latin typeface="Arial"/>
              <a:cs typeface="Arial"/>
            </a:endParaRPr>
          </a:p>
          <a:p>
            <a:pPr marL="75780">
              <a:spcBef>
                <a:spcPts val="310"/>
              </a:spcBef>
            </a:pPr>
            <a:r>
              <a:rPr sz="1733" spc="153" dirty="0">
                <a:latin typeface="Arial"/>
                <a:cs typeface="Arial"/>
              </a:rPr>
              <a:t>конкретного</a:t>
            </a:r>
            <a:r>
              <a:rPr sz="1733" dirty="0">
                <a:latin typeface="Arial"/>
                <a:cs typeface="Arial"/>
              </a:rPr>
              <a:t> </a:t>
            </a:r>
            <a:r>
              <a:rPr sz="1733" spc="117" dirty="0">
                <a:latin typeface="Arial"/>
                <a:cs typeface="Arial"/>
              </a:rPr>
              <a:t>сервиса</a:t>
            </a:r>
            <a:endParaRPr sz="1733">
              <a:latin typeface="Arial"/>
              <a:cs typeface="Arial"/>
            </a:endParaRPr>
          </a:p>
          <a:p>
            <a:pPr marL="8467">
              <a:spcBef>
                <a:spcPts val="1313"/>
              </a:spcBef>
              <a:tabLst>
                <a:tab pos="380596" algn="l"/>
              </a:tabLst>
            </a:pPr>
            <a:r>
              <a:rPr sz="1733" spc="277" dirty="0">
                <a:solidFill>
                  <a:srgbClr val="1155CC"/>
                </a:solidFill>
                <a:latin typeface="Arial Unicode MS"/>
                <a:cs typeface="Arial Unicode MS"/>
              </a:rPr>
              <a:t>★</a:t>
            </a:r>
            <a:r>
              <a:rPr sz="1733" dirty="0">
                <a:solidFill>
                  <a:srgbClr val="1155CC"/>
                </a:solidFill>
                <a:latin typeface="Arial Unicode MS"/>
                <a:cs typeface="Arial Unicode MS"/>
              </a:rPr>
              <a:t>	</a:t>
            </a:r>
            <a:r>
              <a:rPr sz="1733" spc="136" dirty="0">
                <a:latin typeface="Arial"/>
                <a:cs typeface="Arial"/>
              </a:rPr>
              <a:t>Иерархия</a:t>
            </a:r>
            <a:r>
              <a:rPr sz="1733" spc="-27" dirty="0">
                <a:latin typeface="Arial"/>
                <a:cs typeface="Arial"/>
              </a:rPr>
              <a:t> </a:t>
            </a:r>
            <a:r>
              <a:rPr sz="1733" spc="147" dirty="0">
                <a:latin typeface="Arial"/>
                <a:cs typeface="Arial"/>
              </a:rPr>
              <a:t>метрик</a:t>
            </a:r>
            <a:endParaRPr sz="1733">
              <a:latin typeface="Arial"/>
              <a:cs typeface="Arial"/>
            </a:endParaRPr>
          </a:p>
          <a:p>
            <a:pPr>
              <a:spcBef>
                <a:spcPts val="33"/>
              </a:spcBef>
            </a:pPr>
            <a:endParaRPr sz="2467">
              <a:latin typeface="Arial"/>
              <a:cs typeface="Arial"/>
            </a:endParaRPr>
          </a:p>
          <a:p>
            <a:pPr marL="27095"/>
            <a:r>
              <a:rPr sz="4934" b="1" spc="697" dirty="0">
                <a:solidFill>
                  <a:srgbClr val="1155CC"/>
                </a:solidFill>
                <a:latin typeface="Arial"/>
                <a:cs typeface="Arial"/>
              </a:rPr>
              <a:t>#4</a:t>
            </a:r>
            <a:endParaRPr sz="4934">
              <a:latin typeface="Arial"/>
              <a:cs typeface="Arial"/>
            </a:endParaRPr>
          </a:p>
          <a:p>
            <a:pPr marL="75780">
              <a:spcBef>
                <a:spcPts val="23"/>
              </a:spcBef>
            </a:pPr>
            <a:r>
              <a:rPr sz="1733" spc="117" dirty="0">
                <a:latin typeface="Arial"/>
                <a:cs typeface="Arial"/>
              </a:rPr>
              <a:t>Собираем</a:t>
            </a:r>
            <a:r>
              <a:rPr sz="1733" spc="-20" dirty="0">
                <a:latin typeface="Arial"/>
                <a:cs typeface="Arial"/>
              </a:rPr>
              <a:t> </a:t>
            </a:r>
            <a:r>
              <a:rPr sz="1733" spc="130" dirty="0">
                <a:latin typeface="Arial"/>
                <a:cs typeface="Arial"/>
              </a:rPr>
              <a:t>планы</a:t>
            </a:r>
            <a:r>
              <a:rPr sz="1733" spc="-17" dirty="0">
                <a:latin typeface="Arial"/>
                <a:cs typeface="Arial"/>
              </a:rPr>
              <a:t> </a:t>
            </a:r>
            <a:r>
              <a:rPr sz="1733" spc="180" dirty="0">
                <a:latin typeface="Arial"/>
                <a:cs typeface="Arial"/>
              </a:rPr>
              <a:t>по</a:t>
            </a:r>
            <a:r>
              <a:rPr sz="1733" spc="-20" dirty="0">
                <a:latin typeface="Arial"/>
                <a:cs typeface="Arial"/>
              </a:rPr>
              <a:t> </a:t>
            </a:r>
            <a:r>
              <a:rPr sz="1733" spc="127" dirty="0">
                <a:latin typeface="Arial"/>
                <a:cs typeface="Arial"/>
              </a:rPr>
              <a:t>релизам</a:t>
            </a:r>
            <a:endParaRPr sz="1733">
              <a:latin typeface="Arial"/>
              <a:cs typeface="Arial"/>
            </a:endParaRPr>
          </a:p>
          <a:p>
            <a:pPr marL="8467">
              <a:spcBef>
                <a:spcPts val="1313"/>
              </a:spcBef>
              <a:tabLst>
                <a:tab pos="380596" algn="l"/>
              </a:tabLst>
            </a:pPr>
            <a:r>
              <a:rPr sz="1733" spc="277" dirty="0">
                <a:solidFill>
                  <a:srgbClr val="1155CC"/>
                </a:solidFill>
                <a:latin typeface="Arial Unicode MS"/>
                <a:cs typeface="Arial Unicode MS"/>
              </a:rPr>
              <a:t>★</a:t>
            </a:r>
            <a:r>
              <a:rPr sz="1733" dirty="0">
                <a:solidFill>
                  <a:srgbClr val="1155CC"/>
                </a:solidFill>
                <a:latin typeface="Arial Unicode MS"/>
                <a:cs typeface="Arial Unicode MS"/>
              </a:rPr>
              <a:t>	</a:t>
            </a:r>
            <a:r>
              <a:rPr sz="1733" spc="117" dirty="0">
                <a:latin typeface="Arial"/>
                <a:cs typeface="Arial"/>
              </a:rPr>
              <a:t>Планы</a:t>
            </a:r>
            <a:r>
              <a:rPr sz="1733" spc="-23" dirty="0">
                <a:latin typeface="Arial"/>
                <a:cs typeface="Arial"/>
              </a:rPr>
              <a:t> </a:t>
            </a:r>
            <a:r>
              <a:rPr sz="1733" spc="180" dirty="0">
                <a:latin typeface="Arial"/>
                <a:cs typeface="Arial"/>
              </a:rPr>
              <a:t>по</a:t>
            </a:r>
            <a:r>
              <a:rPr sz="1733" spc="-23" dirty="0">
                <a:latin typeface="Arial"/>
                <a:cs typeface="Arial"/>
              </a:rPr>
              <a:t> </a:t>
            </a:r>
            <a:r>
              <a:rPr sz="1733" spc="113" dirty="0">
                <a:latin typeface="Arial"/>
                <a:cs typeface="Arial"/>
              </a:rPr>
              <a:t>месяцам</a:t>
            </a:r>
            <a:endParaRPr sz="1733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10883" y="3740822"/>
            <a:ext cx="3596640" cy="2386445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27095">
              <a:spcBef>
                <a:spcPts val="67"/>
              </a:spcBef>
            </a:pPr>
            <a:r>
              <a:rPr sz="4934" b="1" spc="447" dirty="0">
                <a:solidFill>
                  <a:srgbClr val="1155CC"/>
                </a:solidFill>
                <a:latin typeface="Arial"/>
                <a:cs typeface="Arial"/>
              </a:rPr>
              <a:t>#3</a:t>
            </a:r>
            <a:endParaRPr sz="4934" dirty="0">
              <a:latin typeface="Arial"/>
              <a:cs typeface="Arial"/>
            </a:endParaRPr>
          </a:p>
          <a:p>
            <a:pPr marL="75780">
              <a:spcBef>
                <a:spcPts val="23"/>
              </a:spcBef>
            </a:pPr>
            <a:r>
              <a:rPr sz="1733" spc="117" dirty="0">
                <a:latin typeface="Arial"/>
                <a:cs typeface="Arial"/>
              </a:rPr>
              <a:t>Собираем</a:t>
            </a:r>
            <a:r>
              <a:rPr sz="1733" spc="-20" dirty="0">
                <a:latin typeface="Arial"/>
                <a:cs typeface="Arial"/>
              </a:rPr>
              <a:t> </a:t>
            </a:r>
            <a:r>
              <a:rPr sz="1733" spc="220" dirty="0">
                <a:latin typeface="Arial"/>
                <a:cs typeface="Arial"/>
              </a:rPr>
              <a:t>и</a:t>
            </a:r>
            <a:r>
              <a:rPr sz="1733" spc="-17" dirty="0">
                <a:latin typeface="Arial"/>
                <a:cs typeface="Arial"/>
              </a:rPr>
              <a:t> </a:t>
            </a:r>
            <a:r>
              <a:rPr sz="1733" spc="147" dirty="0">
                <a:latin typeface="Arial"/>
                <a:cs typeface="Arial"/>
              </a:rPr>
              <a:t>оцениваем</a:t>
            </a:r>
            <a:r>
              <a:rPr sz="1733" spc="-20" dirty="0">
                <a:latin typeface="Arial"/>
                <a:cs typeface="Arial"/>
              </a:rPr>
              <a:t> </a:t>
            </a:r>
            <a:r>
              <a:rPr sz="1733" spc="150" dirty="0">
                <a:latin typeface="Arial"/>
                <a:cs typeface="Arial"/>
              </a:rPr>
              <a:t>идеи</a:t>
            </a:r>
            <a:endParaRPr sz="1733" dirty="0">
              <a:latin typeface="Arial"/>
              <a:cs typeface="Arial"/>
            </a:endParaRPr>
          </a:p>
          <a:p>
            <a:pPr marL="75780">
              <a:spcBef>
                <a:spcPts val="310"/>
              </a:spcBef>
            </a:pPr>
            <a:r>
              <a:rPr sz="1733" spc="153" dirty="0">
                <a:latin typeface="Arial"/>
                <a:cs typeface="Arial"/>
              </a:rPr>
              <a:t>под</a:t>
            </a:r>
            <a:r>
              <a:rPr sz="1733" spc="-23" dirty="0">
                <a:latin typeface="Arial"/>
                <a:cs typeface="Arial"/>
              </a:rPr>
              <a:t> </a:t>
            </a:r>
            <a:r>
              <a:rPr sz="1733" spc="140" dirty="0">
                <a:latin typeface="Arial"/>
                <a:cs typeface="Arial"/>
              </a:rPr>
              <a:t>цели</a:t>
            </a:r>
            <a:r>
              <a:rPr sz="1733" spc="-23" dirty="0">
                <a:latin typeface="Arial"/>
                <a:cs typeface="Arial"/>
              </a:rPr>
              <a:t> </a:t>
            </a:r>
            <a:r>
              <a:rPr sz="1733" spc="117" dirty="0">
                <a:latin typeface="Arial"/>
                <a:cs typeface="Arial"/>
              </a:rPr>
              <a:t>сервиса</a:t>
            </a:r>
            <a:endParaRPr sz="1733" dirty="0">
              <a:latin typeface="Arial"/>
              <a:cs typeface="Arial"/>
            </a:endParaRPr>
          </a:p>
          <a:p>
            <a:pPr marL="380596" marR="3387" indent="-372552">
              <a:lnSpc>
                <a:spcPct val="114999"/>
              </a:lnSpc>
              <a:spcBef>
                <a:spcPts val="1000"/>
              </a:spcBef>
              <a:tabLst>
                <a:tab pos="380596" algn="l"/>
              </a:tabLst>
            </a:pPr>
            <a:r>
              <a:rPr sz="1733" spc="277" dirty="0">
                <a:solidFill>
                  <a:srgbClr val="1155CC"/>
                </a:solidFill>
                <a:latin typeface="Arial Unicode MS"/>
                <a:cs typeface="Arial Unicode MS"/>
              </a:rPr>
              <a:t>★</a:t>
            </a:r>
            <a:r>
              <a:rPr sz="1733" dirty="0">
                <a:solidFill>
                  <a:srgbClr val="1155CC"/>
                </a:solidFill>
                <a:latin typeface="Arial Unicode MS"/>
                <a:cs typeface="Arial Unicode MS"/>
              </a:rPr>
              <a:t>	</a:t>
            </a:r>
            <a:r>
              <a:rPr sz="1733" spc="113" dirty="0">
                <a:latin typeface="Arial"/>
                <a:cs typeface="Arial"/>
              </a:rPr>
              <a:t>Сбор</a:t>
            </a:r>
            <a:r>
              <a:rPr sz="1733" spc="-27" dirty="0">
                <a:latin typeface="Arial"/>
                <a:cs typeface="Arial"/>
              </a:rPr>
              <a:t> </a:t>
            </a:r>
            <a:r>
              <a:rPr sz="1733" spc="163" dirty="0">
                <a:latin typeface="Arial"/>
                <a:cs typeface="Arial"/>
              </a:rPr>
              <a:t>идей</a:t>
            </a:r>
            <a:r>
              <a:rPr sz="1733" spc="-23" dirty="0">
                <a:latin typeface="Arial"/>
                <a:cs typeface="Arial"/>
              </a:rPr>
              <a:t> </a:t>
            </a:r>
            <a:r>
              <a:rPr sz="1733" spc="220" dirty="0">
                <a:latin typeface="Arial"/>
                <a:cs typeface="Arial"/>
              </a:rPr>
              <a:t>и</a:t>
            </a:r>
            <a:r>
              <a:rPr sz="1733" spc="-23" dirty="0">
                <a:latin typeface="Arial"/>
                <a:cs typeface="Arial"/>
              </a:rPr>
              <a:t> </a:t>
            </a:r>
            <a:r>
              <a:rPr sz="1733" spc="127" dirty="0">
                <a:latin typeface="Arial"/>
                <a:cs typeface="Arial"/>
              </a:rPr>
              <a:t>категоризация </a:t>
            </a:r>
            <a:r>
              <a:rPr sz="1733" spc="83" dirty="0">
                <a:latin typeface="Arial"/>
                <a:cs typeface="Arial"/>
              </a:rPr>
              <a:t>(таблица</a:t>
            </a:r>
            <a:r>
              <a:rPr sz="1733" spc="-30" dirty="0">
                <a:latin typeface="Arial"/>
                <a:cs typeface="Arial"/>
              </a:rPr>
              <a:t> </a:t>
            </a:r>
            <a:r>
              <a:rPr sz="1733" spc="103" dirty="0">
                <a:latin typeface="Arial"/>
                <a:cs typeface="Arial"/>
              </a:rPr>
              <a:t>с</a:t>
            </a:r>
            <a:r>
              <a:rPr sz="1733" spc="-30" dirty="0">
                <a:latin typeface="Arial"/>
                <a:cs typeface="Arial"/>
              </a:rPr>
              <a:t> </a:t>
            </a:r>
            <a:r>
              <a:rPr sz="1733" spc="93" dirty="0">
                <a:latin typeface="Arial"/>
                <a:cs typeface="Arial"/>
              </a:rPr>
              <a:t>фичами)</a:t>
            </a:r>
            <a:endParaRPr sz="1733" dirty="0">
              <a:latin typeface="Arial"/>
              <a:cs typeface="Arial"/>
            </a:endParaRPr>
          </a:p>
          <a:p>
            <a:pPr marL="8467">
              <a:spcBef>
                <a:spcPts val="313"/>
              </a:spcBef>
              <a:tabLst>
                <a:tab pos="380596" algn="l"/>
              </a:tabLst>
            </a:pPr>
            <a:r>
              <a:rPr sz="1733" spc="277" dirty="0">
                <a:solidFill>
                  <a:srgbClr val="1155CC"/>
                </a:solidFill>
                <a:latin typeface="Arial Unicode MS"/>
                <a:cs typeface="Arial Unicode MS"/>
              </a:rPr>
              <a:t>★</a:t>
            </a:r>
            <a:r>
              <a:rPr sz="1733" dirty="0">
                <a:solidFill>
                  <a:srgbClr val="1155CC"/>
                </a:solidFill>
                <a:latin typeface="Arial Unicode MS"/>
                <a:cs typeface="Arial Unicode MS"/>
              </a:rPr>
              <a:t>	</a:t>
            </a:r>
            <a:r>
              <a:rPr sz="1733" spc="143" dirty="0">
                <a:latin typeface="Arial"/>
                <a:cs typeface="Arial"/>
              </a:rPr>
              <a:t>Оценка</a:t>
            </a:r>
            <a:r>
              <a:rPr sz="1733" spc="-23" dirty="0">
                <a:latin typeface="Arial"/>
                <a:cs typeface="Arial"/>
              </a:rPr>
              <a:t> </a:t>
            </a:r>
            <a:r>
              <a:rPr sz="1733" spc="220" dirty="0">
                <a:latin typeface="Arial"/>
                <a:cs typeface="Arial"/>
              </a:rPr>
              <a:t>и</a:t>
            </a:r>
            <a:r>
              <a:rPr sz="1733" spc="-20" dirty="0">
                <a:latin typeface="Arial"/>
                <a:cs typeface="Arial"/>
              </a:rPr>
              <a:t> </a:t>
            </a:r>
            <a:r>
              <a:rPr sz="1733" spc="160" dirty="0">
                <a:latin typeface="Arial"/>
                <a:cs typeface="Arial"/>
              </a:rPr>
              <a:t>приоритизация</a:t>
            </a:r>
            <a:endParaRPr sz="1733" dirty="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36367" y="1754800"/>
            <a:ext cx="8631343" cy="4426797"/>
          </a:xfrm>
          <a:custGeom>
            <a:avLst/>
            <a:gdLst/>
            <a:ahLst/>
            <a:cxnLst/>
            <a:rect l="l" t="t" r="r" b="b"/>
            <a:pathLst>
              <a:path w="12947015" h="6640195">
                <a:moveTo>
                  <a:pt x="6665699" y="0"/>
                </a:moveTo>
                <a:lnTo>
                  <a:pt x="6665699" y="6639899"/>
                </a:lnTo>
              </a:path>
              <a:path w="12947015" h="6640195">
                <a:moveTo>
                  <a:pt x="0" y="2826774"/>
                </a:moveTo>
                <a:lnTo>
                  <a:pt x="12946799" y="2826774"/>
                </a:lnTo>
              </a:path>
            </a:pathLst>
          </a:custGeom>
          <a:ln w="38099">
            <a:solidFill>
              <a:srgbClr val="0034EC"/>
            </a:solidFill>
            <a:prstDash val="lgDash"/>
          </a:ln>
        </p:spPr>
        <p:txBody>
          <a:bodyPr wrap="square" lIns="0" tIns="0" rIns="0" bIns="0" rtlCol="0"/>
          <a:lstStyle/>
          <a:p>
            <a:endParaRPr sz="12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7B7EE33-841D-E295-BFC7-7EF142B426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pc="135" dirty="0"/>
              <a:t>Метрики продукта вложены в метрики компании</a:t>
            </a:r>
            <a:endParaRPr lang="ru-RU" dirty="0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86996E07-F22D-7419-BD0D-BC6E980B23D9}"/>
              </a:ext>
            </a:extLst>
          </p:cNvPr>
          <p:cNvSpPr txBox="1"/>
          <p:nvPr/>
        </p:nvSpPr>
        <p:spPr>
          <a:xfrm>
            <a:off x="725781" y="2910718"/>
            <a:ext cx="3673024" cy="1100301"/>
          </a:xfrm>
          <a:prstGeom prst="rect">
            <a:avLst/>
          </a:prstGeom>
          <a:solidFill>
            <a:srgbClr val="1155CC"/>
          </a:solidFill>
        </p:spPr>
        <p:txBody>
          <a:bodyPr vert="horz" wrap="square" lIns="0" tIns="175260" rIns="0" bIns="0" rtlCol="0">
            <a:spAutoFit/>
          </a:bodyPr>
          <a:lstStyle/>
          <a:p>
            <a:pPr marL="222885">
              <a:lnSpc>
                <a:spcPct val="100000"/>
              </a:lnSpc>
              <a:spcBef>
                <a:spcPts val="1380"/>
              </a:spcBef>
            </a:pPr>
            <a:r>
              <a:rPr sz="3000" b="1" spc="204" dirty="0">
                <a:solidFill>
                  <a:srgbClr val="FFFFFF"/>
                </a:solidFill>
                <a:latin typeface="Arial"/>
                <a:cs typeface="Arial"/>
              </a:rPr>
              <a:t>Монетизация</a:t>
            </a:r>
            <a:r>
              <a:rPr sz="3000" b="1" spc="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="1" spc="150" dirty="0">
                <a:solidFill>
                  <a:srgbClr val="FFFFFF"/>
                </a:solidFill>
                <a:latin typeface="Arial"/>
                <a:cs typeface="Arial"/>
              </a:rPr>
              <a:t>видео</a:t>
            </a:r>
            <a:endParaRPr sz="3000" dirty="0">
              <a:latin typeface="Arial"/>
              <a:cs typeface="Arial"/>
            </a:endParaRPr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63EBC513-D203-BF7B-8718-41BCFC7564BA}"/>
              </a:ext>
            </a:extLst>
          </p:cNvPr>
          <p:cNvSpPr txBox="1"/>
          <p:nvPr/>
        </p:nvSpPr>
        <p:spPr>
          <a:xfrm>
            <a:off x="725781" y="4453768"/>
            <a:ext cx="3673024" cy="1561966"/>
          </a:xfrm>
          <a:prstGeom prst="rect">
            <a:avLst/>
          </a:prstGeom>
          <a:solidFill>
            <a:srgbClr val="1155CC"/>
          </a:solidFill>
        </p:spPr>
        <p:txBody>
          <a:bodyPr vert="horz" wrap="square" lIns="0" tIns="175260" rIns="0" bIns="0" rtlCol="0">
            <a:spAutoFit/>
          </a:bodyPr>
          <a:lstStyle/>
          <a:p>
            <a:pPr marL="190500" marR="739775">
              <a:lnSpc>
                <a:spcPct val="100000"/>
              </a:lnSpc>
              <a:spcBef>
                <a:spcPts val="1380"/>
              </a:spcBef>
            </a:pPr>
            <a:r>
              <a:rPr sz="3000" b="1" spc="170" dirty="0">
                <a:solidFill>
                  <a:srgbClr val="FFFFFF"/>
                </a:solidFill>
                <a:latin typeface="Arial"/>
                <a:cs typeface="Arial"/>
              </a:rPr>
              <a:t>Время</a:t>
            </a:r>
            <a:r>
              <a:rPr sz="3000" b="1" spc="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="1" spc="145" dirty="0">
                <a:solidFill>
                  <a:srgbClr val="FFFFFF"/>
                </a:solidFill>
                <a:latin typeface="Arial"/>
                <a:cs typeface="Arial"/>
              </a:rPr>
              <a:t>просмотра </a:t>
            </a:r>
            <a:r>
              <a:rPr sz="3000" b="1" spc="150" dirty="0">
                <a:solidFill>
                  <a:srgbClr val="FFFFFF"/>
                </a:solidFill>
                <a:latin typeface="Arial"/>
                <a:cs typeface="Arial"/>
              </a:rPr>
              <a:t>видео</a:t>
            </a:r>
            <a:endParaRPr sz="3000" dirty="0">
              <a:latin typeface="Arial"/>
              <a:cs typeface="Arial"/>
            </a:endParaRPr>
          </a:p>
        </p:txBody>
      </p:sp>
      <p:grpSp>
        <p:nvGrpSpPr>
          <p:cNvPr id="6" name="object 5">
            <a:extLst>
              <a:ext uri="{FF2B5EF4-FFF2-40B4-BE49-F238E27FC236}">
                <a16:creationId xmlns:a16="http://schemas.microsoft.com/office/drawing/2014/main" id="{D2D4F51C-638A-CBFF-669A-138B5839C555}"/>
              </a:ext>
            </a:extLst>
          </p:cNvPr>
          <p:cNvGrpSpPr/>
          <p:nvPr/>
        </p:nvGrpSpPr>
        <p:grpSpPr>
          <a:xfrm>
            <a:off x="4398805" y="3443848"/>
            <a:ext cx="3227070" cy="163830"/>
            <a:chOff x="5720124" y="4991400"/>
            <a:chExt cx="3227070" cy="163830"/>
          </a:xfrm>
        </p:grpSpPr>
        <p:sp>
          <p:nvSpPr>
            <p:cNvPr id="7" name="object 6">
              <a:extLst>
                <a:ext uri="{FF2B5EF4-FFF2-40B4-BE49-F238E27FC236}">
                  <a16:creationId xmlns:a16="http://schemas.microsoft.com/office/drawing/2014/main" id="{E35361C0-7E5F-0BDD-17F1-A0A354F0B965}"/>
                </a:ext>
              </a:extLst>
            </p:cNvPr>
            <p:cNvSpPr/>
            <p:nvPr/>
          </p:nvSpPr>
          <p:spPr>
            <a:xfrm>
              <a:off x="5720124" y="5073124"/>
              <a:ext cx="3082290" cy="0"/>
            </a:xfrm>
            <a:custGeom>
              <a:avLst/>
              <a:gdLst/>
              <a:ahLst/>
              <a:cxnLst/>
              <a:rect l="l" t="t" r="r" b="b"/>
              <a:pathLst>
                <a:path w="3082290">
                  <a:moveTo>
                    <a:pt x="0" y="0"/>
                  </a:moveTo>
                  <a:lnTo>
                    <a:pt x="3082100" y="0"/>
                  </a:lnTo>
                </a:path>
              </a:pathLst>
            </a:custGeom>
            <a:ln w="38099">
              <a:solidFill>
                <a:srgbClr val="1155CC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7">
              <a:extLst>
                <a:ext uri="{FF2B5EF4-FFF2-40B4-BE49-F238E27FC236}">
                  <a16:creationId xmlns:a16="http://schemas.microsoft.com/office/drawing/2014/main" id="{1B84361C-A41B-1F1C-B924-1127E43C5039}"/>
                </a:ext>
              </a:extLst>
            </p:cNvPr>
            <p:cNvPicPr/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783175" y="4991400"/>
              <a:ext cx="163449" cy="163448"/>
            </a:xfrm>
            <a:prstGeom prst="rect">
              <a:avLst/>
            </a:prstGeom>
          </p:spPr>
        </p:pic>
      </p:grpSp>
      <p:sp>
        <p:nvSpPr>
          <p:cNvPr id="9" name="object 8">
            <a:extLst>
              <a:ext uri="{FF2B5EF4-FFF2-40B4-BE49-F238E27FC236}">
                <a16:creationId xmlns:a16="http://schemas.microsoft.com/office/drawing/2014/main" id="{02DA6254-9E70-3AC5-DF74-2EE54C74E284}"/>
              </a:ext>
            </a:extLst>
          </p:cNvPr>
          <p:cNvSpPr txBox="1"/>
          <p:nvPr/>
        </p:nvSpPr>
        <p:spPr>
          <a:xfrm>
            <a:off x="838200" y="1858487"/>
            <a:ext cx="6971030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4000" b="1" spc="170" dirty="0">
                <a:latin typeface="Arial"/>
                <a:cs typeface="Arial"/>
              </a:rPr>
              <a:t>Пример: </a:t>
            </a:r>
            <a:r>
              <a:rPr lang="ru-RU" sz="4000" b="1" spc="170" dirty="0">
                <a:solidFill>
                  <a:srgbClr val="1155CC"/>
                </a:solidFill>
                <a:latin typeface="Arial"/>
                <a:cs typeface="Arial"/>
              </a:rPr>
              <a:t>Видеосервис</a:t>
            </a:r>
            <a:r>
              <a:rPr sz="4000" b="1" spc="170" dirty="0">
                <a:solidFill>
                  <a:srgbClr val="1155CC"/>
                </a:solidFill>
                <a:latin typeface="Arial"/>
                <a:cs typeface="Arial"/>
              </a:rPr>
              <a:t>:</a:t>
            </a:r>
            <a:endParaRPr sz="4000" dirty="0">
              <a:latin typeface="Arial"/>
              <a:cs typeface="Arial"/>
            </a:endParaRPr>
          </a:p>
        </p:txBody>
      </p:sp>
      <p:grpSp>
        <p:nvGrpSpPr>
          <p:cNvPr id="10" name="object 9">
            <a:extLst>
              <a:ext uri="{FF2B5EF4-FFF2-40B4-BE49-F238E27FC236}">
                <a16:creationId xmlns:a16="http://schemas.microsoft.com/office/drawing/2014/main" id="{624BDCA0-68DB-0A1D-2003-47279BBB98C2}"/>
              </a:ext>
            </a:extLst>
          </p:cNvPr>
          <p:cNvGrpSpPr/>
          <p:nvPr/>
        </p:nvGrpSpPr>
        <p:grpSpPr>
          <a:xfrm>
            <a:off x="4398235" y="5199650"/>
            <a:ext cx="3227070" cy="163830"/>
            <a:chOff x="5720124" y="6765450"/>
            <a:chExt cx="3227070" cy="163830"/>
          </a:xfrm>
        </p:grpSpPr>
        <p:sp>
          <p:nvSpPr>
            <p:cNvPr id="11" name="object 10">
              <a:extLst>
                <a:ext uri="{FF2B5EF4-FFF2-40B4-BE49-F238E27FC236}">
                  <a16:creationId xmlns:a16="http://schemas.microsoft.com/office/drawing/2014/main" id="{6CB7F574-7486-DDF8-8C0D-D06E51304FC2}"/>
                </a:ext>
              </a:extLst>
            </p:cNvPr>
            <p:cNvSpPr/>
            <p:nvPr/>
          </p:nvSpPr>
          <p:spPr>
            <a:xfrm>
              <a:off x="5720124" y="6847174"/>
              <a:ext cx="3082290" cy="0"/>
            </a:xfrm>
            <a:custGeom>
              <a:avLst/>
              <a:gdLst/>
              <a:ahLst/>
              <a:cxnLst/>
              <a:rect l="l" t="t" r="r" b="b"/>
              <a:pathLst>
                <a:path w="3082290">
                  <a:moveTo>
                    <a:pt x="0" y="0"/>
                  </a:moveTo>
                  <a:lnTo>
                    <a:pt x="3082100" y="0"/>
                  </a:lnTo>
                </a:path>
              </a:pathLst>
            </a:custGeom>
            <a:ln w="38099">
              <a:solidFill>
                <a:srgbClr val="1155CC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1">
              <a:extLst>
                <a:ext uri="{FF2B5EF4-FFF2-40B4-BE49-F238E27FC236}">
                  <a16:creationId xmlns:a16="http://schemas.microsoft.com/office/drawing/2014/main" id="{B0AC32BD-2DBB-01F7-6C77-DB5F50D5DE40}"/>
                </a:ext>
              </a:extLst>
            </p:cNvPr>
            <p:cNvPicPr/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783175" y="6765450"/>
              <a:ext cx="163449" cy="163448"/>
            </a:xfrm>
            <a:prstGeom prst="rect">
              <a:avLst/>
            </a:prstGeom>
          </p:spPr>
        </p:pic>
      </p:grpSp>
      <p:sp>
        <p:nvSpPr>
          <p:cNvPr id="13" name="object 12">
            <a:extLst>
              <a:ext uri="{FF2B5EF4-FFF2-40B4-BE49-F238E27FC236}">
                <a16:creationId xmlns:a16="http://schemas.microsoft.com/office/drawing/2014/main" id="{179E8AB6-BD61-F7BD-A8C5-2A31F06F53A6}"/>
              </a:ext>
            </a:extLst>
          </p:cNvPr>
          <p:cNvSpPr txBox="1"/>
          <p:nvPr/>
        </p:nvSpPr>
        <p:spPr>
          <a:xfrm>
            <a:off x="7648258" y="2967821"/>
            <a:ext cx="4093469" cy="1100301"/>
          </a:xfrm>
          <a:prstGeom prst="rect">
            <a:avLst/>
          </a:prstGeom>
          <a:solidFill>
            <a:srgbClr val="D4E1F4"/>
          </a:solidFill>
        </p:spPr>
        <p:txBody>
          <a:bodyPr vert="horz" wrap="square" lIns="0" tIns="17526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ru-RU" sz="3000" spc="275" dirty="0">
                <a:latin typeface="Arial"/>
                <a:cs typeface="Arial"/>
              </a:rPr>
              <a:t>общей</a:t>
            </a:r>
            <a:r>
              <a:rPr lang="ru-RU" sz="3000" spc="-50" dirty="0">
                <a:latin typeface="Arial"/>
                <a:cs typeface="Arial"/>
              </a:rPr>
              <a:t> </a:t>
            </a:r>
            <a:r>
              <a:rPr lang="ru-RU" sz="3000" spc="290" dirty="0">
                <a:latin typeface="Arial"/>
                <a:cs typeface="Arial"/>
              </a:rPr>
              <a:t>метрики</a:t>
            </a:r>
            <a:br>
              <a:rPr lang="ru-RU" sz="3000" spc="-45" dirty="0">
                <a:latin typeface="Arial"/>
                <a:cs typeface="Arial"/>
              </a:rPr>
            </a:br>
            <a:r>
              <a:rPr sz="3000" spc="160" dirty="0">
                <a:latin typeface="Arial"/>
                <a:cs typeface="Arial"/>
              </a:rPr>
              <a:t>«Монетизация»</a:t>
            </a:r>
            <a:endParaRPr sz="3000" dirty="0">
              <a:latin typeface="Arial"/>
              <a:cs typeface="Arial"/>
            </a:endParaRPr>
          </a:p>
        </p:txBody>
      </p:sp>
      <p:sp>
        <p:nvSpPr>
          <p:cNvPr id="14" name="object 13">
            <a:extLst>
              <a:ext uri="{FF2B5EF4-FFF2-40B4-BE49-F238E27FC236}">
                <a16:creationId xmlns:a16="http://schemas.microsoft.com/office/drawing/2014/main" id="{88152AD9-0D32-1F34-1513-846167B18B37}"/>
              </a:ext>
            </a:extLst>
          </p:cNvPr>
          <p:cNvSpPr txBox="1"/>
          <p:nvPr/>
        </p:nvSpPr>
        <p:spPr>
          <a:xfrm>
            <a:off x="7634783" y="4723177"/>
            <a:ext cx="4116992" cy="1100301"/>
          </a:xfrm>
          <a:prstGeom prst="rect">
            <a:avLst/>
          </a:prstGeom>
          <a:solidFill>
            <a:srgbClr val="D4E1F4"/>
          </a:solidFill>
        </p:spPr>
        <p:txBody>
          <a:bodyPr vert="horz" wrap="square" lIns="0" tIns="17526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ru-RU" sz="3000" spc="275" dirty="0">
                <a:latin typeface="Arial"/>
                <a:cs typeface="Arial"/>
              </a:rPr>
              <a:t>общей</a:t>
            </a:r>
            <a:r>
              <a:rPr lang="ru-RU" sz="3000" spc="-50" dirty="0">
                <a:latin typeface="Arial"/>
                <a:cs typeface="Arial"/>
              </a:rPr>
              <a:t> </a:t>
            </a:r>
            <a:r>
              <a:rPr lang="ru-RU" sz="3000" spc="290" dirty="0">
                <a:latin typeface="Arial"/>
                <a:cs typeface="Arial"/>
              </a:rPr>
              <a:t>метрики</a:t>
            </a:r>
            <a:br>
              <a:rPr lang="ru-RU" sz="3000" spc="-45" dirty="0">
                <a:latin typeface="Arial"/>
                <a:cs typeface="Arial"/>
              </a:rPr>
            </a:br>
            <a:r>
              <a:rPr sz="3000" spc="130" dirty="0">
                <a:latin typeface="Arial"/>
                <a:cs typeface="Arial"/>
              </a:rPr>
              <a:t>«Активность»</a:t>
            </a:r>
            <a:endParaRPr sz="30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780354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1606" y="297357"/>
            <a:ext cx="11408787" cy="624103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15664">
              <a:lnSpc>
                <a:spcPct val="100000"/>
              </a:lnSpc>
              <a:spcBef>
                <a:spcPts val="67"/>
              </a:spcBef>
            </a:pPr>
            <a:r>
              <a:rPr lang="ru-RU" sz="4000" spc="267" dirty="0"/>
              <a:t>Иерархия</a:t>
            </a:r>
            <a:r>
              <a:rPr lang="ru-RU" sz="4000" spc="33" dirty="0"/>
              <a:t> </a:t>
            </a:r>
            <a:r>
              <a:rPr lang="ru-RU" sz="4000" spc="320" dirty="0"/>
              <a:t>метрик на примере видеосервиса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-206054" y="1845331"/>
            <a:ext cx="12822382" cy="5475389"/>
            <a:chOff x="797737" y="3342938"/>
            <a:chExt cx="16692575" cy="6510934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97737" y="3774312"/>
              <a:ext cx="16692575" cy="607956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097774" y="3941001"/>
              <a:ext cx="16092499" cy="5339761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5045399" y="3511273"/>
              <a:ext cx="0" cy="3475990"/>
            </a:xfrm>
            <a:custGeom>
              <a:avLst/>
              <a:gdLst/>
              <a:ahLst/>
              <a:cxnLst/>
              <a:rect l="l" t="t" r="r" b="b"/>
              <a:pathLst>
                <a:path h="3475990">
                  <a:moveTo>
                    <a:pt x="0" y="0"/>
                  </a:moveTo>
                  <a:lnTo>
                    <a:pt x="0" y="3475929"/>
                  </a:lnTo>
                </a:path>
              </a:pathLst>
            </a:custGeom>
            <a:ln w="38099">
              <a:solidFill>
                <a:srgbClr val="0034EC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pic>
          <p:nvPicPr>
            <p:cNvPr id="7" name="object 7"/>
            <p:cNvPicPr/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963675" y="3366875"/>
              <a:ext cx="163448" cy="16344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983503" y="6925306"/>
              <a:ext cx="123792" cy="155820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7726250" y="3511273"/>
              <a:ext cx="0" cy="2120265"/>
            </a:xfrm>
            <a:custGeom>
              <a:avLst/>
              <a:gdLst/>
              <a:ahLst/>
              <a:cxnLst/>
              <a:rect l="l" t="t" r="r" b="b"/>
              <a:pathLst>
                <a:path h="2120265">
                  <a:moveTo>
                    <a:pt x="0" y="0"/>
                  </a:moveTo>
                  <a:lnTo>
                    <a:pt x="0" y="2119929"/>
                  </a:lnTo>
                </a:path>
              </a:pathLst>
            </a:custGeom>
            <a:ln w="38099">
              <a:solidFill>
                <a:srgbClr val="0034EC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pic>
          <p:nvPicPr>
            <p:cNvPr id="10" name="object 10"/>
            <p:cNvPicPr/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644525" y="3366875"/>
              <a:ext cx="163448" cy="163448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664353" y="5569306"/>
              <a:ext cx="123793" cy="155820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9799225" y="3511273"/>
              <a:ext cx="0" cy="623570"/>
            </a:xfrm>
            <a:custGeom>
              <a:avLst/>
              <a:gdLst/>
              <a:ahLst/>
              <a:cxnLst/>
              <a:rect l="l" t="t" r="r" b="b"/>
              <a:pathLst>
                <a:path h="623570">
                  <a:moveTo>
                    <a:pt x="0" y="0"/>
                  </a:moveTo>
                  <a:lnTo>
                    <a:pt x="0" y="623529"/>
                  </a:lnTo>
                </a:path>
              </a:pathLst>
            </a:custGeom>
            <a:ln w="38099">
              <a:solidFill>
                <a:srgbClr val="0034EC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pic>
          <p:nvPicPr>
            <p:cNvPr id="13" name="object 13"/>
            <p:cNvPicPr/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717500" y="3366875"/>
              <a:ext cx="163448" cy="163448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737328" y="4072906"/>
              <a:ext cx="123793" cy="155820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11334699" y="3511273"/>
              <a:ext cx="0" cy="623570"/>
            </a:xfrm>
            <a:custGeom>
              <a:avLst/>
              <a:gdLst/>
              <a:ahLst/>
              <a:cxnLst/>
              <a:rect l="l" t="t" r="r" b="b"/>
              <a:pathLst>
                <a:path h="623570">
                  <a:moveTo>
                    <a:pt x="0" y="0"/>
                  </a:moveTo>
                  <a:lnTo>
                    <a:pt x="0" y="623529"/>
                  </a:lnTo>
                </a:path>
              </a:pathLst>
            </a:custGeom>
            <a:ln w="38099">
              <a:solidFill>
                <a:srgbClr val="0034EC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pic>
          <p:nvPicPr>
            <p:cNvPr id="16" name="object 16"/>
            <p:cNvPicPr/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252976" y="3366875"/>
              <a:ext cx="163448" cy="163448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272802" y="4072906"/>
              <a:ext cx="123793" cy="155820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13632730" y="3468980"/>
              <a:ext cx="456565" cy="456565"/>
            </a:xfrm>
            <a:custGeom>
              <a:avLst/>
              <a:gdLst/>
              <a:ahLst/>
              <a:cxnLst/>
              <a:rect l="l" t="t" r="r" b="b"/>
              <a:pathLst>
                <a:path w="456565" h="456564">
                  <a:moveTo>
                    <a:pt x="0" y="0"/>
                  </a:moveTo>
                  <a:lnTo>
                    <a:pt x="456566" y="456565"/>
                  </a:lnTo>
                </a:path>
              </a:pathLst>
            </a:custGeom>
            <a:ln w="38099">
              <a:solidFill>
                <a:srgbClr val="0034EC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pic>
          <p:nvPicPr>
            <p:cNvPr id="19" name="object 19"/>
            <p:cNvPicPr/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506688" y="3342938"/>
              <a:ext cx="163449" cy="163448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009652" y="3845902"/>
              <a:ext cx="151637" cy="151637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12785491" y="3472387"/>
              <a:ext cx="554990" cy="594360"/>
            </a:xfrm>
            <a:custGeom>
              <a:avLst/>
              <a:gdLst/>
              <a:ahLst/>
              <a:cxnLst/>
              <a:rect l="l" t="t" r="r" b="b"/>
              <a:pathLst>
                <a:path w="554990" h="594360">
                  <a:moveTo>
                    <a:pt x="554777" y="0"/>
                  </a:moveTo>
                  <a:lnTo>
                    <a:pt x="0" y="593779"/>
                  </a:lnTo>
                </a:path>
              </a:pathLst>
            </a:custGeom>
            <a:ln w="38099">
              <a:solidFill>
                <a:srgbClr val="0034EC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pic>
          <p:nvPicPr>
            <p:cNvPr id="22" name="object 22"/>
            <p:cNvPicPr/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301368" y="3344902"/>
              <a:ext cx="163376" cy="163376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715325" y="3986557"/>
              <a:ext cx="149774" cy="153369"/>
            </a:xfrm>
            <a:prstGeom prst="rect">
              <a:avLst/>
            </a:prstGeom>
          </p:spPr>
        </p:pic>
      </p:grpSp>
      <p:sp>
        <p:nvSpPr>
          <p:cNvPr id="24" name="object 24"/>
          <p:cNvSpPr txBox="1"/>
          <p:nvPr/>
        </p:nvSpPr>
        <p:spPr>
          <a:xfrm>
            <a:off x="2578283" y="1459935"/>
            <a:ext cx="861907" cy="316326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2000" b="1" spc="63" dirty="0">
                <a:solidFill>
                  <a:srgbClr val="1155CC"/>
                </a:solidFill>
                <a:latin typeface="Arial"/>
                <a:cs typeface="Arial"/>
              </a:rPr>
              <a:t>Global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631173" y="1432649"/>
            <a:ext cx="989753" cy="316326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2000" b="1" spc="67" dirty="0">
                <a:solidFill>
                  <a:srgbClr val="1155CC"/>
                </a:solidFill>
                <a:latin typeface="Arial"/>
                <a:cs typeface="Arial"/>
              </a:rPr>
              <a:t>Service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397236" y="1459935"/>
            <a:ext cx="493183" cy="316326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2000" b="1" spc="50" dirty="0">
                <a:solidFill>
                  <a:srgbClr val="1155CC"/>
                </a:solidFill>
                <a:latin typeface="Arial"/>
                <a:cs typeface="Arial"/>
              </a:rPr>
              <a:t>lvl</a:t>
            </a:r>
            <a:r>
              <a:rPr sz="2000" b="1" spc="13" dirty="0">
                <a:solidFill>
                  <a:srgbClr val="1155CC"/>
                </a:solidFill>
                <a:latin typeface="Arial"/>
                <a:cs typeface="Arial"/>
              </a:rPr>
              <a:t> </a:t>
            </a:r>
            <a:r>
              <a:rPr sz="2000" b="1" spc="-370" dirty="0">
                <a:solidFill>
                  <a:srgbClr val="1155CC"/>
                </a:solidFill>
                <a:latin typeface="Arial"/>
                <a:cs typeface="Arial"/>
              </a:rPr>
              <a:t>1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7627272" y="1425432"/>
            <a:ext cx="543560" cy="316326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2000" b="1" spc="50" dirty="0">
                <a:solidFill>
                  <a:srgbClr val="1155CC"/>
                </a:solidFill>
                <a:latin typeface="Arial"/>
                <a:cs typeface="Arial"/>
              </a:rPr>
              <a:t>lvl</a:t>
            </a:r>
            <a:r>
              <a:rPr sz="2000" b="1" spc="13" dirty="0">
                <a:solidFill>
                  <a:srgbClr val="1155CC"/>
                </a:solidFill>
                <a:latin typeface="Arial"/>
                <a:cs typeface="Arial"/>
              </a:rPr>
              <a:t> </a:t>
            </a:r>
            <a:r>
              <a:rPr sz="2000" b="1" spc="33" dirty="0">
                <a:solidFill>
                  <a:srgbClr val="1155CC"/>
                </a:solidFill>
                <a:latin typeface="Arial"/>
                <a:cs typeface="Arial"/>
              </a:rPr>
              <a:t>2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9090927" y="1431308"/>
            <a:ext cx="740833" cy="316326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2000" b="1" spc="127" dirty="0">
                <a:solidFill>
                  <a:srgbClr val="1155CC"/>
                </a:solidFill>
                <a:latin typeface="Arial"/>
                <a:cs typeface="Arial"/>
              </a:rPr>
              <a:t>other</a:t>
            </a:r>
            <a:endParaRPr sz="20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8800" y="342442"/>
            <a:ext cx="10414000" cy="685658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46992">
              <a:lnSpc>
                <a:spcPct val="100000"/>
              </a:lnSpc>
              <a:spcBef>
                <a:spcPts val="67"/>
              </a:spcBef>
            </a:pPr>
            <a:r>
              <a:rPr lang="ru-RU" spc="150" dirty="0"/>
              <a:t>Сбор</a:t>
            </a:r>
            <a:r>
              <a:rPr lang="ru-RU" spc="23" dirty="0"/>
              <a:t> </a:t>
            </a:r>
            <a:r>
              <a:rPr lang="ru-RU" spc="323" dirty="0"/>
              <a:t>идей для приоритезации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body" idx="1"/>
          </p:nvPr>
        </p:nvSpPr>
        <p:spPr>
          <a:xfrm>
            <a:off x="969317" y="1875519"/>
            <a:ext cx="10515600" cy="3106962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0" indent="0">
              <a:lnSpc>
                <a:spcPct val="100000"/>
              </a:lnSpc>
              <a:spcBef>
                <a:spcPts val="67"/>
              </a:spcBef>
              <a:buNone/>
            </a:pPr>
            <a:r>
              <a:rPr sz="7400" b="1" spc="-50" baseline="-9009" dirty="0">
                <a:solidFill>
                  <a:srgbClr val="1155CC"/>
                </a:solidFill>
                <a:latin typeface="Arial"/>
                <a:cs typeface="Arial"/>
              </a:rPr>
              <a:t>#1</a:t>
            </a:r>
            <a:r>
              <a:rPr sz="7400" b="1" spc="-510" baseline="-9009" dirty="0">
                <a:solidFill>
                  <a:srgbClr val="1155CC"/>
                </a:solidFill>
                <a:latin typeface="Arial"/>
                <a:cs typeface="Arial"/>
              </a:rPr>
              <a:t> </a:t>
            </a:r>
            <a:r>
              <a:rPr lang="ru-RU" sz="2667" spc="150" dirty="0"/>
              <a:t>Пользователи</a:t>
            </a:r>
            <a:br>
              <a:rPr lang="ru-RU" sz="2667" dirty="0">
                <a:latin typeface="Arial"/>
                <a:cs typeface="Arial"/>
              </a:rPr>
            </a:br>
            <a:br>
              <a:rPr lang="ru-RU" sz="2667" dirty="0">
                <a:latin typeface="Arial"/>
                <a:cs typeface="Arial"/>
              </a:rPr>
            </a:br>
            <a:r>
              <a:rPr sz="7400" b="1" spc="695" baseline="-18393" dirty="0">
                <a:solidFill>
                  <a:srgbClr val="1155CC"/>
                </a:solidFill>
                <a:latin typeface="Arial"/>
                <a:cs typeface="Arial"/>
              </a:rPr>
              <a:t>#2</a:t>
            </a:r>
            <a:r>
              <a:rPr sz="7400" b="1" spc="-640" baseline="-18393" dirty="0">
                <a:solidFill>
                  <a:srgbClr val="1155CC"/>
                </a:solidFill>
                <a:latin typeface="Arial"/>
                <a:cs typeface="Arial"/>
              </a:rPr>
              <a:t> </a:t>
            </a:r>
            <a:r>
              <a:rPr sz="2667" spc="240" dirty="0"/>
              <a:t>Идеи</a:t>
            </a:r>
            <a:r>
              <a:rPr sz="2667" spc="-37" dirty="0"/>
              <a:t> </a:t>
            </a:r>
            <a:r>
              <a:rPr sz="2667" spc="169" dirty="0"/>
              <a:t>команды,</a:t>
            </a:r>
            <a:r>
              <a:rPr sz="2667" spc="-37" dirty="0"/>
              <a:t> </a:t>
            </a:r>
            <a:r>
              <a:rPr sz="2667" spc="153" dirty="0"/>
              <a:t>руководителя, </a:t>
            </a:r>
            <a:r>
              <a:rPr lang="ru-RU" sz="2667" spc="220" dirty="0"/>
              <a:t>смежных</a:t>
            </a:r>
            <a:r>
              <a:rPr lang="ru-RU" sz="2667" spc="-43" dirty="0"/>
              <a:t> </a:t>
            </a:r>
            <a:r>
              <a:rPr lang="ru-RU" sz="2667" spc="127" dirty="0"/>
              <a:t>отделов</a:t>
            </a:r>
            <a:br>
              <a:rPr lang="ru-RU" sz="2667" dirty="0">
                <a:latin typeface="Arial"/>
                <a:cs typeface="Arial"/>
              </a:rPr>
            </a:br>
            <a:br>
              <a:rPr lang="ru-RU" sz="2667" dirty="0">
                <a:latin typeface="Arial"/>
                <a:cs typeface="Arial"/>
              </a:rPr>
            </a:br>
            <a:r>
              <a:rPr sz="7400" b="1" spc="695" baseline="-9384" dirty="0">
                <a:solidFill>
                  <a:srgbClr val="1155CC"/>
                </a:solidFill>
                <a:latin typeface="Arial"/>
                <a:cs typeface="Arial"/>
              </a:rPr>
              <a:t>#3</a:t>
            </a:r>
            <a:r>
              <a:rPr sz="7400" b="1" spc="-655" baseline="-9384" dirty="0">
                <a:solidFill>
                  <a:srgbClr val="1155CC"/>
                </a:solidFill>
                <a:latin typeface="Arial"/>
                <a:cs typeface="Arial"/>
              </a:rPr>
              <a:t> </a:t>
            </a:r>
            <a:r>
              <a:rPr sz="2667" spc="220" dirty="0"/>
              <a:t>Конкуренты</a:t>
            </a:r>
            <a:r>
              <a:rPr sz="2667" spc="-37" dirty="0"/>
              <a:t> </a:t>
            </a:r>
            <a:r>
              <a:rPr sz="2667" spc="339" dirty="0"/>
              <a:t>и</a:t>
            </a:r>
            <a:r>
              <a:rPr sz="2667" spc="-37" dirty="0"/>
              <a:t> </a:t>
            </a:r>
            <a:r>
              <a:rPr sz="2667" spc="237" dirty="0"/>
              <a:t>другие</a:t>
            </a:r>
            <a:r>
              <a:rPr sz="2667" spc="-37" dirty="0"/>
              <a:t> </a:t>
            </a:r>
            <a:r>
              <a:rPr sz="2667" spc="293" dirty="0"/>
              <a:t>рынки</a:t>
            </a:r>
            <a:endParaRPr sz="2667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8800" y="342442"/>
            <a:ext cx="7010400" cy="685658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46992">
              <a:lnSpc>
                <a:spcPct val="100000"/>
              </a:lnSpc>
              <a:spcBef>
                <a:spcPts val="67"/>
              </a:spcBef>
            </a:pPr>
            <a:r>
              <a:rPr spc="163" dirty="0"/>
              <a:t>Пользователи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11033" y="1681353"/>
            <a:ext cx="7387455" cy="4107172"/>
          </a:xfrm>
          <a:prstGeom prst="rect">
            <a:avLst/>
          </a:prstGeom>
        </p:spPr>
        <p:txBody>
          <a:bodyPr vert="horz" wrap="square" lIns="0" tIns="54187" rIns="0" bIns="0" rtlCol="0">
            <a:spAutoFit/>
          </a:bodyPr>
          <a:lstStyle/>
          <a:p>
            <a:r>
              <a:rPr lang="ru-RU" sz="2800" b="1" spc="123" dirty="0">
                <a:solidFill>
                  <a:srgbClr val="1155CC"/>
                </a:solidFill>
                <a:latin typeface="Arial"/>
                <a:cs typeface="Arial"/>
              </a:rPr>
              <a:t>Каналы</a:t>
            </a:r>
            <a:r>
              <a:rPr sz="2800" b="1" spc="23" dirty="0">
                <a:solidFill>
                  <a:srgbClr val="1155CC"/>
                </a:solidFill>
                <a:latin typeface="Arial"/>
                <a:cs typeface="Arial"/>
              </a:rPr>
              <a:t> </a:t>
            </a:r>
            <a:r>
              <a:rPr lang="ru-RU" sz="2800" b="1" spc="80" dirty="0">
                <a:solidFill>
                  <a:srgbClr val="1155CC"/>
                </a:solidFill>
                <a:latin typeface="Arial"/>
                <a:cs typeface="Arial"/>
              </a:rPr>
              <a:t>связи:</a:t>
            </a:r>
            <a:endParaRPr sz="2800" dirty="0">
              <a:latin typeface="Arial"/>
              <a:cs typeface="Arial"/>
            </a:endParaRPr>
          </a:p>
          <a:p>
            <a:pPr marL="8467">
              <a:spcBef>
                <a:spcPts val="360"/>
              </a:spcBef>
              <a:tabLst>
                <a:tab pos="414464" algn="l"/>
              </a:tabLst>
            </a:pPr>
            <a:r>
              <a:rPr lang="ru-RU" sz="2400" spc="323" dirty="0">
                <a:solidFill>
                  <a:srgbClr val="1155CC"/>
                </a:solidFill>
                <a:latin typeface="Arial Unicode MS"/>
                <a:cs typeface="Arial Unicode MS"/>
              </a:rPr>
              <a:t>★</a:t>
            </a:r>
            <a:r>
              <a:rPr lang="ru-RU" sz="2400" dirty="0">
                <a:solidFill>
                  <a:srgbClr val="1155CC"/>
                </a:solidFill>
                <a:latin typeface="Arial Unicode MS"/>
                <a:cs typeface="Arial Unicode MS"/>
              </a:rPr>
              <a:t>	</a:t>
            </a:r>
            <a:r>
              <a:rPr lang="ru-RU" sz="2400" spc="140" dirty="0">
                <a:latin typeface="Arial"/>
                <a:cs typeface="Arial"/>
              </a:rPr>
              <a:t>внутри приложения</a:t>
            </a:r>
            <a:endParaRPr lang="ru-RU" sz="2400" spc="323" dirty="0">
              <a:solidFill>
                <a:srgbClr val="1155CC"/>
              </a:solidFill>
              <a:latin typeface="Arial Unicode MS"/>
              <a:cs typeface="Arial Unicode MS"/>
            </a:endParaRPr>
          </a:p>
          <a:p>
            <a:pPr marL="8467">
              <a:spcBef>
                <a:spcPts val="360"/>
              </a:spcBef>
              <a:tabLst>
                <a:tab pos="414464" algn="l"/>
              </a:tabLst>
            </a:pPr>
            <a:r>
              <a:rPr sz="2400" spc="323" dirty="0">
                <a:solidFill>
                  <a:srgbClr val="1155CC"/>
                </a:solidFill>
                <a:latin typeface="Arial Unicode MS"/>
                <a:cs typeface="Arial Unicode MS"/>
              </a:rPr>
              <a:t>★</a:t>
            </a:r>
            <a:r>
              <a:rPr sz="2400" dirty="0">
                <a:solidFill>
                  <a:srgbClr val="1155CC"/>
                </a:solidFill>
                <a:latin typeface="Arial Unicode MS"/>
                <a:cs typeface="Arial Unicode MS"/>
              </a:rPr>
              <a:t>	</a:t>
            </a:r>
            <a:r>
              <a:rPr lang="ru-RU" sz="2400" spc="140" dirty="0">
                <a:latin typeface="Arial"/>
                <a:cs typeface="Arial"/>
              </a:rPr>
              <a:t>соцсети</a:t>
            </a:r>
            <a:endParaRPr lang="ru-RU" sz="2400" dirty="0">
              <a:latin typeface="Arial"/>
              <a:cs typeface="Arial"/>
            </a:endParaRPr>
          </a:p>
          <a:p>
            <a:pPr marL="8467">
              <a:spcBef>
                <a:spcPts val="360"/>
              </a:spcBef>
              <a:tabLst>
                <a:tab pos="414464" algn="l"/>
              </a:tabLst>
            </a:pPr>
            <a:r>
              <a:rPr lang="ru-RU" sz="2400" spc="323" dirty="0">
                <a:solidFill>
                  <a:srgbClr val="1155CC"/>
                </a:solidFill>
                <a:latin typeface="Arial Unicode MS"/>
                <a:cs typeface="Arial Unicode MS"/>
              </a:rPr>
              <a:t>★</a:t>
            </a:r>
            <a:r>
              <a:rPr lang="ru-RU" sz="2400" dirty="0">
                <a:solidFill>
                  <a:srgbClr val="1155CC"/>
                </a:solidFill>
                <a:latin typeface="Arial Unicode MS"/>
                <a:cs typeface="Arial Unicode MS"/>
              </a:rPr>
              <a:t>	</a:t>
            </a:r>
            <a:r>
              <a:rPr lang="ru-RU" sz="2400" spc="140" dirty="0">
                <a:latin typeface="Arial"/>
                <a:cs typeface="Arial"/>
              </a:rPr>
              <a:t>чаты с лояльными пользователями</a:t>
            </a:r>
            <a:br>
              <a:rPr lang="ru-RU" sz="2400" spc="323" dirty="0">
                <a:solidFill>
                  <a:srgbClr val="1155CC"/>
                </a:solidFill>
                <a:latin typeface="Arial Unicode MS"/>
                <a:cs typeface="Arial Unicode MS"/>
              </a:rPr>
            </a:br>
            <a:r>
              <a:rPr lang="ru-RU" sz="2400" spc="323" dirty="0">
                <a:solidFill>
                  <a:srgbClr val="1155CC"/>
                </a:solidFill>
                <a:latin typeface="Arial Unicode MS"/>
                <a:cs typeface="Arial Unicode MS"/>
              </a:rPr>
              <a:t>★</a:t>
            </a:r>
            <a:r>
              <a:rPr lang="ru-RU" sz="2400" dirty="0">
                <a:solidFill>
                  <a:srgbClr val="1155CC"/>
                </a:solidFill>
                <a:latin typeface="Arial Unicode MS"/>
                <a:cs typeface="Arial Unicode MS"/>
              </a:rPr>
              <a:t>	</a:t>
            </a:r>
            <a:r>
              <a:rPr lang="ru-RU" sz="2400" spc="117" dirty="0">
                <a:latin typeface="Arial"/>
                <a:cs typeface="Arial"/>
              </a:rPr>
              <a:t>сторы</a:t>
            </a:r>
            <a:endParaRPr lang="ru-RU" sz="2400" dirty="0">
              <a:latin typeface="Arial"/>
              <a:cs typeface="Arial"/>
            </a:endParaRPr>
          </a:p>
          <a:p>
            <a:pPr marL="8467">
              <a:spcBef>
                <a:spcPts val="360"/>
              </a:spcBef>
              <a:tabLst>
                <a:tab pos="414464" algn="l"/>
              </a:tabLst>
            </a:pPr>
            <a:r>
              <a:rPr lang="ru-RU" sz="2400" spc="323" dirty="0">
                <a:solidFill>
                  <a:srgbClr val="1155CC"/>
                </a:solidFill>
                <a:latin typeface="Arial Unicode MS"/>
                <a:cs typeface="Arial Unicode MS"/>
              </a:rPr>
              <a:t>★</a:t>
            </a:r>
            <a:r>
              <a:rPr lang="ru-RU" sz="2400" dirty="0">
                <a:solidFill>
                  <a:srgbClr val="1155CC"/>
                </a:solidFill>
                <a:latin typeface="Arial Unicode MS"/>
                <a:cs typeface="Arial Unicode MS"/>
              </a:rPr>
              <a:t>	</a:t>
            </a:r>
            <a:r>
              <a:rPr lang="ru-RU" sz="2400" spc="173" dirty="0">
                <a:latin typeface="Arial"/>
                <a:cs typeface="Arial"/>
              </a:rPr>
              <a:t>опросы</a:t>
            </a:r>
          </a:p>
          <a:p>
            <a:pPr marL="8467">
              <a:spcBef>
                <a:spcPts val="360"/>
              </a:spcBef>
              <a:tabLst>
                <a:tab pos="414464" algn="l"/>
              </a:tabLst>
            </a:pPr>
            <a:r>
              <a:rPr lang="ru-RU" sz="2400" spc="323" dirty="0">
                <a:solidFill>
                  <a:srgbClr val="1155CC"/>
                </a:solidFill>
                <a:latin typeface="Arial Unicode MS"/>
                <a:cs typeface="Arial Unicode MS"/>
              </a:rPr>
              <a:t>★</a:t>
            </a:r>
            <a:r>
              <a:rPr lang="ru-RU" sz="2400" dirty="0">
                <a:solidFill>
                  <a:srgbClr val="1155CC"/>
                </a:solidFill>
                <a:latin typeface="Arial Unicode MS"/>
                <a:cs typeface="Arial Unicode MS"/>
              </a:rPr>
              <a:t>	</a:t>
            </a:r>
            <a:r>
              <a:rPr lang="ru-RU" sz="2400" spc="173" dirty="0">
                <a:latin typeface="Arial"/>
                <a:cs typeface="Arial"/>
              </a:rPr>
              <a:t>спец. инструменты (в след. слайдах)</a:t>
            </a:r>
            <a:endParaRPr lang="ru-RU" sz="2400" dirty="0">
              <a:latin typeface="Arial"/>
              <a:cs typeface="Arial"/>
            </a:endParaRPr>
          </a:p>
          <a:p>
            <a:pPr>
              <a:spcBef>
                <a:spcPts val="27"/>
              </a:spcBef>
            </a:pPr>
            <a:endParaRPr lang="ru-RU" sz="2667" dirty="0">
              <a:latin typeface="Arial"/>
              <a:cs typeface="Arial"/>
            </a:endParaRPr>
          </a:p>
          <a:p>
            <a:pPr marL="110072"/>
            <a:r>
              <a:rPr lang="ru-RU" sz="2400" spc="203" dirty="0">
                <a:latin typeface="Arial"/>
                <a:cs typeface="Arial"/>
              </a:rPr>
              <a:t>Важно</a:t>
            </a:r>
            <a:r>
              <a:rPr lang="ru-RU" sz="2400" spc="17" dirty="0">
                <a:latin typeface="Arial"/>
                <a:cs typeface="Arial"/>
              </a:rPr>
              <a:t> </a:t>
            </a:r>
            <a:r>
              <a:rPr lang="ru-RU" sz="2400" spc="76" dirty="0">
                <a:latin typeface="Arial"/>
                <a:cs typeface="Arial"/>
              </a:rPr>
              <a:t>давать</a:t>
            </a:r>
            <a:r>
              <a:rPr lang="ru-RU" sz="2400" spc="20" dirty="0">
                <a:latin typeface="Arial"/>
                <a:cs typeface="Arial"/>
              </a:rPr>
              <a:t> </a:t>
            </a:r>
            <a:r>
              <a:rPr lang="ru-RU" sz="2400" spc="143" dirty="0">
                <a:latin typeface="Arial"/>
                <a:cs typeface="Arial"/>
              </a:rPr>
              <a:t>обратную</a:t>
            </a:r>
            <a:r>
              <a:rPr lang="ru-RU" sz="2400" spc="17" dirty="0">
                <a:latin typeface="Arial"/>
                <a:cs typeface="Arial"/>
              </a:rPr>
              <a:t> </a:t>
            </a:r>
            <a:r>
              <a:rPr lang="ru-RU" sz="2400" spc="50" dirty="0">
                <a:latin typeface="Arial"/>
                <a:cs typeface="Arial"/>
              </a:rPr>
              <a:t>связь пользователям, если они что-то предложили!</a:t>
            </a:r>
            <a:endParaRPr lang="ru-RU" sz="2400" dirty="0">
              <a:latin typeface="Arial"/>
              <a:cs typeface="Arial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327BEDC-86E6-61A4-70CC-0992B557CD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1404" y="482321"/>
            <a:ext cx="3999242" cy="3686544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433480"/>
            <a:ext cx="10515600" cy="685658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46992">
              <a:lnSpc>
                <a:spcPct val="100000"/>
              </a:lnSpc>
              <a:spcBef>
                <a:spcPts val="67"/>
              </a:spcBef>
            </a:pPr>
            <a:r>
              <a:rPr lang="ru-RU" spc="370" dirty="0"/>
              <a:t>Цикл</a:t>
            </a:r>
            <a:r>
              <a:rPr lang="ru-RU" spc="33" dirty="0"/>
              <a:t> </a:t>
            </a:r>
            <a:r>
              <a:rPr lang="ru-RU" spc="233" dirty="0"/>
              <a:t>обратной</a:t>
            </a:r>
            <a:r>
              <a:rPr lang="ru-RU" spc="37" dirty="0"/>
              <a:t> </a:t>
            </a:r>
            <a:r>
              <a:rPr lang="ru-RU" spc="163" dirty="0"/>
              <a:t>связи с пользователями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46100" y="1305950"/>
            <a:ext cx="10064750" cy="5248910"/>
            <a:chOff x="669149" y="1958925"/>
            <a:chExt cx="15097125" cy="787336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9149" y="1958925"/>
              <a:ext cx="15097127" cy="787327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97774" y="2178000"/>
              <a:ext cx="14239877" cy="701602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8800" y="342442"/>
            <a:ext cx="7010400" cy="685658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8467">
              <a:lnSpc>
                <a:spcPct val="100000"/>
              </a:lnSpc>
              <a:spcBef>
                <a:spcPts val="67"/>
              </a:spcBef>
            </a:pPr>
            <a:r>
              <a:rPr spc="370" dirty="0"/>
              <a:t>Цикл</a:t>
            </a:r>
            <a:r>
              <a:rPr spc="33" dirty="0"/>
              <a:t> </a:t>
            </a:r>
            <a:r>
              <a:rPr spc="233" dirty="0"/>
              <a:t>обратной</a:t>
            </a:r>
            <a:r>
              <a:rPr spc="37" dirty="0"/>
              <a:t> </a:t>
            </a:r>
            <a:r>
              <a:rPr spc="163" dirty="0"/>
              <a:t>связи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12633" y="1469687"/>
            <a:ext cx="6368627" cy="418983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2667" b="1" spc="237" dirty="0">
                <a:solidFill>
                  <a:srgbClr val="1155CC"/>
                </a:solidFill>
                <a:latin typeface="Arial"/>
                <a:cs typeface="Arial"/>
              </a:rPr>
              <a:t>Не</a:t>
            </a:r>
            <a:r>
              <a:rPr sz="2667" b="1" spc="23" dirty="0">
                <a:solidFill>
                  <a:srgbClr val="1155CC"/>
                </a:solidFill>
                <a:latin typeface="Arial"/>
                <a:cs typeface="Arial"/>
              </a:rPr>
              <a:t> </a:t>
            </a:r>
            <a:r>
              <a:rPr sz="2667" b="1" spc="103" dirty="0">
                <a:solidFill>
                  <a:srgbClr val="1155CC"/>
                </a:solidFill>
                <a:latin typeface="Arial"/>
                <a:cs typeface="Arial"/>
              </a:rPr>
              <a:t>только</a:t>
            </a:r>
            <a:r>
              <a:rPr sz="2667" b="1" spc="27" dirty="0">
                <a:solidFill>
                  <a:srgbClr val="1155CC"/>
                </a:solidFill>
                <a:latin typeface="Arial"/>
                <a:cs typeface="Arial"/>
              </a:rPr>
              <a:t> </a:t>
            </a:r>
            <a:r>
              <a:rPr sz="2667" b="1" spc="100" dirty="0">
                <a:solidFill>
                  <a:srgbClr val="1155CC"/>
                </a:solidFill>
                <a:latin typeface="Arial"/>
                <a:cs typeface="Arial"/>
              </a:rPr>
              <a:t>собирать,</a:t>
            </a:r>
            <a:r>
              <a:rPr sz="2667" b="1" spc="23" dirty="0">
                <a:solidFill>
                  <a:srgbClr val="1155CC"/>
                </a:solidFill>
                <a:latin typeface="Arial"/>
                <a:cs typeface="Arial"/>
              </a:rPr>
              <a:t> </a:t>
            </a:r>
            <a:r>
              <a:rPr sz="2667" b="1" spc="160" dirty="0">
                <a:solidFill>
                  <a:srgbClr val="1155CC"/>
                </a:solidFill>
                <a:latin typeface="Arial"/>
                <a:cs typeface="Arial"/>
              </a:rPr>
              <a:t>но</a:t>
            </a:r>
            <a:r>
              <a:rPr sz="2667" b="1" spc="27" dirty="0">
                <a:solidFill>
                  <a:srgbClr val="1155CC"/>
                </a:solidFill>
                <a:latin typeface="Arial"/>
                <a:cs typeface="Arial"/>
              </a:rPr>
              <a:t> </a:t>
            </a:r>
            <a:r>
              <a:rPr sz="2667" b="1" spc="243" dirty="0">
                <a:solidFill>
                  <a:srgbClr val="1155CC"/>
                </a:solidFill>
                <a:latin typeface="Arial"/>
                <a:cs typeface="Arial"/>
              </a:rPr>
              <a:t>и</a:t>
            </a:r>
            <a:r>
              <a:rPr sz="2667" b="1" spc="23" dirty="0">
                <a:solidFill>
                  <a:srgbClr val="1155CC"/>
                </a:solidFill>
                <a:latin typeface="Arial"/>
                <a:cs typeface="Arial"/>
              </a:rPr>
              <a:t> </a:t>
            </a:r>
            <a:r>
              <a:rPr sz="2667" b="1" spc="60" dirty="0">
                <a:solidFill>
                  <a:srgbClr val="1155CC"/>
                </a:solidFill>
                <a:latin typeface="Arial"/>
                <a:cs typeface="Arial"/>
              </a:rPr>
              <a:t>отдавать</a:t>
            </a:r>
            <a:endParaRPr sz="2667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560400" y="2180750"/>
            <a:ext cx="3694853" cy="3686810"/>
            <a:chOff x="840600" y="3271125"/>
            <a:chExt cx="5542280" cy="5530215"/>
          </a:xfrm>
        </p:grpSpPr>
        <p:pic>
          <p:nvPicPr>
            <p:cNvPr id="5" name="object 5"/>
            <p:cNvPicPr/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40600" y="3271125"/>
              <a:ext cx="5542026" cy="552997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97775" y="3366375"/>
              <a:ext cx="5027676" cy="5015624"/>
            </a:xfrm>
            <a:prstGeom prst="rect">
              <a:avLst/>
            </a:prstGeom>
          </p:spPr>
        </p:pic>
      </p:grpSp>
      <p:grpSp>
        <p:nvGrpSpPr>
          <p:cNvPr id="7" name="object 7"/>
          <p:cNvGrpSpPr/>
          <p:nvPr/>
        </p:nvGrpSpPr>
        <p:grpSpPr>
          <a:xfrm>
            <a:off x="4828134" y="2199800"/>
            <a:ext cx="3656753" cy="3648710"/>
            <a:chOff x="7242200" y="3299700"/>
            <a:chExt cx="5485130" cy="5473065"/>
          </a:xfrm>
        </p:grpSpPr>
        <p:pic>
          <p:nvPicPr>
            <p:cNvPr id="8" name="object 8"/>
            <p:cNvPicPr/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42200" y="3299700"/>
              <a:ext cx="5484876" cy="547282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470800" y="3366375"/>
              <a:ext cx="5027675" cy="5015624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1059725" y="5771440"/>
            <a:ext cx="2628900" cy="316326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2000" spc="147" dirty="0">
                <a:latin typeface="Arial"/>
                <a:cs typeface="Arial"/>
              </a:rPr>
              <a:t>Дайджест</a:t>
            </a:r>
            <a:r>
              <a:rPr sz="2000" spc="-33" dirty="0">
                <a:latin typeface="Arial"/>
                <a:cs typeface="Arial"/>
              </a:rPr>
              <a:t> </a:t>
            </a:r>
            <a:r>
              <a:rPr sz="2000" spc="120" dirty="0">
                <a:latin typeface="Arial"/>
                <a:cs typeface="Arial"/>
              </a:rPr>
              <a:t>с</a:t>
            </a:r>
            <a:r>
              <a:rPr sz="2000" spc="-30" dirty="0">
                <a:latin typeface="Arial"/>
                <a:cs typeface="Arial"/>
              </a:rPr>
              <a:t> </a:t>
            </a:r>
            <a:r>
              <a:rPr sz="2000" spc="167" dirty="0">
                <a:latin typeface="Arial"/>
                <a:cs typeface="Arial"/>
              </a:rPr>
              <a:t>идеями</a:t>
            </a:r>
            <a:endParaRPr sz="20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084217" y="5771440"/>
            <a:ext cx="3144943" cy="316326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2000" spc="76" dirty="0">
                <a:latin typeface="Arial"/>
                <a:cs typeface="Arial"/>
              </a:rPr>
              <a:t>Отчёт</a:t>
            </a:r>
            <a:r>
              <a:rPr sz="2000" spc="7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«что</a:t>
            </a:r>
            <a:r>
              <a:rPr sz="2000" spc="7" dirty="0">
                <a:latin typeface="Arial"/>
                <a:cs typeface="Arial"/>
              </a:rPr>
              <a:t> </a:t>
            </a:r>
            <a:r>
              <a:rPr sz="2000" spc="167" dirty="0">
                <a:latin typeface="Arial"/>
                <a:cs typeface="Arial"/>
              </a:rPr>
              <a:t>мы</a:t>
            </a:r>
            <a:r>
              <a:rPr sz="2000" spc="10" dirty="0">
                <a:latin typeface="Arial"/>
                <a:cs typeface="Arial"/>
              </a:rPr>
              <a:t> </a:t>
            </a:r>
            <a:r>
              <a:rPr sz="2000" spc="73" dirty="0">
                <a:latin typeface="Arial"/>
                <a:cs typeface="Arial"/>
              </a:rPr>
              <a:t>сделали»</a:t>
            </a:r>
            <a:endParaRPr sz="2000">
              <a:latin typeface="Arial"/>
              <a:cs typeface="Arial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B489CB2-0953-84FF-4767-A36EA8FEE673}"/>
              </a:ext>
            </a:extLst>
          </p:cNvPr>
          <p:cNvSpPr txBox="1"/>
          <p:nvPr/>
        </p:nvSpPr>
        <p:spPr>
          <a:xfrm>
            <a:off x="8787916" y="2042107"/>
            <a:ext cx="284368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Сгруппированные идеи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Что уже внедрили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Что будем внедрять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Что не будем делать и почему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32152" y="400108"/>
            <a:ext cx="7010400" cy="685658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8467">
              <a:lnSpc>
                <a:spcPct val="100000"/>
              </a:lnSpc>
              <a:spcBef>
                <a:spcPts val="67"/>
              </a:spcBef>
            </a:pPr>
            <a:r>
              <a:rPr spc="163" dirty="0"/>
              <a:t>Бета-</a:t>
            </a:r>
            <a:r>
              <a:rPr spc="233" dirty="0"/>
              <a:t>тестирование</a:t>
            </a:r>
          </a:p>
        </p:txBody>
      </p:sp>
      <p:pic>
        <p:nvPicPr>
          <p:cNvPr id="9" name="object 6">
            <a:extLst>
              <a:ext uri="{FF2B5EF4-FFF2-40B4-BE49-F238E27FC236}">
                <a16:creationId xmlns:a16="http://schemas.microsoft.com/office/drawing/2014/main" id="{A4C7D1BF-2D97-AE7E-8717-8D8FF6449F46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2152" y="3739075"/>
            <a:ext cx="9295382" cy="294076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61F859D-64C1-206D-5A36-264662F50E92}"/>
              </a:ext>
            </a:extLst>
          </p:cNvPr>
          <p:cNvSpPr txBox="1"/>
          <p:nvPr/>
        </p:nvSpPr>
        <p:spPr>
          <a:xfrm>
            <a:off x="632152" y="1153752"/>
            <a:ext cx="517579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Запускаем бета-тестирование</a:t>
            </a:r>
            <a:endParaRPr lang="en-US" dirty="0"/>
          </a:p>
          <a:p>
            <a:r>
              <a:rPr lang="ru-RU" dirty="0"/>
              <a:t>Получаем обратную связь по бета-фичам: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нравится ли фича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что улучшить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достаточный ли интерес к фиче</a:t>
            </a:r>
          </a:p>
          <a:p>
            <a:endParaRPr lang="en" dirty="0"/>
          </a:p>
          <a:p>
            <a:r>
              <a:rPr lang="en-US" dirty="0"/>
              <a:t>VK</a:t>
            </a:r>
            <a:r>
              <a:rPr lang="ru-RU" dirty="0"/>
              <a:t> </a:t>
            </a:r>
            <a:r>
              <a:rPr lang="en" dirty="0"/>
              <a:t>testers:</a:t>
            </a:r>
          </a:p>
          <a:p>
            <a:r>
              <a:rPr lang="en" dirty="0"/>
              <a:t>12 </a:t>
            </a:r>
            <a:r>
              <a:rPr lang="ru-RU" dirty="0"/>
              <a:t>тысяч тестировщиков из 7 стран</a:t>
            </a:r>
          </a:p>
          <a:p>
            <a:r>
              <a:rPr lang="ru-RU" dirty="0"/>
              <a:t>Внешний баг-</a:t>
            </a:r>
            <a:r>
              <a:rPr lang="ru-RU" dirty="0" err="1"/>
              <a:t>трекер</a:t>
            </a:r>
            <a:endParaRPr lang="ru-RU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73383" y="423206"/>
            <a:ext cx="10550626" cy="685658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8467">
              <a:lnSpc>
                <a:spcPct val="100000"/>
              </a:lnSpc>
              <a:spcBef>
                <a:spcPts val="67"/>
              </a:spcBef>
            </a:pPr>
            <a:r>
              <a:rPr lang="ru-RU" spc="40" dirty="0"/>
              <a:t>Инструменты</a:t>
            </a:r>
            <a:r>
              <a:rPr spc="23" dirty="0"/>
              <a:t> </a:t>
            </a:r>
            <a:r>
              <a:rPr lang="ru-RU" spc="169" dirty="0"/>
              <a:t>для</a:t>
            </a:r>
            <a:r>
              <a:rPr spc="27" dirty="0"/>
              <a:t> </a:t>
            </a:r>
            <a:r>
              <a:rPr lang="ru-RU" spc="27" dirty="0"/>
              <a:t>сбора </a:t>
            </a:r>
            <a:r>
              <a:rPr lang="ru-RU" spc="203" dirty="0"/>
              <a:t>обратной связи</a:t>
            </a:r>
            <a:endParaRPr spc="203" dirty="0"/>
          </a:p>
        </p:txBody>
      </p:sp>
      <p:sp>
        <p:nvSpPr>
          <p:cNvPr id="3" name="object 3"/>
          <p:cNvSpPr txBox="1"/>
          <p:nvPr/>
        </p:nvSpPr>
        <p:spPr>
          <a:xfrm>
            <a:off x="673383" y="1752315"/>
            <a:ext cx="6542193" cy="3996821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  <a:tabLst>
                <a:tab pos="414464" algn="l"/>
              </a:tabLst>
            </a:pPr>
            <a:r>
              <a:rPr sz="2000" spc="437" dirty="0">
                <a:solidFill>
                  <a:srgbClr val="1155CC"/>
                </a:solidFill>
                <a:latin typeface="Arial Unicode MS"/>
                <a:cs typeface="Arial Unicode MS"/>
              </a:rPr>
              <a:t>❏</a:t>
            </a:r>
            <a:r>
              <a:rPr sz="2000" dirty="0">
                <a:solidFill>
                  <a:srgbClr val="1155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sz="2000" b="1" u="heavy" spc="97" dirty="0">
                <a:solidFill>
                  <a:srgbClr val="1155CC"/>
                </a:solidFill>
                <a:uFill>
                  <a:solidFill>
                    <a:srgbClr val="1155CC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userbrain.net</a:t>
            </a:r>
            <a:r>
              <a:rPr sz="2000" b="1" spc="17" dirty="0">
                <a:solidFill>
                  <a:srgbClr val="1155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spc="133" dirty="0">
                <a:latin typeface="Arial" panose="020B0604020202020204" pitchFamily="34" charset="0"/>
                <a:cs typeface="Arial" panose="020B0604020202020204" pitchFamily="34" charset="0"/>
              </a:rPr>
              <a:t>(видео</a:t>
            </a:r>
            <a:r>
              <a:rPr sz="2000" spc="-23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spc="197" dirty="0">
                <a:latin typeface="Arial" panose="020B0604020202020204" pitchFamily="34" charset="0"/>
                <a:cs typeface="Arial" panose="020B0604020202020204" pitchFamily="34" charset="0"/>
              </a:rPr>
              <a:t>как</a:t>
            </a:r>
            <a:r>
              <a:rPr sz="2000" spc="-2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spc="140" dirty="0">
                <a:latin typeface="Arial" panose="020B0604020202020204" pitchFamily="34" charset="0"/>
                <a:cs typeface="Arial" panose="020B0604020202020204" pitchFamily="34" charset="0"/>
              </a:rPr>
              <a:t>используют</a:t>
            </a:r>
            <a:r>
              <a:rPr sz="2000" spc="-23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spc="136" dirty="0">
                <a:latin typeface="Arial" panose="020B0604020202020204" pitchFamily="34" charset="0"/>
                <a:cs typeface="Arial" panose="020B0604020202020204" pitchFamily="34" charset="0"/>
              </a:rPr>
              <a:t>продукт)</a:t>
            </a:r>
            <a:endParaRPr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467">
              <a:spcBef>
                <a:spcPts val="1693"/>
              </a:spcBef>
              <a:tabLst>
                <a:tab pos="414464" algn="l"/>
              </a:tabLst>
            </a:pPr>
            <a:r>
              <a:rPr sz="2000" spc="437" dirty="0">
                <a:solidFill>
                  <a:srgbClr val="1155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❏</a:t>
            </a:r>
            <a:r>
              <a:rPr sz="2000" dirty="0">
                <a:solidFill>
                  <a:srgbClr val="1155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sz="2000" b="1" u="heavy" spc="107" dirty="0">
                <a:solidFill>
                  <a:srgbClr val="1155CC"/>
                </a:solidFill>
                <a:uFill>
                  <a:solidFill>
                    <a:srgbClr val="1155CC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ﬂinto.com</a:t>
            </a:r>
            <a:r>
              <a:rPr sz="2000" b="1" spc="-30" dirty="0">
                <a:solidFill>
                  <a:srgbClr val="1155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spc="140" dirty="0">
                <a:latin typeface="Arial" panose="020B0604020202020204" pitchFamily="34" charset="0"/>
                <a:cs typeface="Arial" panose="020B0604020202020204" pitchFamily="34" charset="0"/>
              </a:rPr>
              <a:t>(прототипы</a:t>
            </a:r>
            <a:r>
              <a:rPr sz="2000" spc="-2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spc="190" dirty="0">
                <a:latin typeface="Arial" panose="020B0604020202020204" pitchFamily="34" charset="0"/>
                <a:cs typeface="Arial" panose="020B0604020202020204" pitchFamily="34" charset="0"/>
              </a:rPr>
              <a:t>из</a:t>
            </a:r>
            <a:r>
              <a:rPr sz="2000" spc="-2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spc="127" dirty="0">
                <a:latin typeface="Arial" panose="020B0604020202020204" pitchFamily="34" charset="0"/>
                <a:cs typeface="Arial" panose="020B0604020202020204" pitchFamily="34" charset="0"/>
              </a:rPr>
              <a:t>jpg)</a:t>
            </a:r>
            <a:endParaRPr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467">
              <a:spcBef>
                <a:spcPts val="1693"/>
              </a:spcBef>
              <a:tabLst>
                <a:tab pos="414464" algn="l"/>
              </a:tabLst>
            </a:pPr>
            <a:r>
              <a:rPr sz="2000" spc="437" dirty="0">
                <a:solidFill>
                  <a:srgbClr val="1155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❏</a:t>
            </a:r>
            <a:r>
              <a:rPr sz="2000" dirty="0">
                <a:solidFill>
                  <a:srgbClr val="1155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sz="2000" b="1" spc="70" dirty="0">
                <a:solidFill>
                  <a:srgbClr val="1155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UserVoice</a:t>
            </a:r>
            <a:r>
              <a:rPr sz="2000" b="1" spc="3" dirty="0">
                <a:solidFill>
                  <a:srgbClr val="1155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spc="97" dirty="0">
                <a:latin typeface="Arial" panose="020B0604020202020204" pitchFamily="34" charset="0"/>
                <a:cs typeface="Arial" panose="020B0604020202020204" pitchFamily="34" charset="0"/>
              </a:rPr>
              <a:t>(фидбэк)</a:t>
            </a:r>
            <a:endParaRPr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467">
              <a:spcBef>
                <a:spcPts val="1693"/>
              </a:spcBef>
              <a:tabLst>
                <a:tab pos="414464" algn="l"/>
              </a:tabLst>
            </a:pPr>
            <a:r>
              <a:rPr sz="2000" spc="437" dirty="0">
                <a:solidFill>
                  <a:srgbClr val="1155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❏</a:t>
            </a:r>
            <a:r>
              <a:rPr sz="2000" dirty="0">
                <a:solidFill>
                  <a:srgbClr val="1155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sz="2000" b="1" spc="80" dirty="0">
                <a:solidFill>
                  <a:srgbClr val="1155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KanoSurvey</a:t>
            </a:r>
            <a:r>
              <a:rPr sz="2000" b="1" spc="17" dirty="0">
                <a:solidFill>
                  <a:srgbClr val="1155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spc="140" dirty="0">
                <a:latin typeface="Arial" panose="020B0604020202020204" pitchFamily="34" charset="0"/>
                <a:cs typeface="Arial" panose="020B0604020202020204" pitchFamily="34" charset="0"/>
              </a:rPr>
              <a:t>(приоритетность</a:t>
            </a:r>
            <a:r>
              <a:rPr sz="2000" spc="-2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spc="103" dirty="0">
                <a:latin typeface="Arial" panose="020B0604020202020204" pitchFamily="34" charset="0"/>
                <a:cs typeface="Arial" panose="020B0604020202020204" pitchFamily="34" charset="0"/>
              </a:rPr>
              <a:t>фичей)</a:t>
            </a:r>
            <a:endParaRPr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467">
              <a:spcBef>
                <a:spcPts val="1693"/>
              </a:spcBef>
              <a:tabLst>
                <a:tab pos="414464" algn="l"/>
              </a:tabLst>
            </a:pPr>
            <a:r>
              <a:rPr sz="2000" spc="437" dirty="0">
                <a:solidFill>
                  <a:srgbClr val="1155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❏</a:t>
            </a:r>
            <a:r>
              <a:rPr sz="2000" dirty="0">
                <a:solidFill>
                  <a:srgbClr val="1155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sz="2000" b="1" u="heavy" spc="107" dirty="0">
                <a:solidFill>
                  <a:srgbClr val="1155CC"/>
                </a:solidFill>
                <a:uFill>
                  <a:solidFill>
                    <a:srgbClr val="1155CC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optimizely.com</a:t>
            </a:r>
            <a:r>
              <a:rPr sz="2000" b="1" spc="10" dirty="0">
                <a:solidFill>
                  <a:srgbClr val="1155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spc="103" dirty="0">
                <a:latin typeface="Arial" panose="020B0604020202020204" pitchFamily="34" charset="0"/>
                <a:cs typeface="Arial" panose="020B0604020202020204" pitchFamily="34" charset="0"/>
              </a:rPr>
              <a:t>(A/B</a:t>
            </a:r>
            <a:r>
              <a:rPr sz="2000" spc="-23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spc="150" dirty="0">
                <a:latin typeface="Arial" panose="020B0604020202020204" pitchFamily="34" charset="0"/>
                <a:cs typeface="Arial" panose="020B0604020202020204" pitchFamily="34" charset="0"/>
              </a:rPr>
              <a:t>эксперименты)</a:t>
            </a:r>
            <a:endParaRPr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467">
              <a:spcBef>
                <a:spcPts val="1693"/>
              </a:spcBef>
              <a:tabLst>
                <a:tab pos="414464" algn="l"/>
              </a:tabLst>
            </a:pPr>
            <a:r>
              <a:rPr sz="2000" spc="437" dirty="0">
                <a:solidFill>
                  <a:srgbClr val="1155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❏</a:t>
            </a:r>
            <a:r>
              <a:rPr sz="2000" dirty="0">
                <a:solidFill>
                  <a:srgbClr val="1155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sz="2000" b="1" u="heavy" spc="110" dirty="0">
                <a:solidFill>
                  <a:srgbClr val="1155CC"/>
                </a:solidFill>
                <a:uFill>
                  <a:solidFill>
                    <a:srgbClr val="1155CC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wootric.com</a:t>
            </a:r>
            <a:r>
              <a:rPr sz="2000" b="1" spc="13" dirty="0">
                <a:solidFill>
                  <a:srgbClr val="1155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spc="150" dirty="0">
                <a:latin typeface="Arial" panose="020B0604020202020204" pitchFamily="34" charset="0"/>
                <a:cs typeface="Arial" panose="020B0604020202020204" pitchFamily="34" charset="0"/>
              </a:rPr>
              <a:t>(опросы</a:t>
            </a:r>
            <a:r>
              <a:rPr sz="2000" spc="-23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spc="143" dirty="0">
                <a:latin typeface="Arial" panose="020B0604020202020204" pitchFamily="34" charset="0"/>
                <a:cs typeface="Arial" panose="020B0604020202020204" pitchFamily="34" charset="0"/>
              </a:rPr>
              <a:t>на</a:t>
            </a:r>
            <a:r>
              <a:rPr sz="2000" spc="-23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spc="130" dirty="0">
                <a:latin typeface="Arial" panose="020B0604020202020204" pitchFamily="34" charset="0"/>
                <a:cs typeface="Arial" panose="020B0604020202020204" pitchFamily="34" charset="0"/>
              </a:rPr>
              <a:t>сервисе)</a:t>
            </a:r>
            <a:endParaRPr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467">
              <a:spcBef>
                <a:spcPts val="1693"/>
              </a:spcBef>
              <a:tabLst>
                <a:tab pos="414464" algn="l"/>
              </a:tabLst>
            </a:pPr>
            <a:r>
              <a:rPr sz="2000" spc="437" dirty="0">
                <a:solidFill>
                  <a:srgbClr val="1155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❏</a:t>
            </a:r>
            <a:r>
              <a:rPr sz="2000" dirty="0">
                <a:solidFill>
                  <a:srgbClr val="1155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sz="2000" spc="107" dirty="0">
                <a:latin typeface="Arial" panose="020B0604020202020204" pitchFamily="34" charset="0"/>
                <a:cs typeface="Arial" panose="020B0604020202020204" pitchFamily="34" charset="0"/>
              </a:rPr>
              <a:t>Отзывы</a:t>
            </a:r>
            <a:r>
              <a:rPr sz="2000" spc="-33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spc="257" dirty="0">
                <a:latin typeface="Arial" panose="020B0604020202020204" pitchFamily="34" charset="0"/>
                <a:cs typeface="Arial" panose="020B0604020202020204" pitchFamily="34" charset="0"/>
              </a:rPr>
              <a:t>и</a:t>
            </a:r>
            <a:r>
              <a:rPr sz="2000" spc="-33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spc="107" dirty="0">
                <a:latin typeface="Arial" panose="020B0604020202020204" pitchFamily="34" charset="0"/>
                <a:cs typeface="Arial" panose="020B0604020202020204" pitchFamily="34" charset="0"/>
              </a:rPr>
              <a:t>форумы</a:t>
            </a:r>
            <a:endParaRPr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467">
              <a:spcBef>
                <a:spcPts val="1693"/>
              </a:spcBef>
              <a:tabLst>
                <a:tab pos="414464" algn="l"/>
              </a:tabLst>
            </a:pPr>
            <a:r>
              <a:rPr sz="2000" spc="437" dirty="0">
                <a:solidFill>
                  <a:srgbClr val="1155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❏</a:t>
            </a:r>
            <a:r>
              <a:rPr sz="2000" dirty="0">
                <a:solidFill>
                  <a:srgbClr val="1155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sz="2000" spc="157" dirty="0">
                <a:latin typeface="Arial" panose="020B0604020202020204" pitchFamily="34" charset="0"/>
                <a:cs typeface="Arial" panose="020B0604020202020204" pitchFamily="34" charset="0"/>
              </a:rPr>
              <a:t>Обзвон</a:t>
            </a:r>
            <a:r>
              <a:rPr sz="2000" spc="-2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spc="127" dirty="0">
                <a:latin typeface="Arial" panose="020B0604020202020204" pitchFamily="34" charset="0"/>
                <a:cs typeface="Arial" panose="020B0604020202020204" pitchFamily="34" charset="0"/>
              </a:rPr>
              <a:t>(мессенджеры,</a:t>
            </a:r>
            <a:r>
              <a:rPr sz="2000" spc="-23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spc="63" dirty="0">
                <a:latin typeface="Arial" panose="020B0604020202020204" pitchFamily="34" charset="0"/>
                <a:cs typeface="Arial" panose="020B0604020202020204" pitchFamily="34" charset="0"/>
              </a:rPr>
              <a:t>Skype)</a:t>
            </a:r>
            <a:endParaRPr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2BE21A-99A6-7B8B-FC76-0726BA87B529}"/>
              </a:ext>
            </a:extLst>
          </p:cNvPr>
          <p:cNvSpPr txBox="1"/>
          <p:nvPr/>
        </p:nvSpPr>
        <p:spPr>
          <a:xfrm>
            <a:off x="7958295" y="2843684"/>
            <a:ext cx="27632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i="0" dirty="0">
                <a:solidFill>
                  <a:srgbClr val="0D0E2D"/>
                </a:solidFill>
                <a:effectLst/>
                <a:latin typeface="Open Sans" panose="020B0606030504020204" pitchFamily="34" charset="0"/>
                <a:hlinkClick r:id="rId6"/>
              </a:rPr>
              <a:t>8 лучших инструментов сбора обратной связи для </a:t>
            </a:r>
            <a:r>
              <a:rPr lang="en" b="1" i="0" dirty="0">
                <a:solidFill>
                  <a:srgbClr val="0D0E2D"/>
                </a:solidFill>
                <a:effectLst/>
                <a:latin typeface="Open Sans" panose="020B0606030504020204" pitchFamily="34" charset="0"/>
                <a:hlinkClick r:id="rId6"/>
              </a:rPr>
              <a:t>SaaS-</a:t>
            </a:r>
            <a:r>
              <a:rPr lang="ru-RU" b="1" i="0" dirty="0">
                <a:solidFill>
                  <a:srgbClr val="0D0E2D"/>
                </a:solidFill>
                <a:effectLst/>
                <a:latin typeface="Open Sans" panose="020B0606030504020204" pitchFamily="34" charset="0"/>
                <a:hlinkClick r:id="rId6"/>
              </a:rPr>
              <a:t>компаний</a:t>
            </a:r>
            <a:endParaRPr lang="ru-RU" b="1" i="0" dirty="0">
              <a:solidFill>
                <a:srgbClr val="0D0E2D"/>
              </a:solidFill>
              <a:effectLst/>
              <a:latin typeface="Open Sans" panose="020B0606030504020204" pitchFamily="34" charset="0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8800" y="342442"/>
            <a:ext cx="7010400" cy="685658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8467">
              <a:lnSpc>
                <a:spcPct val="100000"/>
              </a:lnSpc>
              <a:spcBef>
                <a:spcPts val="67"/>
              </a:spcBef>
            </a:pPr>
            <a:r>
              <a:rPr spc="327" dirty="0"/>
              <a:t>Идеи</a:t>
            </a:r>
            <a:r>
              <a:rPr spc="23" dirty="0"/>
              <a:t> </a:t>
            </a:r>
            <a:r>
              <a:rPr spc="247" dirty="0"/>
              <a:t>команды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73383" y="1752315"/>
            <a:ext cx="5636982" cy="1893681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1693"/>
              </a:spcBef>
              <a:tabLst>
                <a:tab pos="414464" algn="l"/>
              </a:tabLst>
            </a:pPr>
            <a:r>
              <a:rPr sz="2000" spc="437" dirty="0">
                <a:solidFill>
                  <a:srgbClr val="1155CC"/>
                </a:solidFill>
                <a:latin typeface="Arial Unicode MS"/>
                <a:cs typeface="Arial Unicode MS"/>
              </a:rPr>
              <a:t>❏</a:t>
            </a:r>
            <a:r>
              <a:rPr sz="2000" dirty="0">
                <a:solidFill>
                  <a:srgbClr val="1155CC"/>
                </a:solidFill>
                <a:latin typeface="Arial Unicode MS"/>
                <a:cs typeface="Arial Unicode MS"/>
              </a:rPr>
              <a:t>	</a:t>
            </a:r>
            <a:r>
              <a:rPr sz="2000" spc="120" dirty="0">
                <a:latin typeface="Arial"/>
                <a:cs typeface="Arial"/>
              </a:rPr>
              <a:t>Каналы</a:t>
            </a:r>
            <a:r>
              <a:rPr sz="2000" spc="-27" dirty="0">
                <a:latin typeface="Arial"/>
                <a:cs typeface="Arial"/>
              </a:rPr>
              <a:t> </a:t>
            </a:r>
            <a:r>
              <a:rPr sz="2000" spc="113" dirty="0">
                <a:latin typeface="Arial"/>
                <a:cs typeface="Arial"/>
              </a:rPr>
              <a:t>чтобы</a:t>
            </a:r>
            <a:r>
              <a:rPr sz="2000" spc="-27" dirty="0">
                <a:latin typeface="Arial"/>
                <a:cs typeface="Arial"/>
              </a:rPr>
              <a:t> </a:t>
            </a:r>
            <a:r>
              <a:rPr sz="2000" spc="153" dirty="0">
                <a:latin typeface="Arial"/>
                <a:cs typeface="Arial"/>
              </a:rPr>
              <a:t>команда</a:t>
            </a:r>
            <a:r>
              <a:rPr sz="2000" spc="-23" dirty="0">
                <a:latin typeface="Arial"/>
                <a:cs typeface="Arial"/>
              </a:rPr>
              <a:t> </a:t>
            </a:r>
            <a:r>
              <a:rPr sz="2000" spc="123" dirty="0">
                <a:latin typeface="Arial"/>
                <a:cs typeface="Arial"/>
              </a:rPr>
              <a:t>писала</a:t>
            </a:r>
            <a:endParaRPr sz="2000" dirty="0">
              <a:latin typeface="Arial"/>
              <a:cs typeface="Arial"/>
            </a:endParaRPr>
          </a:p>
          <a:p>
            <a:pPr marL="8467">
              <a:spcBef>
                <a:spcPts val="1693"/>
              </a:spcBef>
              <a:tabLst>
                <a:tab pos="414464" algn="l"/>
              </a:tabLst>
            </a:pPr>
            <a:r>
              <a:rPr sz="2000" spc="437" dirty="0">
                <a:solidFill>
                  <a:srgbClr val="1155CC"/>
                </a:solidFill>
                <a:latin typeface="Arial Unicode MS"/>
                <a:cs typeface="Arial Unicode MS"/>
              </a:rPr>
              <a:t>❏</a:t>
            </a:r>
            <a:r>
              <a:rPr sz="2000" dirty="0">
                <a:solidFill>
                  <a:srgbClr val="1155CC"/>
                </a:solidFill>
                <a:latin typeface="Arial Unicode MS"/>
                <a:cs typeface="Arial Unicode MS"/>
              </a:rPr>
              <a:t>	</a:t>
            </a:r>
            <a:r>
              <a:rPr lang="ru-RU" sz="2000" spc="173" dirty="0">
                <a:latin typeface="Arial"/>
                <a:cs typeface="Arial"/>
              </a:rPr>
              <a:t>Брейнштормы</a:t>
            </a:r>
            <a:endParaRPr lang="ru-RU" sz="2000" dirty="0">
              <a:latin typeface="Arial"/>
              <a:cs typeface="Arial"/>
            </a:endParaRPr>
          </a:p>
          <a:p>
            <a:pPr marL="8467">
              <a:spcBef>
                <a:spcPts val="1693"/>
              </a:spcBef>
              <a:tabLst>
                <a:tab pos="414464" algn="l"/>
              </a:tabLst>
            </a:pPr>
            <a:r>
              <a:rPr lang="ru-RU" sz="2000" spc="437" dirty="0">
                <a:solidFill>
                  <a:srgbClr val="1155CC"/>
                </a:solidFill>
                <a:latin typeface="Arial Unicode MS"/>
                <a:cs typeface="Arial Unicode MS"/>
              </a:rPr>
              <a:t>❏</a:t>
            </a:r>
            <a:r>
              <a:rPr lang="ru-RU" sz="2000" dirty="0">
                <a:solidFill>
                  <a:srgbClr val="1155CC"/>
                </a:solidFill>
                <a:latin typeface="Arial Unicode MS"/>
                <a:cs typeface="Arial Unicode MS"/>
              </a:rPr>
              <a:t>	</a:t>
            </a:r>
            <a:r>
              <a:rPr lang="ru-RU" sz="2000" spc="173" dirty="0">
                <a:latin typeface="Arial"/>
                <a:cs typeface="Arial"/>
              </a:rPr>
              <a:t>Рассказывать команде про метрики</a:t>
            </a:r>
            <a:endParaRPr lang="ru-RU" sz="2000" spc="437" dirty="0">
              <a:solidFill>
                <a:srgbClr val="1155CC"/>
              </a:solidFill>
              <a:latin typeface="Arial Unicode MS"/>
              <a:cs typeface="Arial Unicode MS"/>
            </a:endParaRPr>
          </a:p>
          <a:p>
            <a:pPr marL="8467">
              <a:spcBef>
                <a:spcPts val="1693"/>
              </a:spcBef>
              <a:tabLst>
                <a:tab pos="414464" algn="l"/>
              </a:tabLst>
            </a:pPr>
            <a:r>
              <a:rPr sz="2000" spc="437" dirty="0">
                <a:solidFill>
                  <a:srgbClr val="1155CC"/>
                </a:solidFill>
                <a:latin typeface="Arial Unicode MS"/>
                <a:cs typeface="Arial Unicode MS"/>
              </a:rPr>
              <a:t>❏</a:t>
            </a:r>
            <a:r>
              <a:rPr sz="2000" dirty="0">
                <a:solidFill>
                  <a:srgbClr val="1155CC"/>
                </a:solidFill>
                <a:latin typeface="Arial Unicode MS"/>
                <a:cs typeface="Arial Unicode MS"/>
              </a:rPr>
              <a:t>	</a:t>
            </a:r>
            <a:r>
              <a:rPr sz="2000" spc="197" dirty="0">
                <a:latin typeface="Arial"/>
                <a:cs typeface="Arial"/>
              </a:rPr>
              <a:t>Impact</a:t>
            </a:r>
            <a:r>
              <a:rPr sz="2000" spc="-33" dirty="0">
                <a:latin typeface="Arial"/>
                <a:cs typeface="Arial"/>
              </a:rPr>
              <a:t> </a:t>
            </a:r>
            <a:r>
              <a:rPr sz="2000" spc="187" dirty="0">
                <a:latin typeface="Arial"/>
                <a:cs typeface="Arial"/>
              </a:rPr>
              <a:t>Mapping</a:t>
            </a:r>
            <a:endParaRPr sz="2000" dirty="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53417" y="1706001"/>
            <a:ext cx="6338583" cy="515199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CBF1A33-FB82-F1FB-8674-CC88BF323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Проект </a:t>
            </a:r>
            <a:r>
              <a:rPr lang="en-US" dirty="0"/>
              <a:t>vs </a:t>
            </a:r>
            <a:r>
              <a:rPr lang="ru-RU" dirty="0"/>
              <a:t>Продукт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9C66E98E-709C-1768-9F9E-2903A0F46B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2650" y="1783584"/>
            <a:ext cx="9862201" cy="4351338"/>
          </a:xfrm>
        </p:spPr>
      </p:pic>
    </p:spTree>
    <p:extLst>
      <p:ext uri="{BB962C8B-B14F-4D97-AF65-F5344CB8AC3E}">
        <p14:creationId xmlns:p14="http://schemas.microsoft.com/office/powerpoint/2010/main" val="28873376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Рисунок 43">
            <a:extLst>
              <a:ext uri="{FF2B5EF4-FFF2-40B4-BE49-F238E27FC236}">
                <a16:creationId xmlns:a16="http://schemas.microsoft.com/office/drawing/2014/main" id="{7C4B2C0D-FFDC-DAFA-DB22-7879150F736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/>
          <a:stretch/>
        </p:blipFill>
        <p:spPr>
          <a:xfrm>
            <a:off x="359705" y="4253924"/>
            <a:ext cx="5782110" cy="2365209"/>
          </a:xfrm>
          <a:prstGeom prst="rect">
            <a:avLst/>
          </a:prstGeom>
        </p:spPr>
      </p:pic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9105" y="342442"/>
            <a:ext cx="7010400" cy="685658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8467">
              <a:lnSpc>
                <a:spcPct val="100000"/>
              </a:lnSpc>
              <a:spcBef>
                <a:spcPts val="67"/>
              </a:spcBef>
            </a:pPr>
            <a:r>
              <a:rPr spc="317" dirty="0"/>
              <a:t>Impact</a:t>
            </a:r>
            <a:r>
              <a:rPr spc="23" dirty="0"/>
              <a:t> </a:t>
            </a:r>
            <a:r>
              <a:rPr spc="283" dirty="0"/>
              <a:t>Mapping</a:t>
            </a:r>
          </a:p>
        </p:txBody>
      </p:sp>
      <p:grpSp>
        <p:nvGrpSpPr>
          <p:cNvPr id="19" name="object 19"/>
          <p:cNvGrpSpPr/>
          <p:nvPr/>
        </p:nvGrpSpPr>
        <p:grpSpPr>
          <a:xfrm>
            <a:off x="6451065" y="2817724"/>
            <a:ext cx="1049867" cy="2380403"/>
            <a:chOff x="6829036" y="4345856"/>
            <a:chExt cx="1574800" cy="3570604"/>
          </a:xfrm>
        </p:grpSpPr>
        <p:sp>
          <p:nvSpPr>
            <p:cNvPr id="20" name="object 20"/>
            <p:cNvSpPr/>
            <p:nvPr/>
          </p:nvSpPr>
          <p:spPr>
            <a:xfrm>
              <a:off x="6843324" y="4374426"/>
              <a:ext cx="1517650" cy="3514090"/>
            </a:xfrm>
            <a:custGeom>
              <a:avLst/>
              <a:gdLst/>
              <a:ahLst/>
              <a:cxnLst/>
              <a:rect l="l" t="t" r="r" b="b"/>
              <a:pathLst>
                <a:path w="1517650" h="3514090">
                  <a:moveTo>
                    <a:pt x="1465833" y="3513742"/>
                  </a:moveTo>
                  <a:lnTo>
                    <a:pt x="1412013" y="3503263"/>
                  </a:lnTo>
                  <a:lnTo>
                    <a:pt x="1371535" y="3494241"/>
                  </a:lnTo>
                  <a:lnTo>
                    <a:pt x="1331437" y="3484322"/>
                  </a:lnTo>
                  <a:lnTo>
                    <a:pt x="1291728" y="3473519"/>
                  </a:lnTo>
                  <a:lnTo>
                    <a:pt x="1252419" y="3461843"/>
                  </a:lnTo>
                  <a:lnTo>
                    <a:pt x="1213519" y="3449305"/>
                  </a:lnTo>
                  <a:lnTo>
                    <a:pt x="1162308" y="3431270"/>
                  </a:lnTo>
                  <a:lnTo>
                    <a:pt x="1111868" y="3411752"/>
                  </a:lnTo>
                  <a:lnTo>
                    <a:pt x="1062222" y="3390779"/>
                  </a:lnTo>
                  <a:lnTo>
                    <a:pt x="1013393" y="3368380"/>
                  </a:lnTo>
                  <a:lnTo>
                    <a:pt x="965407" y="3344583"/>
                  </a:lnTo>
                  <a:lnTo>
                    <a:pt x="918286" y="3319414"/>
                  </a:lnTo>
                  <a:lnTo>
                    <a:pt x="875580" y="3294988"/>
                  </a:lnTo>
                  <a:lnTo>
                    <a:pt x="833650" y="3269440"/>
                  </a:lnTo>
                  <a:lnTo>
                    <a:pt x="792516" y="3242792"/>
                  </a:lnTo>
                  <a:lnTo>
                    <a:pt x="752196" y="3215065"/>
                  </a:lnTo>
                  <a:lnTo>
                    <a:pt x="712710" y="3186280"/>
                  </a:lnTo>
                  <a:lnTo>
                    <a:pt x="674075" y="3156461"/>
                  </a:lnTo>
                  <a:lnTo>
                    <a:pt x="636312" y="3125629"/>
                  </a:lnTo>
                  <a:lnTo>
                    <a:pt x="599438" y="3093805"/>
                  </a:lnTo>
                  <a:lnTo>
                    <a:pt x="563472" y="3061013"/>
                  </a:lnTo>
                  <a:lnTo>
                    <a:pt x="528433" y="3027272"/>
                  </a:lnTo>
                  <a:lnTo>
                    <a:pt x="494340" y="2992607"/>
                  </a:lnTo>
                  <a:lnTo>
                    <a:pt x="461212" y="2957037"/>
                  </a:lnTo>
                  <a:lnTo>
                    <a:pt x="429068" y="2920586"/>
                  </a:lnTo>
                  <a:lnTo>
                    <a:pt x="397925" y="2883274"/>
                  </a:lnTo>
                  <a:lnTo>
                    <a:pt x="367804" y="2845125"/>
                  </a:lnTo>
                  <a:lnTo>
                    <a:pt x="338722" y="2806160"/>
                  </a:lnTo>
                  <a:lnTo>
                    <a:pt x="310699" y="2766400"/>
                  </a:lnTo>
                  <a:lnTo>
                    <a:pt x="283753" y="2725868"/>
                  </a:lnTo>
                  <a:lnTo>
                    <a:pt x="257903" y="2684586"/>
                  </a:lnTo>
                  <a:lnTo>
                    <a:pt x="233169" y="2642575"/>
                  </a:lnTo>
                  <a:lnTo>
                    <a:pt x="209567" y="2599857"/>
                  </a:lnTo>
                  <a:lnTo>
                    <a:pt x="187119" y="2556455"/>
                  </a:lnTo>
                  <a:lnTo>
                    <a:pt x="165841" y="2512389"/>
                  </a:lnTo>
                  <a:lnTo>
                    <a:pt x="145754" y="2467683"/>
                  </a:lnTo>
                  <a:lnTo>
                    <a:pt x="126875" y="2422357"/>
                  </a:lnTo>
                  <a:lnTo>
                    <a:pt x="109224" y="2376435"/>
                  </a:lnTo>
                  <a:lnTo>
                    <a:pt x="92820" y="2329936"/>
                  </a:lnTo>
                  <a:lnTo>
                    <a:pt x="77680" y="2282885"/>
                  </a:lnTo>
                  <a:lnTo>
                    <a:pt x="63825" y="2235302"/>
                  </a:lnTo>
                  <a:lnTo>
                    <a:pt x="51272" y="2187209"/>
                  </a:lnTo>
                  <a:lnTo>
                    <a:pt x="40041" y="2138628"/>
                  </a:lnTo>
                  <a:lnTo>
                    <a:pt x="30149" y="2089581"/>
                  </a:lnTo>
                  <a:lnTo>
                    <a:pt x="21617" y="2040091"/>
                  </a:lnTo>
                  <a:lnTo>
                    <a:pt x="14463" y="1990178"/>
                  </a:lnTo>
                  <a:lnTo>
                    <a:pt x="8705" y="1939865"/>
                  </a:lnTo>
                  <a:lnTo>
                    <a:pt x="4363" y="1889173"/>
                  </a:lnTo>
                  <a:lnTo>
                    <a:pt x="1455" y="1838125"/>
                  </a:lnTo>
                  <a:lnTo>
                    <a:pt x="0" y="1786743"/>
                  </a:lnTo>
                  <a:lnTo>
                    <a:pt x="16" y="1735048"/>
                  </a:lnTo>
                  <a:lnTo>
                    <a:pt x="1512" y="1683374"/>
                  </a:lnTo>
                  <a:lnTo>
                    <a:pt x="4470" y="1632056"/>
                  </a:lnTo>
                  <a:lnTo>
                    <a:pt x="8870" y="1581115"/>
                  </a:lnTo>
                  <a:lnTo>
                    <a:pt x="14694" y="1530573"/>
                  </a:lnTo>
                  <a:lnTo>
                    <a:pt x="21921" y="1480450"/>
                  </a:lnTo>
                  <a:lnTo>
                    <a:pt x="30533" y="1430768"/>
                  </a:lnTo>
                  <a:lnTo>
                    <a:pt x="40509" y="1381548"/>
                  </a:lnTo>
                  <a:lnTo>
                    <a:pt x="51831" y="1332811"/>
                  </a:lnTo>
                  <a:lnTo>
                    <a:pt x="64479" y="1284580"/>
                  </a:lnTo>
                  <a:lnTo>
                    <a:pt x="78433" y="1236875"/>
                  </a:lnTo>
                  <a:lnTo>
                    <a:pt x="93675" y="1189718"/>
                  </a:lnTo>
                  <a:lnTo>
                    <a:pt x="110185" y="1143129"/>
                  </a:lnTo>
                  <a:lnTo>
                    <a:pt x="127942" y="1097131"/>
                  </a:lnTo>
                  <a:lnTo>
                    <a:pt x="146929" y="1051744"/>
                  </a:lnTo>
                  <a:lnTo>
                    <a:pt x="167126" y="1006990"/>
                  </a:lnTo>
                  <a:lnTo>
                    <a:pt x="188513" y="962891"/>
                  </a:lnTo>
                  <a:lnTo>
                    <a:pt x="211070" y="919467"/>
                  </a:lnTo>
                  <a:lnTo>
                    <a:pt x="234779" y="876740"/>
                  </a:lnTo>
                  <a:lnTo>
                    <a:pt x="259620" y="834731"/>
                  </a:lnTo>
                  <a:lnTo>
                    <a:pt x="285573" y="793461"/>
                  </a:lnTo>
                  <a:lnTo>
                    <a:pt x="312619" y="752953"/>
                  </a:lnTo>
                  <a:lnTo>
                    <a:pt x="340739" y="713227"/>
                  </a:lnTo>
                  <a:lnTo>
                    <a:pt x="369914" y="674304"/>
                  </a:lnTo>
                  <a:lnTo>
                    <a:pt x="400123" y="636206"/>
                  </a:lnTo>
                  <a:lnTo>
                    <a:pt x="431348" y="598954"/>
                  </a:lnTo>
                  <a:lnTo>
                    <a:pt x="463568" y="562570"/>
                  </a:lnTo>
                  <a:lnTo>
                    <a:pt x="496766" y="527075"/>
                  </a:lnTo>
                  <a:lnTo>
                    <a:pt x="530920" y="492490"/>
                  </a:lnTo>
                  <a:lnTo>
                    <a:pt x="566013" y="458836"/>
                  </a:lnTo>
                  <a:lnTo>
                    <a:pt x="602023" y="426135"/>
                  </a:lnTo>
                  <a:lnTo>
                    <a:pt x="638933" y="394409"/>
                  </a:lnTo>
                  <a:lnTo>
                    <a:pt x="676722" y="363677"/>
                  </a:lnTo>
                  <a:lnTo>
                    <a:pt x="715372" y="333963"/>
                  </a:lnTo>
                  <a:lnTo>
                    <a:pt x="754862" y="305287"/>
                  </a:lnTo>
                  <a:lnTo>
                    <a:pt x="795174" y="277670"/>
                  </a:lnTo>
                  <a:lnTo>
                    <a:pt x="836287" y="251134"/>
                  </a:lnTo>
                  <a:lnTo>
                    <a:pt x="878183" y="225701"/>
                  </a:lnTo>
                  <a:lnTo>
                    <a:pt x="920843" y="201390"/>
                  </a:lnTo>
                  <a:lnTo>
                    <a:pt x="964245" y="178225"/>
                  </a:lnTo>
                  <a:lnTo>
                    <a:pt x="1012082" y="154445"/>
                  </a:lnTo>
                  <a:lnTo>
                    <a:pt x="1060744" y="132062"/>
                  </a:lnTo>
                  <a:lnTo>
                    <a:pt x="1110207" y="111101"/>
                  </a:lnTo>
                  <a:lnTo>
                    <a:pt x="1160446" y="91590"/>
                  </a:lnTo>
                  <a:lnTo>
                    <a:pt x="1211436" y="73556"/>
                  </a:lnTo>
                  <a:lnTo>
                    <a:pt x="1263153" y="57027"/>
                  </a:lnTo>
                  <a:lnTo>
                    <a:pt x="1302402" y="45633"/>
                  </a:lnTo>
                  <a:lnTo>
                    <a:pt x="1342036" y="35112"/>
                  </a:lnTo>
                  <a:lnTo>
                    <a:pt x="1382044" y="25475"/>
                  </a:lnTo>
                  <a:lnTo>
                    <a:pt x="1422415" y="16734"/>
                  </a:lnTo>
                  <a:lnTo>
                    <a:pt x="1463140" y="8900"/>
                  </a:lnTo>
                  <a:lnTo>
                    <a:pt x="1504207" y="1984"/>
                  </a:lnTo>
                  <a:lnTo>
                    <a:pt x="1514527" y="400"/>
                  </a:lnTo>
                  <a:lnTo>
                    <a:pt x="1517243" y="0"/>
                  </a:lnTo>
                </a:path>
              </a:pathLst>
            </a:custGeom>
            <a:ln w="28574">
              <a:solidFill>
                <a:srgbClr val="0034EC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sp>
          <p:nvSpPr>
            <p:cNvPr id="21" name="object 21"/>
            <p:cNvSpPr/>
            <p:nvPr/>
          </p:nvSpPr>
          <p:spPr>
            <a:xfrm>
              <a:off x="8290233" y="7869244"/>
              <a:ext cx="47625" cy="33020"/>
            </a:xfrm>
            <a:custGeom>
              <a:avLst/>
              <a:gdLst/>
              <a:ahLst/>
              <a:cxnLst/>
              <a:rect l="l" t="t" r="r" b="b"/>
              <a:pathLst>
                <a:path w="47625" h="33020">
                  <a:moveTo>
                    <a:pt x="0" y="32658"/>
                  </a:moveTo>
                  <a:lnTo>
                    <a:pt x="18923" y="18924"/>
                  </a:lnTo>
                  <a:lnTo>
                    <a:pt x="5189" y="0"/>
                  </a:lnTo>
                  <a:lnTo>
                    <a:pt x="47459" y="23459"/>
                  </a:lnTo>
                  <a:lnTo>
                    <a:pt x="0" y="32658"/>
                  </a:lnTo>
                  <a:close/>
                </a:path>
              </a:pathLst>
            </a:custGeom>
            <a:solidFill>
              <a:srgbClr val="0034EC"/>
            </a:solidFill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sp>
          <p:nvSpPr>
            <p:cNvPr id="22" name="object 22"/>
            <p:cNvSpPr/>
            <p:nvPr/>
          </p:nvSpPr>
          <p:spPr>
            <a:xfrm>
              <a:off x="8290233" y="7869244"/>
              <a:ext cx="47625" cy="33020"/>
            </a:xfrm>
            <a:custGeom>
              <a:avLst/>
              <a:gdLst/>
              <a:ahLst/>
              <a:cxnLst/>
              <a:rect l="l" t="t" r="r" b="b"/>
              <a:pathLst>
                <a:path w="47625" h="33020">
                  <a:moveTo>
                    <a:pt x="18923" y="18924"/>
                  </a:moveTo>
                  <a:lnTo>
                    <a:pt x="0" y="32658"/>
                  </a:lnTo>
                  <a:lnTo>
                    <a:pt x="47459" y="23459"/>
                  </a:lnTo>
                  <a:lnTo>
                    <a:pt x="5189" y="0"/>
                  </a:lnTo>
                  <a:lnTo>
                    <a:pt x="18923" y="18924"/>
                  </a:lnTo>
                  <a:close/>
                </a:path>
              </a:pathLst>
            </a:custGeom>
            <a:ln w="28574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sp>
          <p:nvSpPr>
            <p:cNvPr id="23" name="object 23"/>
            <p:cNvSpPr/>
            <p:nvPr/>
          </p:nvSpPr>
          <p:spPr>
            <a:xfrm>
              <a:off x="8342053" y="4360144"/>
              <a:ext cx="47625" cy="33020"/>
            </a:xfrm>
            <a:custGeom>
              <a:avLst/>
              <a:gdLst/>
              <a:ahLst/>
              <a:cxnLst/>
              <a:rect l="l" t="t" r="r" b="b"/>
              <a:pathLst>
                <a:path w="47625" h="33020">
                  <a:moveTo>
                    <a:pt x="4232" y="32796"/>
                  </a:moveTo>
                  <a:lnTo>
                    <a:pt x="18514" y="14281"/>
                  </a:lnTo>
                  <a:lnTo>
                    <a:pt x="0" y="0"/>
                  </a:lnTo>
                  <a:lnTo>
                    <a:pt x="47170" y="10583"/>
                  </a:lnTo>
                  <a:lnTo>
                    <a:pt x="4232" y="32796"/>
                  </a:lnTo>
                  <a:close/>
                </a:path>
              </a:pathLst>
            </a:custGeom>
            <a:solidFill>
              <a:srgbClr val="0034EC"/>
            </a:solidFill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sp>
          <p:nvSpPr>
            <p:cNvPr id="24" name="object 24"/>
            <p:cNvSpPr/>
            <p:nvPr/>
          </p:nvSpPr>
          <p:spPr>
            <a:xfrm>
              <a:off x="8342053" y="4360144"/>
              <a:ext cx="47625" cy="33020"/>
            </a:xfrm>
            <a:custGeom>
              <a:avLst/>
              <a:gdLst/>
              <a:ahLst/>
              <a:cxnLst/>
              <a:rect l="l" t="t" r="r" b="b"/>
              <a:pathLst>
                <a:path w="47625" h="33020">
                  <a:moveTo>
                    <a:pt x="18514" y="14281"/>
                  </a:moveTo>
                  <a:lnTo>
                    <a:pt x="4232" y="32796"/>
                  </a:lnTo>
                  <a:lnTo>
                    <a:pt x="47170" y="10583"/>
                  </a:lnTo>
                  <a:lnTo>
                    <a:pt x="0" y="0"/>
                  </a:lnTo>
                  <a:lnTo>
                    <a:pt x="18514" y="14281"/>
                  </a:lnTo>
                  <a:close/>
                </a:path>
              </a:pathLst>
            </a:custGeom>
            <a:ln w="28574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 sz="1200"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5946874" y="3672232"/>
            <a:ext cx="1154853" cy="485603"/>
          </a:xfrm>
          <a:prstGeom prst="rect">
            <a:avLst/>
          </a:prstGeom>
          <a:solidFill>
            <a:srgbClr val="1155CC"/>
          </a:solidFill>
        </p:spPr>
        <p:txBody>
          <a:bodyPr vert="horz" wrap="square" lIns="0" tIns="176107" rIns="0" bIns="0" rtlCol="0">
            <a:spAutoFit/>
          </a:bodyPr>
          <a:lstStyle/>
          <a:p>
            <a:pPr marL="187546">
              <a:spcBef>
                <a:spcPts val="1387"/>
              </a:spcBef>
            </a:pPr>
            <a:r>
              <a:rPr sz="2000" b="1" spc="153" dirty="0">
                <a:solidFill>
                  <a:srgbClr val="FFFFFF"/>
                </a:solidFill>
                <a:latin typeface="Arial"/>
                <a:cs typeface="Arial"/>
              </a:rPr>
              <a:t>Why?</a:t>
            </a:r>
            <a:endParaRPr sz="200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7675808" y="2612342"/>
            <a:ext cx="1154853" cy="359928"/>
          </a:xfrm>
          <a:prstGeom prst="rect">
            <a:avLst/>
          </a:prstGeom>
          <a:solidFill>
            <a:srgbClr val="D4E1F4"/>
          </a:solidFill>
        </p:spPr>
        <p:txBody>
          <a:bodyPr vert="horz" wrap="square" lIns="0" tIns="51647" rIns="0" bIns="0" rtlCol="0">
            <a:spAutoFit/>
          </a:bodyPr>
          <a:lstStyle/>
          <a:p>
            <a:pPr marL="188393">
              <a:spcBef>
                <a:spcPts val="407"/>
              </a:spcBef>
            </a:pPr>
            <a:r>
              <a:rPr sz="2000" b="1" spc="123" dirty="0">
                <a:solidFill>
                  <a:srgbClr val="1155CC"/>
                </a:solidFill>
                <a:latin typeface="Arial"/>
                <a:cs typeface="Arial"/>
              </a:rPr>
              <a:t>Who?</a:t>
            </a:r>
            <a:endParaRPr sz="200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8941241" y="2156129"/>
            <a:ext cx="1154853" cy="359928"/>
          </a:xfrm>
          <a:prstGeom prst="rect">
            <a:avLst/>
          </a:prstGeom>
          <a:ln w="28574">
            <a:solidFill>
              <a:srgbClr val="1155CC"/>
            </a:solidFill>
          </a:ln>
        </p:spPr>
        <p:txBody>
          <a:bodyPr vert="horz" wrap="square" lIns="0" tIns="51647" rIns="0" bIns="0" rtlCol="0">
            <a:spAutoFit/>
          </a:bodyPr>
          <a:lstStyle/>
          <a:p>
            <a:pPr marL="208290">
              <a:spcBef>
                <a:spcPts val="407"/>
              </a:spcBef>
            </a:pPr>
            <a:r>
              <a:rPr sz="2000" spc="147" dirty="0">
                <a:latin typeface="Arial"/>
                <a:cs typeface="Arial"/>
              </a:rPr>
              <a:t>How?</a:t>
            </a:r>
            <a:endParaRPr sz="2000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8941241" y="3068554"/>
            <a:ext cx="1154853" cy="359928"/>
          </a:xfrm>
          <a:prstGeom prst="rect">
            <a:avLst/>
          </a:prstGeom>
          <a:ln w="28574">
            <a:solidFill>
              <a:srgbClr val="1155CC"/>
            </a:solidFill>
          </a:ln>
        </p:spPr>
        <p:txBody>
          <a:bodyPr vert="horz" wrap="square" lIns="0" tIns="51647" rIns="0" bIns="0" rtlCol="0">
            <a:spAutoFit/>
          </a:bodyPr>
          <a:lstStyle/>
          <a:p>
            <a:pPr marL="208290">
              <a:spcBef>
                <a:spcPts val="407"/>
              </a:spcBef>
            </a:pPr>
            <a:r>
              <a:rPr sz="2000" spc="147" dirty="0">
                <a:latin typeface="Arial"/>
                <a:cs typeface="Arial"/>
              </a:rPr>
              <a:t>How?</a:t>
            </a:r>
            <a:endParaRPr sz="2000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10206674" y="1875862"/>
            <a:ext cx="1154853" cy="359928"/>
          </a:xfrm>
          <a:prstGeom prst="rect">
            <a:avLst/>
          </a:prstGeom>
          <a:ln w="28574">
            <a:solidFill>
              <a:srgbClr val="1155CC"/>
            </a:solidFill>
          </a:ln>
        </p:spPr>
        <p:txBody>
          <a:bodyPr vert="horz" wrap="square" lIns="0" tIns="51647" rIns="0" bIns="0" rtlCol="0">
            <a:spAutoFit/>
          </a:bodyPr>
          <a:lstStyle/>
          <a:p>
            <a:pPr marL="153677">
              <a:spcBef>
                <a:spcPts val="407"/>
              </a:spcBef>
            </a:pPr>
            <a:r>
              <a:rPr sz="2000" spc="163" dirty="0">
                <a:latin typeface="Arial"/>
                <a:cs typeface="Arial"/>
              </a:rPr>
              <a:t>What?</a:t>
            </a:r>
            <a:endParaRPr sz="200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0206674" y="2436396"/>
            <a:ext cx="1154853" cy="359928"/>
          </a:xfrm>
          <a:prstGeom prst="rect">
            <a:avLst/>
          </a:prstGeom>
          <a:ln w="28574">
            <a:solidFill>
              <a:srgbClr val="1155CC"/>
            </a:solidFill>
          </a:ln>
        </p:spPr>
        <p:txBody>
          <a:bodyPr vert="horz" wrap="square" lIns="0" tIns="51647" rIns="0" bIns="0" rtlCol="0">
            <a:spAutoFit/>
          </a:bodyPr>
          <a:lstStyle/>
          <a:p>
            <a:pPr algn="ctr">
              <a:spcBef>
                <a:spcPts val="407"/>
              </a:spcBef>
            </a:pPr>
            <a:r>
              <a:rPr sz="2000" spc="-17" dirty="0">
                <a:latin typeface="Arial"/>
                <a:cs typeface="Arial"/>
              </a:rPr>
              <a:t>...</a:t>
            </a:r>
            <a:endParaRPr sz="2000"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0206674" y="3068546"/>
            <a:ext cx="1154853" cy="359928"/>
          </a:xfrm>
          <a:prstGeom prst="rect">
            <a:avLst/>
          </a:prstGeom>
          <a:ln w="28574">
            <a:solidFill>
              <a:srgbClr val="1155CC"/>
            </a:solidFill>
          </a:ln>
        </p:spPr>
        <p:txBody>
          <a:bodyPr vert="horz" wrap="square" lIns="0" tIns="51647" rIns="0" bIns="0" rtlCol="0">
            <a:spAutoFit/>
          </a:bodyPr>
          <a:lstStyle/>
          <a:p>
            <a:pPr algn="ctr">
              <a:spcBef>
                <a:spcPts val="407"/>
              </a:spcBef>
            </a:pPr>
            <a:r>
              <a:rPr sz="2000" spc="-17" dirty="0">
                <a:latin typeface="Arial"/>
                <a:cs typeface="Arial"/>
              </a:rPr>
              <a:t>...</a:t>
            </a:r>
            <a:endParaRPr sz="2000"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7675808" y="4980325"/>
            <a:ext cx="1154853" cy="359928"/>
          </a:xfrm>
          <a:prstGeom prst="rect">
            <a:avLst/>
          </a:prstGeom>
          <a:solidFill>
            <a:srgbClr val="D4E1F4"/>
          </a:solidFill>
          <a:ln w="28574">
            <a:solidFill>
              <a:srgbClr val="1155CC"/>
            </a:solidFill>
          </a:ln>
        </p:spPr>
        <p:txBody>
          <a:bodyPr vert="horz" wrap="square" lIns="0" tIns="51647" rIns="0" bIns="0" rtlCol="0">
            <a:spAutoFit/>
          </a:bodyPr>
          <a:lstStyle/>
          <a:p>
            <a:pPr marL="188393">
              <a:spcBef>
                <a:spcPts val="407"/>
              </a:spcBef>
            </a:pPr>
            <a:r>
              <a:rPr sz="2000" b="1" spc="123" dirty="0">
                <a:solidFill>
                  <a:srgbClr val="1155CC"/>
                </a:solidFill>
                <a:latin typeface="Arial"/>
                <a:cs typeface="Arial"/>
              </a:rPr>
              <a:t>Who?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8941241" y="4524112"/>
            <a:ext cx="1154853" cy="359928"/>
          </a:xfrm>
          <a:prstGeom prst="rect">
            <a:avLst/>
          </a:prstGeom>
          <a:ln w="28574">
            <a:solidFill>
              <a:srgbClr val="1155CC"/>
            </a:solidFill>
          </a:ln>
        </p:spPr>
        <p:txBody>
          <a:bodyPr vert="horz" wrap="square" lIns="0" tIns="51647" rIns="0" bIns="0" rtlCol="0">
            <a:spAutoFit/>
          </a:bodyPr>
          <a:lstStyle/>
          <a:p>
            <a:pPr marL="208290">
              <a:spcBef>
                <a:spcPts val="407"/>
              </a:spcBef>
            </a:pPr>
            <a:r>
              <a:rPr sz="2000" spc="147" dirty="0">
                <a:latin typeface="Arial"/>
                <a:cs typeface="Arial"/>
              </a:rPr>
              <a:t>How?</a:t>
            </a:r>
            <a:endParaRPr sz="2000">
              <a:latin typeface="Arial"/>
              <a:cs typeface="Aria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8941241" y="5436537"/>
            <a:ext cx="1154853" cy="359928"/>
          </a:xfrm>
          <a:prstGeom prst="rect">
            <a:avLst/>
          </a:prstGeom>
          <a:ln w="28574">
            <a:solidFill>
              <a:srgbClr val="1155CC"/>
            </a:solidFill>
          </a:ln>
        </p:spPr>
        <p:txBody>
          <a:bodyPr vert="horz" wrap="square" lIns="0" tIns="51647" rIns="0" bIns="0" rtlCol="0">
            <a:spAutoFit/>
          </a:bodyPr>
          <a:lstStyle/>
          <a:p>
            <a:pPr marL="208290">
              <a:spcBef>
                <a:spcPts val="407"/>
              </a:spcBef>
            </a:pPr>
            <a:r>
              <a:rPr sz="2000" spc="147" dirty="0">
                <a:latin typeface="Arial"/>
                <a:cs typeface="Arial"/>
              </a:rPr>
              <a:t>How?</a:t>
            </a:r>
            <a:endParaRPr sz="2000">
              <a:latin typeface="Arial"/>
              <a:cs typeface="Aria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10206674" y="4243846"/>
            <a:ext cx="1154853" cy="359928"/>
          </a:xfrm>
          <a:prstGeom prst="rect">
            <a:avLst/>
          </a:prstGeom>
          <a:ln w="28574">
            <a:solidFill>
              <a:srgbClr val="1155CC"/>
            </a:solidFill>
          </a:ln>
        </p:spPr>
        <p:txBody>
          <a:bodyPr vert="horz" wrap="square" lIns="0" tIns="51647" rIns="0" bIns="0" rtlCol="0">
            <a:spAutoFit/>
          </a:bodyPr>
          <a:lstStyle/>
          <a:p>
            <a:pPr marL="153677">
              <a:spcBef>
                <a:spcPts val="407"/>
              </a:spcBef>
            </a:pPr>
            <a:r>
              <a:rPr sz="2000" spc="163" dirty="0">
                <a:latin typeface="Arial"/>
                <a:cs typeface="Arial"/>
              </a:rPr>
              <a:t>What?</a:t>
            </a:r>
            <a:endParaRPr sz="2000">
              <a:latin typeface="Arial"/>
              <a:cs typeface="Arial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10206674" y="4804379"/>
            <a:ext cx="1154853" cy="359928"/>
          </a:xfrm>
          <a:prstGeom prst="rect">
            <a:avLst/>
          </a:prstGeom>
          <a:ln w="28574">
            <a:solidFill>
              <a:srgbClr val="1155CC"/>
            </a:solidFill>
          </a:ln>
        </p:spPr>
        <p:txBody>
          <a:bodyPr vert="horz" wrap="square" lIns="0" tIns="51647" rIns="0" bIns="0" rtlCol="0">
            <a:spAutoFit/>
          </a:bodyPr>
          <a:lstStyle/>
          <a:p>
            <a:pPr algn="ctr">
              <a:spcBef>
                <a:spcPts val="407"/>
              </a:spcBef>
            </a:pPr>
            <a:r>
              <a:rPr sz="2000" spc="-17" dirty="0">
                <a:latin typeface="Arial"/>
                <a:cs typeface="Arial"/>
              </a:rPr>
              <a:t>...</a:t>
            </a:r>
            <a:endParaRPr sz="2000">
              <a:latin typeface="Arial"/>
              <a:cs typeface="Arial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10206674" y="5436529"/>
            <a:ext cx="1154853" cy="359928"/>
          </a:xfrm>
          <a:prstGeom prst="rect">
            <a:avLst/>
          </a:prstGeom>
          <a:ln w="28574">
            <a:solidFill>
              <a:srgbClr val="1155CC"/>
            </a:solidFill>
          </a:ln>
        </p:spPr>
        <p:txBody>
          <a:bodyPr vert="horz" wrap="square" lIns="0" tIns="51647" rIns="0" bIns="0" rtlCol="0">
            <a:spAutoFit/>
          </a:bodyPr>
          <a:lstStyle/>
          <a:p>
            <a:pPr algn="ctr">
              <a:spcBef>
                <a:spcPts val="407"/>
              </a:spcBef>
            </a:pPr>
            <a:r>
              <a:rPr sz="2000" spc="-17" dirty="0">
                <a:latin typeface="Arial"/>
                <a:cs typeface="Arial"/>
              </a:rPr>
              <a:t>...</a:t>
            </a:r>
            <a:endParaRPr sz="2000">
              <a:latin typeface="Arial"/>
              <a:cs typeface="Arial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F48F404-E2B9-EC98-A0A5-9B1DB90290CB}"/>
              </a:ext>
            </a:extLst>
          </p:cNvPr>
          <p:cNvSpPr txBox="1"/>
          <p:nvPr/>
        </p:nvSpPr>
        <p:spPr>
          <a:xfrm>
            <a:off x="509104" y="1438918"/>
            <a:ext cx="6371535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sz="2000" b="1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Для чего применяется </a:t>
            </a:r>
            <a:r>
              <a:rPr lang="en" sz="2000" b="1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Impact Mapping?</a:t>
            </a:r>
          </a:p>
          <a:p>
            <a:pPr indent="-216000" algn="l"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Для формирования бэклога</a:t>
            </a:r>
          </a:p>
          <a:p>
            <a:pPr indent="-216000" algn="l"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Для определения рисков</a:t>
            </a:r>
          </a:p>
          <a:p>
            <a:pPr indent="-216000" algn="l"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Для выявления конфликтов интересов заинтересованных лиц</a:t>
            </a:r>
          </a:p>
          <a:p>
            <a:pPr indent="-216000" algn="l"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Для генерации гипотез по развитию продукта</a:t>
            </a:r>
          </a:p>
          <a:p>
            <a:endParaRPr lang="ru-RU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281353" y="498417"/>
            <a:ext cx="11424810" cy="6175299"/>
            <a:chOff x="1281167" y="2040752"/>
            <a:chExt cx="12163530" cy="6228498"/>
          </a:xfrm>
        </p:grpSpPr>
        <p:pic>
          <p:nvPicPr>
            <p:cNvPr id="4" name="object 4"/>
            <p:cNvPicPr/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281167" y="2040752"/>
              <a:ext cx="12163530" cy="622849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-385"/>
            <a:stretch/>
          </p:blipFill>
          <p:spPr>
            <a:xfrm>
              <a:off x="1431889" y="2174101"/>
              <a:ext cx="12012808" cy="5926511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620974" y="2209174"/>
              <a:ext cx="11610340" cy="5805805"/>
            </a:xfrm>
            <a:custGeom>
              <a:avLst/>
              <a:gdLst/>
              <a:ahLst/>
              <a:cxnLst/>
              <a:rect l="l" t="t" r="r" b="b"/>
              <a:pathLst>
                <a:path w="11610340" h="5805805">
                  <a:moveTo>
                    <a:pt x="0" y="489925"/>
                  </a:moveTo>
                  <a:lnTo>
                    <a:pt x="4972" y="465295"/>
                  </a:lnTo>
                  <a:lnTo>
                    <a:pt x="18532" y="445182"/>
                  </a:lnTo>
                  <a:lnTo>
                    <a:pt x="38645" y="431622"/>
                  </a:lnTo>
                  <a:lnTo>
                    <a:pt x="63275" y="426649"/>
                  </a:lnTo>
                  <a:lnTo>
                    <a:pt x="4160724" y="426649"/>
                  </a:lnTo>
                  <a:lnTo>
                    <a:pt x="4205467" y="445182"/>
                  </a:lnTo>
                  <a:lnTo>
                    <a:pt x="4223999" y="489925"/>
                  </a:lnTo>
                  <a:lnTo>
                    <a:pt x="4223999" y="5742374"/>
                  </a:lnTo>
                  <a:lnTo>
                    <a:pt x="4219027" y="5767003"/>
                  </a:lnTo>
                  <a:lnTo>
                    <a:pt x="4205467" y="5787116"/>
                  </a:lnTo>
                  <a:lnTo>
                    <a:pt x="4185354" y="5800677"/>
                  </a:lnTo>
                  <a:lnTo>
                    <a:pt x="4160724" y="5805649"/>
                  </a:lnTo>
                  <a:lnTo>
                    <a:pt x="63275" y="5805649"/>
                  </a:lnTo>
                  <a:lnTo>
                    <a:pt x="38645" y="5800677"/>
                  </a:lnTo>
                  <a:lnTo>
                    <a:pt x="18532" y="5787116"/>
                  </a:lnTo>
                  <a:lnTo>
                    <a:pt x="4972" y="5767003"/>
                  </a:lnTo>
                  <a:lnTo>
                    <a:pt x="0" y="5742374"/>
                  </a:lnTo>
                  <a:lnTo>
                    <a:pt x="0" y="489925"/>
                  </a:lnTo>
                  <a:close/>
                </a:path>
                <a:path w="11610340" h="5805805">
                  <a:moveTo>
                    <a:pt x="4355699" y="20555"/>
                  </a:moveTo>
                  <a:lnTo>
                    <a:pt x="4357315" y="12554"/>
                  </a:lnTo>
                  <a:lnTo>
                    <a:pt x="4361720" y="6020"/>
                  </a:lnTo>
                  <a:lnTo>
                    <a:pt x="4368254" y="1615"/>
                  </a:lnTo>
                  <a:lnTo>
                    <a:pt x="4376255" y="0"/>
                  </a:lnTo>
                  <a:lnTo>
                    <a:pt x="5707344" y="0"/>
                  </a:lnTo>
                  <a:lnTo>
                    <a:pt x="5712795" y="0"/>
                  </a:lnTo>
                  <a:lnTo>
                    <a:pt x="5718024" y="2165"/>
                  </a:lnTo>
                  <a:lnTo>
                    <a:pt x="5721879" y="6020"/>
                  </a:lnTo>
                  <a:lnTo>
                    <a:pt x="5725734" y="9875"/>
                  </a:lnTo>
                  <a:lnTo>
                    <a:pt x="5727899" y="15103"/>
                  </a:lnTo>
                  <a:lnTo>
                    <a:pt x="5727899" y="20555"/>
                  </a:lnTo>
                  <a:lnTo>
                    <a:pt x="5727899" y="5751444"/>
                  </a:lnTo>
                  <a:lnTo>
                    <a:pt x="5726284" y="5759445"/>
                  </a:lnTo>
                  <a:lnTo>
                    <a:pt x="5721879" y="5765979"/>
                  </a:lnTo>
                  <a:lnTo>
                    <a:pt x="5715345" y="5770384"/>
                  </a:lnTo>
                  <a:lnTo>
                    <a:pt x="5707344" y="5771999"/>
                  </a:lnTo>
                  <a:lnTo>
                    <a:pt x="4376255" y="5771999"/>
                  </a:lnTo>
                  <a:lnTo>
                    <a:pt x="4368254" y="5770384"/>
                  </a:lnTo>
                  <a:lnTo>
                    <a:pt x="4361720" y="5765979"/>
                  </a:lnTo>
                  <a:lnTo>
                    <a:pt x="4357315" y="5759445"/>
                  </a:lnTo>
                  <a:lnTo>
                    <a:pt x="4355699" y="5751444"/>
                  </a:lnTo>
                  <a:lnTo>
                    <a:pt x="4355699" y="20555"/>
                  </a:lnTo>
                  <a:close/>
                </a:path>
                <a:path w="11610340" h="5805805">
                  <a:moveTo>
                    <a:pt x="5930624" y="33273"/>
                  </a:moveTo>
                  <a:lnTo>
                    <a:pt x="5933239" y="20321"/>
                  </a:lnTo>
                  <a:lnTo>
                    <a:pt x="5940370" y="9745"/>
                  </a:lnTo>
                  <a:lnTo>
                    <a:pt x="5950946" y="2614"/>
                  </a:lnTo>
                  <a:lnTo>
                    <a:pt x="5963898" y="0"/>
                  </a:lnTo>
                  <a:lnTo>
                    <a:pt x="8118551" y="0"/>
                  </a:lnTo>
                  <a:lnTo>
                    <a:pt x="8151179" y="26751"/>
                  </a:lnTo>
                  <a:lnTo>
                    <a:pt x="8151824" y="33273"/>
                  </a:lnTo>
                  <a:lnTo>
                    <a:pt x="8151824" y="5738726"/>
                  </a:lnTo>
                  <a:lnTo>
                    <a:pt x="8149210" y="5751678"/>
                  </a:lnTo>
                  <a:lnTo>
                    <a:pt x="8142079" y="5762254"/>
                  </a:lnTo>
                  <a:lnTo>
                    <a:pt x="8131503" y="5769385"/>
                  </a:lnTo>
                  <a:lnTo>
                    <a:pt x="8118551" y="5771999"/>
                  </a:lnTo>
                  <a:lnTo>
                    <a:pt x="5963898" y="5771999"/>
                  </a:lnTo>
                  <a:lnTo>
                    <a:pt x="5950946" y="5769385"/>
                  </a:lnTo>
                  <a:lnTo>
                    <a:pt x="5940370" y="5762254"/>
                  </a:lnTo>
                  <a:lnTo>
                    <a:pt x="5933239" y="5751678"/>
                  </a:lnTo>
                  <a:lnTo>
                    <a:pt x="5930624" y="5738726"/>
                  </a:lnTo>
                  <a:lnTo>
                    <a:pt x="5930624" y="33273"/>
                  </a:lnTo>
                  <a:close/>
                </a:path>
                <a:path w="11610340" h="5805805">
                  <a:moveTo>
                    <a:pt x="8284149" y="83487"/>
                  </a:moveTo>
                  <a:lnTo>
                    <a:pt x="8288065" y="64095"/>
                  </a:lnTo>
                  <a:lnTo>
                    <a:pt x="8298742" y="48259"/>
                  </a:lnTo>
                  <a:lnTo>
                    <a:pt x="8314577" y="37582"/>
                  </a:lnTo>
                  <a:lnTo>
                    <a:pt x="8333969" y="33667"/>
                  </a:lnTo>
                  <a:lnTo>
                    <a:pt x="11560129" y="33667"/>
                  </a:lnTo>
                  <a:lnTo>
                    <a:pt x="11595357" y="48259"/>
                  </a:lnTo>
                  <a:lnTo>
                    <a:pt x="11609949" y="83487"/>
                  </a:lnTo>
                  <a:lnTo>
                    <a:pt x="11609949" y="5755846"/>
                  </a:lnTo>
                  <a:lnTo>
                    <a:pt x="11606034" y="5775239"/>
                  </a:lnTo>
                  <a:lnTo>
                    <a:pt x="11595358" y="5791075"/>
                  </a:lnTo>
                  <a:lnTo>
                    <a:pt x="11579522" y="5801752"/>
                  </a:lnTo>
                  <a:lnTo>
                    <a:pt x="11560129" y="5805667"/>
                  </a:lnTo>
                  <a:lnTo>
                    <a:pt x="8333969" y="5805667"/>
                  </a:lnTo>
                  <a:lnTo>
                    <a:pt x="8314577" y="5801752"/>
                  </a:lnTo>
                  <a:lnTo>
                    <a:pt x="8298742" y="5791075"/>
                  </a:lnTo>
                  <a:lnTo>
                    <a:pt x="8288065" y="5775239"/>
                  </a:lnTo>
                  <a:lnTo>
                    <a:pt x="8284149" y="5755846"/>
                  </a:lnTo>
                  <a:lnTo>
                    <a:pt x="8284149" y="83487"/>
                  </a:lnTo>
                  <a:close/>
                </a:path>
              </a:pathLst>
            </a:custGeom>
            <a:ln w="7619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 sz="1200"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2085642" y="6440989"/>
            <a:ext cx="835237" cy="316326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2000" b="1" spc="117" dirty="0">
                <a:solidFill>
                  <a:srgbClr val="1155CC"/>
                </a:solidFill>
                <a:latin typeface="Arial"/>
                <a:cs typeface="Arial"/>
              </a:rPr>
              <a:t>WHY?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819087" y="6440989"/>
            <a:ext cx="870373" cy="316326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2000" b="1" spc="133" dirty="0">
                <a:solidFill>
                  <a:srgbClr val="1155CC"/>
                </a:solidFill>
                <a:latin typeface="Arial"/>
                <a:cs typeface="Arial"/>
              </a:rPr>
              <a:t>WHO?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502542" y="6431954"/>
            <a:ext cx="876300" cy="316326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2000" b="1" spc="140" dirty="0">
                <a:solidFill>
                  <a:srgbClr val="1155CC"/>
                </a:solidFill>
                <a:latin typeface="Arial"/>
                <a:cs typeface="Arial"/>
              </a:rPr>
              <a:t>HOW?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765451" y="6431954"/>
            <a:ext cx="1011343" cy="316326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2000" b="1" spc="107" dirty="0">
                <a:solidFill>
                  <a:srgbClr val="1155CC"/>
                </a:solidFill>
                <a:latin typeface="Arial"/>
                <a:cs typeface="Arial"/>
              </a:rPr>
              <a:t>WHAT?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1353" y="157781"/>
            <a:ext cx="7010400" cy="685658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8467">
              <a:lnSpc>
                <a:spcPct val="100000"/>
              </a:lnSpc>
              <a:spcBef>
                <a:spcPts val="67"/>
              </a:spcBef>
            </a:pPr>
            <a:r>
              <a:rPr spc="317" dirty="0"/>
              <a:t>Impact</a:t>
            </a:r>
            <a:r>
              <a:rPr spc="23" dirty="0"/>
              <a:t> </a:t>
            </a:r>
            <a:r>
              <a:rPr spc="283" dirty="0"/>
              <a:t>Mapping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73383" y="522706"/>
            <a:ext cx="8158568" cy="685658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8467" marR="3387">
              <a:lnSpc>
                <a:spcPct val="100000"/>
              </a:lnSpc>
              <a:spcBef>
                <a:spcPts val="67"/>
              </a:spcBef>
            </a:pPr>
            <a:r>
              <a:rPr spc="277" dirty="0"/>
              <a:t>Конкуренты</a:t>
            </a:r>
            <a:r>
              <a:rPr spc="20" dirty="0"/>
              <a:t> </a:t>
            </a:r>
            <a:r>
              <a:rPr spc="367" dirty="0"/>
              <a:t>и</a:t>
            </a:r>
            <a:r>
              <a:rPr spc="23" dirty="0"/>
              <a:t> </a:t>
            </a:r>
            <a:r>
              <a:rPr spc="287" dirty="0"/>
              <a:t>другие </a:t>
            </a:r>
            <a:r>
              <a:rPr spc="323" dirty="0"/>
              <a:t>рынки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73383" y="1743482"/>
            <a:ext cx="4019197" cy="1921894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>
              <a:spcBef>
                <a:spcPts val="67"/>
              </a:spcBef>
            </a:pPr>
            <a:r>
              <a:rPr sz="2400" b="1" spc="123" dirty="0">
                <a:solidFill>
                  <a:srgbClr val="1155CC"/>
                </a:solidFill>
                <a:latin typeface="Arial"/>
                <a:cs typeface="Arial"/>
              </a:rPr>
              <a:t>Анализ</a:t>
            </a:r>
            <a:r>
              <a:rPr sz="2400" b="1" spc="13" dirty="0">
                <a:solidFill>
                  <a:srgbClr val="1155CC"/>
                </a:solidFill>
                <a:latin typeface="Arial"/>
                <a:cs typeface="Arial"/>
              </a:rPr>
              <a:t> </a:t>
            </a:r>
            <a:r>
              <a:rPr sz="2400" b="1" spc="123" dirty="0">
                <a:solidFill>
                  <a:srgbClr val="1155CC"/>
                </a:solidFill>
                <a:latin typeface="Arial"/>
                <a:cs typeface="Arial"/>
              </a:rPr>
              <a:t>конкурентов</a:t>
            </a:r>
            <a:endParaRPr sz="2400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400" dirty="0">
              <a:latin typeface="Arial"/>
              <a:cs typeface="Arial"/>
            </a:endParaRPr>
          </a:p>
          <a:p>
            <a:pPr>
              <a:spcBef>
                <a:spcPts val="1693"/>
              </a:spcBef>
            </a:pPr>
            <a:r>
              <a:rPr sz="2400" b="1" spc="127" dirty="0">
                <a:solidFill>
                  <a:srgbClr val="1155CC"/>
                </a:solidFill>
                <a:latin typeface="Arial"/>
                <a:cs typeface="Arial"/>
              </a:rPr>
              <a:t>Их</a:t>
            </a:r>
            <a:r>
              <a:rPr sz="2400" b="1" spc="10" dirty="0">
                <a:solidFill>
                  <a:srgbClr val="1155CC"/>
                </a:solidFill>
                <a:latin typeface="Arial"/>
                <a:cs typeface="Arial"/>
              </a:rPr>
              <a:t> </a:t>
            </a:r>
            <a:r>
              <a:rPr sz="2400" b="1" spc="73" dirty="0">
                <a:solidFill>
                  <a:srgbClr val="1155CC"/>
                </a:solidFill>
                <a:latin typeface="Arial"/>
                <a:cs typeface="Arial"/>
              </a:rPr>
              <a:t>пользователи</a:t>
            </a:r>
            <a:endParaRPr sz="2400" dirty="0">
              <a:latin typeface="Arial"/>
              <a:cs typeface="Arial"/>
            </a:endParaRPr>
          </a:p>
          <a:p>
            <a:pPr marL="8467">
              <a:spcBef>
                <a:spcPts val="1693"/>
              </a:spcBef>
              <a:tabLst>
                <a:tab pos="414464" algn="l"/>
              </a:tabLst>
            </a:pPr>
            <a:r>
              <a:rPr sz="2400" spc="437" dirty="0">
                <a:solidFill>
                  <a:srgbClr val="1155CC"/>
                </a:solidFill>
                <a:latin typeface="Arial Unicode MS"/>
                <a:cs typeface="Arial Unicode MS"/>
              </a:rPr>
              <a:t>❏</a:t>
            </a:r>
            <a:r>
              <a:rPr sz="2400" dirty="0">
                <a:solidFill>
                  <a:srgbClr val="1155CC"/>
                </a:solidFill>
                <a:latin typeface="Arial Unicode MS"/>
                <a:cs typeface="Arial Unicode MS"/>
              </a:rPr>
              <a:t>	</a:t>
            </a:r>
            <a:r>
              <a:rPr lang="ru-RU" sz="2400" spc="173" dirty="0">
                <a:latin typeface="Arial"/>
                <a:cs typeface="Arial"/>
              </a:rPr>
              <a:t>опросы / отзывы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5B18B452-5F95-8376-061E-AE6CCF463A28}"/>
              </a:ext>
            </a:extLst>
          </p:cNvPr>
          <p:cNvSpPr txBox="1"/>
          <p:nvPr/>
        </p:nvSpPr>
        <p:spPr>
          <a:xfrm>
            <a:off x="7236486" y="3903916"/>
            <a:ext cx="4014893" cy="2316874"/>
          </a:xfrm>
          <a:prstGeom prst="rect">
            <a:avLst/>
          </a:prstGeom>
        </p:spPr>
        <p:txBody>
          <a:bodyPr vert="horz" wrap="square" lIns="0" tIns="160867" rIns="0" bIns="0" rtlCol="0">
            <a:spAutoFit/>
          </a:bodyPr>
          <a:lstStyle/>
          <a:p>
            <a:pPr marL="8467">
              <a:spcBef>
                <a:spcPts val="1267"/>
              </a:spcBef>
              <a:tabLst>
                <a:tab pos="414464" algn="l"/>
              </a:tabLst>
            </a:pPr>
            <a:r>
              <a:rPr sz="2000" spc="437" dirty="0">
                <a:solidFill>
                  <a:srgbClr val="1155CC"/>
                </a:solidFill>
                <a:latin typeface="Arial Unicode MS"/>
                <a:cs typeface="Arial Unicode MS"/>
              </a:rPr>
              <a:t>❏</a:t>
            </a:r>
            <a:r>
              <a:rPr sz="2000" dirty="0">
                <a:solidFill>
                  <a:srgbClr val="1155CC"/>
                </a:solidFill>
                <a:latin typeface="Arial Unicode MS"/>
                <a:cs typeface="Arial Unicode MS"/>
              </a:rPr>
              <a:t>	</a:t>
            </a:r>
            <a:r>
              <a:rPr sz="2000" spc="83" dirty="0">
                <a:latin typeface="Arial"/>
                <a:cs typeface="Arial"/>
              </a:rPr>
              <a:t>Топ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spc="160" dirty="0">
                <a:latin typeface="Arial"/>
                <a:cs typeface="Arial"/>
              </a:rPr>
              <a:t>запросов</a:t>
            </a:r>
            <a:r>
              <a:rPr sz="2000" spc="-23" dirty="0">
                <a:latin typeface="Arial"/>
                <a:cs typeface="Arial"/>
              </a:rPr>
              <a:t> </a:t>
            </a:r>
            <a:r>
              <a:rPr sz="2000" spc="187" dirty="0">
                <a:latin typeface="Arial"/>
                <a:cs typeface="Arial"/>
              </a:rPr>
              <a:t>поисковиков</a:t>
            </a:r>
            <a:endParaRPr sz="2000" dirty="0">
              <a:latin typeface="Arial"/>
              <a:cs typeface="Arial"/>
            </a:endParaRPr>
          </a:p>
          <a:p>
            <a:pPr marL="8467">
              <a:spcBef>
                <a:spcPts val="1200"/>
              </a:spcBef>
              <a:tabLst>
                <a:tab pos="414464" algn="l"/>
              </a:tabLst>
            </a:pPr>
            <a:r>
              <a:rPr sz="2000" spc="437" dirty="0">
                <a:solidFill>
                  <a:srgbClr val="1155CC"/>
                </a:solidFill>
                <a:latin typeface="Arial Unicode MS"/>
                <a:cs typeface="Arial Unicode MS"/>
              </a:rPr>
              <a:t>❏</a:t>
            </a:r>
            <a:r>
              <a:rPr sz="2000" dirty="0">
                <a:solidFill>
                  <a:srgbClr val="1155CC"/>
                </a:solidFill>
                <a:latin typeface="Arial Unicode MS"/>
                <a:cs typeface="Arial Unicode MS"/>
              </a:rPr>
              <a:t>	</a:t>
            </a:r>
            <a:r>
              <a:rPr lang="ru-RU" sz="2000" spc="83" dirty="0">
                <a:latin typeface="Arial"/>
                <a:cs typeface="Arial"/>
              </a:rPr>
              <a:t>Топ</a:t>
            </a:r>
            <a:r>
              <a:rPr lang="ru-RU" sz="2000" spc="-20" dirty="0">
                <a:latin typeface="Arial"/>
                <a:cs typeface="Arial"/>
              </a:rPr>
              <a:t> </a:t>
            </a:r>
            <a:r>
              <a:rPr lang="ru-RU" sz="2000" spc="87" dirty="0">
                <a:latin typeface="Arial"/>
                <a:cs typeface="Arial"/>
              </a:rPr>
              <a:t>сторов</a:t>
            </a:r>
            <a:endParaRPr lang="ru-RU" sz="2000" dirty="0">
              <a:latin typeface="Arial"/>
              <a:cs typeface="Arial"/>
            </a:endParaRPr>
          </a:p>
          <a:p>
            <a:pPr marL="8467">
              <a:spcBef>
                <a:spcPts val="1200"/>
              </a:spcBef>
              <a:tabLst>
                <a:tab pos="414464" algn="l"/>
              </a:tabLst>
            </a:pPr>
            <a:r>
              <a:rPr sz="2000" spc="437" dirty="0">
                <a:solidFill>
                  <a:srgbClr val="1155CC"/>
                </a:solidFill>
                <a:latin typeface="Arial Unicode MS"/>
                <a:cs typeface="Arial Unicode MS"/>
              </a:rPr>
              <a:t>❏</a:t>
            </a:r>
            <a:r>
              <a:rPr sz="2000" dirty="0">
                <a:solidFill>
                  <a:srgbClr val="1155CC"/>
                </a:solidFill>
                <a:latin typeface="Arial Unicode MS"/>
                <a:cs typeface="Arial Unicode MS"/>
              </a:rPr>
              <a:t>	</a:t>
            </a:r>
            <a:r>
              <a:rPr sz="2000" spc="169" dirty="0">
                <a:latin typeface="Arial"/>
                <a:cs typeface="Arial"/>
              </a:rPr>
              <a:t>Рекомендации</a:t>
            </a:r>
            <a:r>
              <a:rPr sz="2000" spc="-3" dirty="0">
                <a:latin typeface="Arial"/>
                <a:cs typeface="Arial"/>
              </a:rPr>
              <a:t> </a:t>
            </a:r>
            <a:r>
              <a:rPr sz="2000" spc="93" dirty="0">
                <a:latin typeface="Arial"/>
                <a:cs typeface="Arial"/>
              </a:rPr>
              <a:t>стора</a:t>
            </a:r>
            <a:endParaRPr sz="2000" dirty="0">
              <a:latin typeface="Arial"/>
              <a:cs typeface="Arial"/>
            </a:endParaRPr>
          </a:p>
          <a:p>
            <a:pPr marL="8467">
              <a:spcBef>
                <a:spcPts val="1200"/>
              </a:spcBef>
              <a:tabLst>
                <a:tab pos="414464" algn="l"/>
              </a:tabLst>
            </a:pPr>
            <a:r>
              <a:rPr sz="2000" spc="437" dirty="0">
                <a:solidFill>
                  <a:srgbClr val="1155CC"/>
                </a:solidFill>
                <a:latin typeface="Arial Unicode MS"/>
                <a:cs typeface="Arial Unicode MS"/>
              </a:rPr>
              <a:t>❏</a:t>
            </a:r>
            <a:r>
              <a:rPr sz="2000" dirty="0">
                <a:solidFill>
                  <a:srgbClr val="1155CC"/>
                </a:solidFill>
                <a:latin typeface="Arial Unicode MS"/>
                <a:cs typeface="Arial Unicode MS"/>
              </a:rPr>
              <a:t>	</a:t>
            </a:r>
            <a:r>
              <a:rPr sz="2000" spc="187" dirty="0">
                <a:latin typeface="Arial"/>
                <a:cs typeface="Arial"/>
              </a:rPr>
              <a:t>Опрос</a:t>
            </a:r>
            <a:r>
              <a:rPr sz="2000" spc="-30" dirty="0">
                <a:latin typeface="Arial"/>
                <a:cs typeface="Arial"/>
              </a:rPr>
              <a:t> </a:t>
            </a:r>
            <a:r>
              <a:rPr sz="2000" spc="150" dirty="0">
                <a:latin typeface="Arial"/>
                <a:cs typeface="Arial"/>
              </a:rPr>
              <a:t>аудитории</a:t>
            </a:r>
            <a:endParaRPr sz="2000" dirty="0">
              <a:latin typeface="Arial"/>
              <a:cs typeface="Arial"/>
            </a:endParaRPr>
          </a:p>
          <a:p>
            <a:pPr marL="8467">
              <a:spcBef>
                <a:spcPts val="1200"/>
              </a:spcBef>
              <a:tabLst>
                <a:tab pos="414464" algn="l"/>
              </a:tabLst>
            </a:pPr>
            <a:r>
              <a:rPr sz="2000" spc="437" dirty="0">
                <a:solidFill>
                  <a:srgbClr val="1155CC"/>
                </a:solidFill>
                <a:latin typeface="Arial Unicode MS"/>
                <a:cs typeface="Arial Unicode MS"/>
              </a:rPr>
              <a:t>❏</a:t>
            </a:r>
            <a:r>
              <a:rPr sz="2000" dirty="0">
                <a:solidFill>
                  <a:srgbClr val="1155CC"/>
                </a:solidFill>
                <a:latin typeface="Arial Unicode MS"/>
                <a:cs typeface="Arial Unicode MS"/>
              </a:rPr>
              <a:t>	</a:t>
            </a:r>
            <a:r>
              <a:rPr sz="2000" spc="169" dirty="0">
                <a:latin typeface="Arial"/>
                <a:cs typeface="Arial"/>
              </a:rPr>
              <a:t>Обзор</a:t>
            </a:r>
            <a:r>
              <a:rPr sz="2000" spc="-33" dirty="0">
                <a:latin typeface="Arial"/>
                <a:cs typeface="Arial"/>
              </a:rPr>
              <a:t> </a:t>
            </a:r>
            <a:r>
              <a:rPr sz="2000" spc="177" dirty="0">
                <a:latin typeface="Arial"/>
                <a:cs typeface="Arial"/>
              </a:rPr>
              <a:t>рынка</a:t>
            </a:r>
            <a:endParaRPr sz="2000" dirty="0">
              <a:latin typeface="Arial"/>
              <a:cs typeface="Arial"/>
            </a:endParaRPr>
          </a:p>
        </p:txBody>
      </p:sp>
      <p:pic>
        <p:nvPicPr>
          <p:cNvPr id="6" name="object 4">
            <a:extLst>
              <a:ext uri="{FF2B5EF4-FFF2-40B4-BE49-F238E27FC236}">
                <a16:creationId xmlns:a16="http://schemas.microsoft.com/office/drawing/2014/main" id="{FF21931A-E436-2017-3D86-60266C862D17}"/>
              </a:ext>
            </a:extLst>
          </p:cNvPr>
          <p:cNvPicPr/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69554" y="4327441"/>
            <a:ext cx="1482064" cy="1455521"/>
          </a:xfrm>
          <a:prstGeom prst="rect">
            <a:avLst/>
          </a:prstGeom>
        </p:spPr>
      </p:pic>
      <p:sp>
        <p:nvSpPr>
          <p:cNvPr id="7" name="object 2">
            <a:extLst>
              <a:ext uri="{FF2B5EF4-FFF2-40B4-BE49-F238E27FC236}">
                <a16:creationId xmlns:a16="http://schemas.microsoft.com/office/drawing/2014/main" id="{E8A2AA38-DCF3-1140-CF90-CD6469E6540E}"/>
              </a:ext>
            </a:extLst>
          </p:cNvPr>
          <p:cNvSpPr txBox="1">
            <a:spLocks/>
          </p:cNvSpPr>
          <p:nvPr/>
        </p:nvSpPr>
        <p:spPr>
          <a:xfrm>
            <a:off x="5569554" y="3218258"/>
            <a:ext cx="5457930" cy="685658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8467">
              <a:lnSpc>
                <a:spcPct val="100000"/>
              </a:lnSpc>
              <a:spcBef>
                <a:spcPts val="67"/>
              </a:spcBef>
            </a:pPr>
            <a:r>
              <a:rPr lang="ru-RU" spc="247" dirty="0"/>
              <a:t>Список</a:t>
            </a:r>
            <a:r>
              <a:rPr lang="ru-RU" spc="23" dirty="0"/>
              <a:t> </a:t>
            </a:r>
            <a:r>
              <a:rPr lang="ru-RU" spc="257" dirty="0"/>
              <a:t>конкурентов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8800" y="342442"/>
            <a:ext cx="7010400" cy="685658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8467">
              <a:lnSpc>
                <a:spcPct val="100000"/>
              </a:lnSpc>
              <a:spcBef>
                <a:spcPts val="67"/>
              </a:spcBef>
            </a:pPr>
            <a:r>
              <a:rPr spc="223" dirty="0"/>
              <a:t>Открытые</a:t>
            </a:r>
            <a:r>
              <a:rPr spc="30" dirty="0"/>
              <a:t> </a:t>
            </a:r>
            <a:r>
              <a:rPr spc="147" dirty="0"/>
              <a:t>отчёты</a:t>
            </a:r>
            <a:r>
              <a:rPr spc="30" dirty="0"/>
              <a:t> </a:t>
            </a:r>
            <a:r>
              <a:rPr spc="270" dirty="0"/>
              <a:t>(Momo)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80534" y="5228848"/>
            <a:ext cx="6079913" cy="316326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2000" spc="100" dirty="0">
                <a:solidFill>
                  <a:srgbClr val="1155CC"/>
                </a:solidFill>
                <a:latin typeface="Arial"/>
                <a:cs typeface="Arial"/>
              </a:rPr>
              <a:t>гуглить:</a:t>
            </a:r>
            <a:r>
              <a:rPr sz="2000" spc="-27" dirty="0">
                <a:solidFill>
                  <a:srgbClr val="1155CC"/>
                </a:solidFill>
                <a:latin typeface="Arial"/>
                <a:cs typeface="Arial"/>
              </a:rPr>
              <a:t> </a:t>
            </a:r>
            <a:r>
              <a:rPr sz="2000" spc="160" dirty="0">
                <a:solidFill>
                  <a:srgbClr val="1155CC"/>
                </a:solidFill>
                <a:latin typeface="Arial"/>
                <a:cs typeface="Arial"/>
              </a:rPr>
              <a:t>«Momo</a:t>
            </a:r>
            <a:r>
              <a:rPr sz="2000" spc="-27" dirty="0">
                <a:solidFill>
                  <a:srgbClr val="1155CC"/>
                </a:solidFill>
                <a:latin typeface="Arial"/>
                <a:cs typeface="Arial"/>
              </a:rPr>
              <a:t> </a:t>
            </a:r>
            <a:r>
              <a:rPr sz="2000" spc="113" dirty="0">
                <a:solidFill>
                  <a:srgbClr val="1155CC"/>
                </a:solidFill>
                <a:latin typeface="Arial"/>
                <a:cs typeface="Arial"/>
              </a:rPr>
              <a:t>Financial</a:t>
            </a:r>
            <a:r>
              <a:rPr sz="2000" spc="-27" dirty="0">
                <a:solidFill>
                  <a:srgbClr val="1155CC"/>
                </a:solidFill>
                <a:latin typeface="Arial"/>
                <a:cs typeface="Arial"/>
              </a:rPr>
              <a:t> </a:t>
            </a:r>
            <a:r>
              <a:rPr sz="2000" spc="83" dirty="0">
                <a:solidFill>
                  <a:srgbClr val="1155CC"/>
                </a:solidFill>
                <a:latin typeface="Arial"/>
                <a:cs typeface="Arial"/>
              </a:rPr>
              <a:t>Results</a:t>
            </a:r>
            <a:r>
              <a:rPr sz="2000" spc="-23" dirty="0">
                <a:solidFill>
                  <a:srgbClr val="1155CC"/>
                </a:solidFill>
                <a:latin typeface="Arial"/>
                <a:cs typeface="Arial"/>
              </a:rPr>
              <a:t> </a:t>
            </a:r>
            <a:r>
              <a:rPr sz="2000" spc="143" dirty="0">
                <a:solidFill>
                  <a:srgbClr val="1155CC"/>
                </a:solidFill>
                <a:latin typeface="Arial"/>
                <a:cs typeface="Arial"/>
              </a:rPr>
              <a:t>Quarter</a:t>
            </a:r>
            <a:r>
              <a:rPr sz="2000" spc="-27" dirty="0">
                <a:solidFill>
                  <a:srgbClr val="1155CC"/>
                </a:solidFill>
                <a:latin typeface="Arial"/>
                <a:cs typeface="Arial"/>
              </a:rPr>
              <a:t> </a:t>
            </a:r>
            <a:r>
              <a:rPr sz="2000" spc="-7" dirty="0">
                <a:solidFill>
                  <a:srgbClr val="1155CC"/>
                </a:solidFill>
                <a:latin typeface="Arial"/>
                <a:cs typeface="Arial"/>
              </a:rPr>
              <a:t>2016»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55625" y="1855808"/>
            <a:ext cx="11280987" cy="3508587"/>
            <a:chOff x="683437" y="2783712"/>
            <a:chExt cx="16921480" cy="526288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3437" y="2783712"/>
              <a:ext cx="16921175" cy="526262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97774" y="2940874"/>
              <a:ext cx="16092499" cy="4433949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2753549" y="3848524"/>
              <a:ext cx="2821305" cy="975360"/>
            </a:xfrm>
            <a:custGeom>
              <a:avLst/>
              <a:gdLst/>
              <a:ahLst/>
              <a:cxnLst/>
              <a:rect l="l" t="t" r="r" b="b"/>
              <a:pathLst>
                <a:path w="2821305" h="975360">
                  <a:moveTo>
                    <a:pt x="0" y="0"/>
                  </a:moveTo>
                  <a:lnTo>
                    <a:pt x="2821164" y="974863"/>
                  </a:lnTo>
                </a:path>
              </a:pathLst>
            </a:custGeom>
            <a:ln w="11429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sp>
          <p:nvSpPr>
            <p:cNvPr id="8" name="object 8"/>
            <p:cNvSpPr/>
            <p:nvPr/>
          </p:nvSpPr>
          <p:spPr>
            <a:xfrm>
              <a:off x="15411242" y="4659916"/>
              <a:ext cx="375920" cy="243204"/>
            </a:xfrm>
            <a:custGeom>
              <a:avLst/>
              <a:gdLst/>
              <a:ahLst/>
              <a:cxnLst/>
              <a:rect l="l" t="t" r="r" b="b"/>
              <a:pathLst>
                <a:path w="375919" h="243204">
                  <a:moveTo>
                    <a:pt x="0" y="242981"/>
                  </a:moveTo>
                  <a:lnTo>
                    <a:pt x="163472" y="163472"/>
                  </a:lnTo>
                  <a:lnTo>
                    <a:pt x="83963" y="0"/>
                  </a:lnTo>
                  <a:lnTo>
                    <a:pt x="375774" y="236834"/>
                  </a:lnTo>
                  <a:lnTo>
                    <a:pt x="0" y="242981"/>
                  </a:lnTo>
                  <a:close/>
                </a:path>
              </a:pathLst>
            </a:custGeom>
            <a:solidFill>
              <a:srgbClr val="0034EC"/>
            </a:solidFill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sp>
          <p:nvSpPr>
            <p:cNvPr id="9" name="object 9"/>
            <p:cNvSpPr/>
            <p:nvPr/>
          </p:nvSpPr>
          <p:spPr>
            <a:xfrm>
              <a:off x="15411242" y="4659916"/>
              <a:ext cx="375920" cy="243204"/>
            </a:xfrm>
            <a:custGeom>
              <a:avLst/>
              <a:gdLst/>
              <a:ahLst/>
              <a:cxnLst/>
              <a:rect l="l" t="t" r="r" b="b"/>
              <a:pathLst>
                <a:path w="375919" h="243204">
                  <a:moveTo>
                    <a:pt x="163472" y="163472"/>
                  </a:moveTo>
                  <a:lnTo>
                    <a:pt x="0" y="242981"/>
                  </a:lnTo>
                  <a:lnTo>
                    <a:pt x="375774" y="236834"/>
                  </a:lnTo>
                  <a:lnTo>
                    <a:pt x="83963" y="0"/>
                  </a:lnTo>
                  <a:lnTo>
                    <a:pt x="163472" y="163472"/>
                  </a:lnTo>
                  <a:close/>
                </a:path>
              </a:pathLst>
            </a:custGeom>
            <a:ln w="11429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 sz="1200"/>
            </a:p>
          </p:txBody>
        </p:sp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85BA244-C042-D519-0D46-13F7DD9659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701" y="365126"/>
            <a:ext cx="10515600" cy="1021548"/>
          </a:xfrm>
        </p:spPr>
        <p:txBody>
          <a:bodyPr/>
          <a:lstStyle/>
          <a:p>
            <a:r>
              <a:rPr lang="ru-RU" dirty="0"/>
              <a:t>Изучение зарубежного опыта / аналогов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7A53019A-D191-EF23-D8AC-8CE6E1B95C34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26701" y="1483982"/>
            <a:ext cx="7652657" cy="47166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i="0" dirty="0">
                <a:solidFill>
                  <a:srgbClr val="333333"/>
                </a:solidFill>
                <a:effectLst/>
              </a:rPr>
              <a:t>Наработки зарубежных коллег </a:t>
            </a:r>
            <a:r>
              <a:rPr lang="ru-RU" b="0" i="0" dirty="0">
                <a:solidFill>
                  <a:srgbClr val="333333"/>
                </a:solidFill>
                <a:effectLst/>
              </a:rPr>
              <a:t>в вашей нише. Они не являются вашими конкурентами, поэтому анализ их сайтов должен быть направлен на поиск интересных предложений, элементов на сайте и т.д. Изучение иностранного опыта может быть весьма полезны.</a:t>
            </a:r>
          </a:p>
          <a:p>
            <a:r>
              <a:rPr lang="ru-RU" dirty="0">
                <a:solidFill>
                  <a:srgbClr val="333333"/>
                </a:solidFill>
              </a:rPr>
              <a:t>Можно брать готовые бизнес-модели</a:t>
            </a:r>
            <a:endParaRPr lang="ru-RU" b="0" i="0" dirty="0">
              <a:solidFill>
                <a:srgbClr val="333333"/>
              </a:solidFill>
              <a:effectLst/>
            </a:endParaRPr>
          </a:p>
          <a:p>
            <a:pPr lvl="1"/>
            <a:r>
              <a:rPr lang="ru-RU" noProof="1">
                <a:solidFill>
                  <a:srgbClr val="333333"/>
                </a:solidFill>
              </a:rPr>
              <a:t>Пример: Оскар Хартман — </a:t>
            </a:r>
            <a:r>
              <a:rPr lang="en-US" noProof="1">
                <a:solidFill>
                  <a:srgbClr val="333333"/>
                </a:solidFill>
              </a:rPr>
              <a:t>Avito, Carprice, CarFix, KupiVIP</a:t>
            </a:r>
            <a:r>
              <a:rPr lang="ru-RU" noProof="1">
                <a:solidFill>
                  <a:srgbClr val="333333"/>
                </a:solidFill>
              </a:rPr>
              <a:t>, </a:t>
            </a:r>
            <a:r>
              <a:rPr lang="en" noProof="1">
                <a:solidFill>
                  <a:srgbClr val="333333"/>
                </a:solidFill>
              </a:rPr>
              <a:t>AUTO1, Flaschenpost, June Homes, Flink, Slice, Spinny, Carprice, Aktivo, Sellanycar, Sapato, ShoppingLive</a:t>
            </a:r>
            <a:endParaRPr lang="ru-RU" noProof="1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262CB95-F7C6-2822-1149-AA68582B77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7299" y="1483982"/>
            <a:ext cx="30480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4468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0233B191-57D5-5925-F159-1B4609038D0C}"/>
              </a:ext>
            </a:extLst>
          </p:cNvPr>
          <p:cNvSpPr txBox="1">
            <a:spLocks/>
          </p:cNvSpPr>
          <p:nvPr/>
        </p:nvSpPr>
        <p:spPr>
          <a:xfrm>
            <a:off x="350012" y="214825"/>
            <a:ext cx="7010400" cy="624103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6992">
              <a:lnSpc>
                <a:spcPct val="100000"/>
              </a:lnSpc>
              <a:spcBef>
                <a:spcPts val="67"/>
              </a:spcBef>
            </a:pPr>
            <a:r>
              <a:rPr lang="ru-RU" spc="140" dirty="0"/>
              <a:t>Что</a:t>
            </a:r>
            <a:r>
              <a:rPr lang="ru-RU" spc="23" dirty="0"/>
              <a:t> </a:t>
            </a:r>
            <a:r>
              <a:rPr lang="ru-RU" spc="253" dirty="0"/>
              <a:t>на</a:t>
            </a:r>
            <a:r>
              <a:rPr lang="ru-RU" spc="27" dirty="0"/>
              <a:t> </a:t>
            </a:r>
            <a:r>
              <a:rPr lang="ru-RU" spc="127" dirty="0"/>
              <a:t>выходе</a:t>
            </a:r>
          </a:p>
        </p:txBody>
      </p:sp>
      <p:grpSp>
        <p:nvGrpSpPr>
          <p:cNvPr id="5" name="object 3">
            <a:extLst>
              <a:ext uri="{FF2B5EF4-FFF2-40B4-BE49-F238E27FC236}">
                <a16:creationId xmlns:a16="http://schemas.microsoft.com/office/drawing/2014/main" id="{CB7BF670-7D86-4A0E-57BA-A638B9EE05BF}"/>
              </a:ext>
            </a:extLst>
          </p:cNvPr>
          <p:cNvGrpSpPr/>
          <p:nvPr/>
        </p:nvGrpSpPr>
        <p:grpSpPr>
          <a:xfrm>
            <a:off x="188087" y="791475"/>
            <a:ext cx="10999671" cy="6192129"/>
            <a:chOff x="854887" y="2121712"/>
            <a:chExt cx="13333094" cy="7505700"/>
          </a:xfrm>
        </p:grpSpPr>
        <p:pic>
          <p:nvPicPr>
            <p:cNvPr id="6" name="object 4">
              <a:extLst>
                <a:ext uri="{FF2B5EF4-FFF2-40B4-BE49-F238E27FC236}">
                  <a16:creationId xmlns:a16="http://schemas.microsoft.com/office/drawing/2014/main" id="{BF220BDB-5FA8-0433-D72E-7B3C4B4FFF94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54887" y="2121712"/>
              <a:ext cx="13332576" cy="7505675"/>
            </a:xfrm>
            <a:prstGeom prst="rect">
              <a:avLst/>
            </a:prstGeom>
          </p:spPr>
        </p:pic>
        <p:pic>
          <p:nvPicPr>
            <p:cNvPr id="7" name="object 5">
              <a:extLst>
                <a:ext uri="{FF2B5EF4-FFF2-40B4-BE49-F238E27FC236}">
                  <a16:creationId xmlns:a16="http://schemas.microsoft.com/office/drawing/2014/main" id="{74E8DEC3-1311-64FA-92D0-589FA0A19920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97775" y="2174100"/>
              <a:ext cx="12846801" cy="70198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81741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2409" y="347990"/>
            <a:ext cx="8836409" cy="685658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46992">
              <a:lnSpc>
                <a:spcPct val="100000"/>
              </a:lnSpc>
              <a:spcBef>
                <a:spcPts val="67"/>
              </a:spcBef>
            </a:pPr>
            <a:r>
              <a:rPr lang="ru-RU" spc="250" dirty="0"/>
              <a:t>План</a:t>
            </a:r>
            <a:r>
              <a:rPr spc="23" dirty="0"/>
              <a:t> </a:t>
            </a:r>
            <a:r>
              <a:rPr lang="ru-RU" spc="23" dirty="0"/>
              <a:t>разработки / </a:t>
            </a:r>
            <a:r>
              <a:rPr lang="ru-RU" spc="240" dirty="0"/>
              <a:t>ввода фичей</a:t>
            </a:r>
            <a:endParaRPr spc="233" dirty="0"/>
          </a:p>
        </p:txBody>
      </p:sp>
      <p:grpSp>
        <p:nvGrpSpPr>
          <p:cNvPr id="3" name="object 3"/>
          <p:cNvGrpSpPr/>
          <p:nvPr/>
        </p:nvGrpSpPr>
        <p:grpSpPr>
          <a:xfrm>
            <a:off x="-28440" y="1517301"/>
            <a:ext cx="12243740" cy="4602145"/>
            <a:chOff x="754875" y="2588449"/>
            <a:chExt cx="16736694" cy="629094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54875" y="2588449"/>
              <a:ext cx="16736599" cy="629039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97775" y="2712274"/>
              <a:ext cx="16050798" cy="5604593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4973084" y="1889534"/>
            <a:ext cx="1184063" cy="315407"/>
          </a:xfrm>
          <a:prstGeom prst="rect">
            <a:avLst/>
          </a:prstGeom>
          <a:solidFill>
            <a:srgbClr val="1155CC"/>
          </a:solidFill>
        </p:spPr>
        <p:txBody>
          <a:bodyPr vert="horz" wrap="square" lIns="0" tIns="48260" rIns="0" bIns="0" rtlCol="0">
            <a:spAutoFit/>
          </a:bodyPr>
          <a:lstStyle/>
          <a:p>
            <a:pPr marL="90175">
              <a:spcBef>
                <a:spcPts val="380"/>
              </a:spcBef>
            </a:pPr>
            <a:r>
              <a:rPr sz="1733" spc="133" dirty="0">
                <a:solidFill>
                  <a:srgbClr val="FFFFFF"/>
                </a:solidFill>
                <a:latin typeface="Arial"/>
                <a:cs typeface="Arial"/>
              </a:rPr>
              <a:t>Метрика</a:t>
            </a:r>
            <a:endParaRPr sz="1733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863316" y="1889534"/>
            <a:ext cx="1065107" cy="315407"/>
          </a:xfrm>
          <a:prstGeom prst="rect">
            <a:avLst/>
          </a:prstGeom>
          <a:solidFill>
            <a:srgbClr val="1155CC"/>
          </a:solidFill>
        </p:spPr>
        <p:txBody>
          <a:bodyPr vert="horz" wrap="square" lIns="0" tIns="48260" rIns="0" bIns="0" rtlCol="0">
            <a:spAutoFit/>
          </a:bodyPr>
          <a:lstStyle/>
          <a:p>
            <a:pPr marL="113036">
              <a:spcBef>
                <a:spcPts val="380"/>
              </a:spcBef>
            </a:pPr>
            <a:r>
              <a:rPr sz="1733" spc="140" dirty="0">
                <a:solidFill>
                  <a:srgbClr val="FFFFFF"/>
                </a:solidFill>
                <a:latin typeface="Arial"/>
                <a:cs typeface="Arial"/>
              </a:rPr>
              <a:t>Проект</a:t>
            </a:r>
            <a:endParaRPr sz="1733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988150" y="1889534"/>
            <a:ext cx="1497330" cy="315407"/>
          </a:xfrm>
          <a:prstGeom prst="rect">
            <a:avLst/>
          </a:prstGeom>
          <a:solidFill>
            <a:srgbClr val="1155CC"/>
          </a:solidFill>
        </p:spPr>
        <p:txBody>
          <a:bodyPr vert="horz" wrap="square" lIns="0" tIns="48260" rIns="0" bIns="0" rtlCol="0">
            <a:spAutoFit/>
          </a:bodyPr>
          <a:lstStyle/>
          <a:p>
            <a:pPr marL="91445">
              <a:spcBef>
                <a:spcPts val="380"/>
              </a:spcBef>
            </a:pPr>
            <a:r>
              <a:rPr sz="1733" spc="76" dirty="0">
                <a:solidFill>
                  <a:srgbClr val="FFFFFF"/>
                </a:solidFill>
                <a:latin typeface="Arial"/>
                <a:cs typeface="Arial"/>
              </a:rPr>
              <a:t>Платформа</a:t>
            </a:r>
            <a:endParaRPr sz="1733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814858" y="1889534"/>
            <a:ext cx="1065107" cy="315407"/>
          </a:xfrm>
          <a:prstGeom prst="rect">
            <a:avLst/>
          </a:prstGeom>
          <a:solidFill>
            <a:srgbClr val="1155CC"/>
          </a:solidFill>
        </p:spPr>
        <p:txBody>
          <a:bodyPr vert="horz" wrap="square" lIns="0" tIns="48260" rIns="0" bIns="0" rtlCol="0">
            <a:spAutoFit/>
          </a:bodyPr>
          <a:lstStyle/>
          <a:p>
            <a:pPr marL="165108">
              <a:spcBef>
                <a:spcPts val="380"/>
              </a:spcBef>
            </a:pPr>
            <a:r>
              <a:rPr sz="1733" spc="27" dirty="0">
                <a:solidFill>
                  <a:srgbClr val="FFFFFF"/>
                </a:solidFill>
                <a:latin typeface="Arial"/>
                <a:cs typeface="Arial"/>
              </a:rPr>
              <a:t>Статус</a:t>
            </a:r>
            <a:endParaRPr sz="1733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171867" y="1889534"/>
            <a:ext cx="1283123" cy="315407"/>
          </a:xfrm>
          <a:prstGeom prst="rect">
            <a:avLst/>
          </a:prstGeom>
          <a:solidFill>
            <a:srgbClr val="1155CC"/>
          </a:solidFill>
        </p:spPr>
        <p:txBody>
          <a:bodyPr vert="horz" wrap="square" lIns="0" tIns="48260" rIns="0" bIns="0" rtlCol="0">
            <a:spAutoFit/>
          </a:bodyPr>
          <a:lstStyle/>
          <a:p>
            <a:pPr marL="86788">
              <a:spcBef>
                <a:spcPts val="380"/>
              </a:spcBef>
            </a:pPr>
            <a:r>
              <a:rPr sz="1733" spc="40" dirty="0">
                <a:solidFill>
                  <a:srgbClr val="FFFFFF"/>
                </a:solidFill>
                <a:latin typeface="Arial"/>
                <a:cs typeface="Arial"/>
              </a:rPr>
              <a:t>Результат</a:t>
            </a:r>
            <a:endParaRPr sz="1733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53540" y="2603256"/>
            <a:ext cx="6646398" cy="1834689"/>
          </a:xfrm>
          <a:prstGeom prst="rect">
            <a:avLst/>
          </a:prstGeom>
        </p:spPr>
        <p:txBody>
          <a:bodyPr vert="horz" wrap="square" lIns="0" tIns="38945" rIns="0" bIns="0" rtlCol="0" anchor="ctr">
            <a:spAutoFit/>
          </a:bodyPr>
          <a:lstStyle/>
          <a:p>
            <a:pPr marL="16933" marR="6773">
              <a:lnSpc>
                <a:spcPts val="7000"/>
              </a:lnSpc>
              <a:spcBef>
                <a:spcPts val="305"/>
              </a:spcBef>
            </a:pPr>
            <a:r>
              <a:rPr lang="ru-RU" sz="5867" spc="360" dirty="0">
                <a:solidFill>
                  <a:srgbClr val="000000"/>
                </a:solidFill>
              </a:rPr>
              <a:t>Приоритезация фичей / гипотез</a:t>
            </a:r>
            <a:endParaRPr lang="ru-RU" sz="5867" dirty="0"/>
          </a:p>
        </p:txBody>
      </p:sp>
    </p:spTree>
    <p:extLst>
      <p:ext uri="{BB962C8B-B14F-4D97-AF65-F5344CB8AC3E}">
        <p14:creationId xmlns:p14="http://schemas.microsoft.com/office/powerpoint/2010/main" val="358583044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-227009" y="0"/>
            <a:ext cx="6441205" cy="683749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6605311" y="6087676"/>
            <a:ext cx="3087793" cy="500992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 marR="3387">
              <a:spcBef>
                <a:spcPts val="67"/>
              </a:spcBef>
            </a:pPr>
            <a:r>
              <a:rPr sz="1600" spc="76" dirty="0">
                <a:latin typeface="Arial"/>
                <a:cs typeface="Arial"/>
              </a:rPr>
              <a:t>“The</a:t>
            </a:r>
            <a:r>
              <a:rPr sz="1600" spc="-23" dirty="0">
                <a:latin typeface="Arial"/>
                <a:cs typeface="Arial"/>
              </a:rPr>
              <a:t> </a:t>
            </a:r>
            <a:r>
              <a:rPr sz="1600" spc="93" dirty="0">
                <a:latin typeface="Arial"/>
                <a:cs typeface="Arial"/>
              </a:rPr>
              <a:t>Periodic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spc="53" dirty="0">
                <a:latin typeface="Arial"/>
                <a:cs typeface="Arial"/>
              </a:rPr>
              <a:t>Table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spc="100" dirty="0">
                <a:latin typeface="Arial"/>
                <a:cs typeface="Arial"/>
              </a:rPr>
              <a:t>of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spc="123" dirty="0">
                <a:latin typeface="Arial"/>
                <a:cs typeface="Arial"/>
              </a:rPr>
              <a:t>Product </a:t>
            </a:r>
            <a:r>
              <a:rPr sz="1600" spc="97" dirty="0">
                <a:latin typeface="Arial"/>
                <a:cs typeface="Arial"/>
              </a:rPr>
              <a:t>Prioritization</a:t>
            </a:r>
            <a:r>
              <a:rPr sz="1600" spc="-3" dirty="0">
                <a:latin typeface="Arial"/>
                <a:cs typeface="Arial"/>
              </a:rPr>
              <a:t> </a:t>
            </a:r>
            <a:r>
              <a:rPr sz="1600" spc="76" dirty="0">
                <a:latin typeface="Arial"/>
                <a:cs typeface="Arial"/>
              </a:rPr>
              <a:t>Techniques”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7A7C8DB1-66FB-3438-0C2E-45BC0EEC8A67}"/>
              </a:ext>
            </a:extLst>
          </p:cNvPr>
          <p:cNvSpPr txBox="1">
            <a:spLocks/>
          </p:cNvSpPr>
          <p:nvPr/>
        </p:nvSpPr>
        <p:spPr>
          <a:xfrm>
            <a:off x="6605311" y="489763"/>
            <a:ext cx="4380272" cy="2039875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8467" marR="3387">
              <a:lnSpc>
                <a:spcPct val="100000"/>
              </a:lnSpc>
              <a:spcBef>
                <a:spcPts val="67"/>
              </a:spcBef>
            </a:pPr>
            <a:r>
              <a:rPr lang="ru-RU" spc="169"/>
              <a:t>Подходы</a:t>
            </a:r>
            <a:r>
              <a:rPr lang="ru-RU" spc="23"/>
              <a:t> </a:t>
            </a:r>
            <a:r>
              <a:rPr lang="ru-RU" spc="367"/>
              <a:t>и</a:t>
            </a:r>
            <a:r>
              <a:rPr lang="ru-RU" spc="23"/>
              <a:t> </a:t>
            </a:r>
            <a:r>
              <a:rPr lang="ru-RU" spc="247"/>
              <a:t>фреймворки </a:t>
            </a:r>
            <a:r>
              <a:rPr lang="ru-RU" spc="297"/>
              <a:t>приоритизации</a:t>
            </a:r>
            <a:endParaRPr lang="ru-RU" spc="297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73383" y="723672"/>
            <a:ext cx="9023276" cy="685658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8467">
              <a:lnSpc>
                <a:spcPct val="100000"/>
              </a:lnSpc>
              <a:spcBef>
                <a:spcPts val="67"/>
              </a:spcBef>
            </a:pPr>
            <a:r>
              <a:rPr lang="ru-RU" spc="257" dirty="0"/>
              <a:t>Категоризация </a:t>
            </a:r>
            <a:r>
              <a:rPr lang="ru-RU" spc="333" dirty="0"/>
              <a:t>и</a:t>
            </a:r>
            <a:r>
              <a:rPr lang="ru-RU" dirty="0"/>
              <a:t>	</a:t>
            </a:r>
            <a:r>
              <a:rPr lang="ru-RU" spc="267" dirty="0"/>
              <a:t>приоритезация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73383" y="2304515"/>
            <a:ext cx="5422617" cy="1978320"/>
          </a:xfrm>
          <a:prstGeom prst="rect">
            <a:avLst/>
          </a:prstGeom>
        </p:spPr>
        <p:txBody>
          <a:bodyPr vert="horz" wrap="square" lIns="0" tIns="160867" rIns="0" bIns="0" rtlCol="0">
            <a:spAutoFit/>
          </a:bodyPr>
          <a:lstStyle/>
          <a:p>
            <a:pPr marL="8467">
              <a:spcBef>
                <a:spcPts val="1267"/>
              </a:spcBef>
              <a:tabLst>
                <a:tab pos="414464" algn="l"/>
              </a:tabLst>
            </a:pPr>
            <a:r>
              <a:rPr sz="2000" spc="437" dirty="0">
                <a:solidFill>
                  <a:srgbClr val="1155CC"/>
                </a:solidFill>
                <a:latin typeface="Arial Unicode MS"/>
                <a:cs typeface="Arial Unicode MS"/>
              </a:rPr>
              <a:t>❏</a:t>
            </a:r>
            <a:r>
              <a:rPr sz="2200" dirty="0">
                <a:solidFill>
                  <a:srgbClr val="1155CC"/>
                </a:solidFill>
                <a:latin typeface="Arial Unicode MS"/>
                <a:cs typeface="Arial Unicode MS"/>
              </a:rPr>
              <a:t>	</a:t>
            </a:r>
            <a:r>
              <a:rPr sz="2200" spc="93" dirty="0">
                <a:latin typeface="Arial"/>
                <a:cs typeface="Arial"/>
              </a:rPr>
              <a:t>Собрать</a:t>
            </a:r>
            <a:r>
              <a:rPr sz="2200" spc="-30" dirty="0">
                <a:latin typeface="Arial"/>
                <a:cs typeface="Arial"/>
              </a:rPr>
              <a:t> </a:t>
            </a:r>
            <a:r>
              <a:rPr sz="2200" spc="177" dirty="0">
                <a:latin typeface="Arial"/>
                <a:cs typeface="Arial"/>
              </a:rPr>
              <a:t>идеи</a:t>
            </a:r>
            <a:endParaRPr sz="2200" dirty="0">
              <a:latin typeface="Arial"/>
              <a:cs typeface="Arial"/>
            </a:endParaRPr>
          </a:p>
          <a:p>
            <a:pPr marL="8467">
              <a:spcBef>
                <a:spcPts val="1200"/>
              </a:spcBef>
              <a:tabLst>
                <a:tab pos="414464" algn="l"/>
              </a:tabLst>
            </a:pPr>
            <a:r>
              <a:rPr sz="2200" spc="437" dirty="0">
                <a:solidFill>
                  <a:srgbClr val="1155CC"/>
                </a:solidFill>
                <a:latin typeface="Arial Unicode MS"/>
                <a:cs typeface="Arial Unicode MS"/>
              </a:rPr>
              <a:t>❏</a:t>
            </a:r>
            <a:r>
              <a:rPr sz="2200" dirty="0">
                <a:solidFill>
                  <a:srgbClr val="1155CC"/>
                </a:solidFill>
                <a:latin typeface="Arial Unicode MS"/>
                <a:cs typeface="Arial Unicode MS"/>
              </a:rPr>
              <a:t>	</a:t>
            </a:r>
            <a:r>
              <a:rPr sz="2200" spc="120" dirty="0">
                <a:latin typeface="Arial"/>
                <a:cs typeface="Arial"/>
              </a:rPr>
              <a:t>Выбрать</a:t>
            </a:r>
            <a:r>
              <a:rPr sz="2200" spc="-30" dirty="0">
                <a:latin typeface="Arial"/>
                <a:cs typeface="Arial"/>
              </a:rPr>
              <a:t> </a:t>
            </a:r>
            <a:r>
              <a:rPr sz="2200" spc="136" dirty="0">
                <a:latin typeface="Arial"/>
                <a:cs typeface="Arial"/>
              </a:rPr>
              <a:t>подход</a:t>
            </a:r>
            <a:r>
              <a:rPr sz="2200" spc="-30" dirty="0">
                <a:latin typeface="Arial"/>
                <a:cs typeface="Arial"/>
              </a:rPr>
              <a:t> </a:t>
            </a:r>
            <a:r>
              <a:rPr sz="2200" spc="113" dirty="0">
                <a:latin typeface="Arial"/>
                <a:cs typeface="Arial"/>
              </a:rPr>
              <a:t>для</a:t>
            </a:r>
            <a:r>
              <a:rPr sz="2200" spc="-27" dirty="0">
                <a:latin typeface="Arial"/>
                <a:cs typeface="Arial"/>
              </a:rPr>
              <a:t> </a:t>
            </a:r>
            <a:r>
              <a:rPr sz="2200" spc="207" dirty="0">
                <a:latin typeface="Arial"/>
                <a:cs typeface="Arial"/>
              </a:rPr>
              <a:t>оценки</a:t>
            </a:r>
            <a:endParaRPr sz="2200" dirty="0">
              <a:latin typeface="Arial"/>
              <a:cs typeface="Arial"/>
            </a:endParaRPr>
          </a:p>
          <a:p>
            <a:pPr marL="8467">
              <a:spcBef>
                <a:spcPts val="1200"/>
              </a:spcBef>
              <a:tabLst>
                <a:tab pos="414464" algn="l"/>
              </a:tabLst>
            </a:pPr>
            <a:r>
              <a:rPr sz="2200" spc="437" dirty="0">
                <a:solidFill>
                  <a:srgbClr val="1155CC"/>
                </a:solidFill>
                <a:latin typeface="Arial Unicode MS"/>
                <a:cs typeface="Arial Unicode MS"/>
              </a:rPr>
              <a:t>❏</a:t>
            </a:r>
            <a:r>
              <a:rPr sz="2200" dirty="0">
                <a:solidFill>
                  <a:srgbClr val="1155CC"/>
                </a:solidFill>
                <a:latin typeface="Arial Unicode MS"/>
                <a:cs typeface="Arial Unicode MS"/>
              </a:rPr>
              <a:t>	</a:t>
            </a:r>
            <a:r>
              <a:rPr sz="2200" spc="147" dirty="0">
                <a:latin typeface="Arial"/>
                <a:cs typeface="Arial"/>
              </a:rPr>
              <a:t>Оценить</a:t>
            </a:r>
            <a:r>
              <a:rPr sz="2200" spc="-30" dirty="0">
                <a:latin typeface="Arial"/>
                <a:cs typeface="Arial"/>
              </a:rPr>
              <a:t> </a:t>
            </a:r>
            <a:r>
              <a:rPr sz="2200" spc="87" dirty="0">
                <a:latin typeface="Arial"/>
                <a:cs typeface="Arial"/>
              </a:rPr>
              <a:t>фичи,</a:t>
            </a:r>
            <a:r>
              <a:rPr sz="2200" spc="-27" dirty="0">
                <a:latin typeface="Arial"/>
                <a:cs typeface="Arial"/>
              </a:rPr>
              <a:t> </a:t>
            </a:r>
            <a:r>
              <a:rPr sz="2200" spc="150" dirty="0">
                <a:latin typeface="Arial"/>
                <a:cs typeface="Arial"/>
              </a:rPr>
              <a:t>ресурсы</a:t>
            </a:r>
            <a:r>
              <a:rPr sz="2200" spc="-27" dirty="0">
                <a:latin typeface="Arial"/>
                <a:cs typeface="Arial"/>
              </a:rPr>
              <a:t> </a:t>
            </a:r>
            <a:r>
              <a:rPr sz="2200" spc="257" dirty="0">
                <a:latin typeface="Arial"/>
                <a:cs typeface="Arial"/>
              </a:rPr>
              <a:t>и</a:t>
            </a:r>
            <a:r>
              <a:rPr sz="2200" spc="-27" dirty="0">
                <a:latin typeface="Arial"/>
                <a:cs typeface="Arial"/>
              </a:rPr>
              <a:t> </a:t>
            </a:r>
            <a:r>
              <a:rPr sz="2200" spc="200" dirty="0">
                <a:latin typeface="Arial"/>
                <a:cs typeface="Arial"/>
              </a:rPr>
              <a:t>сроки</a:t>
            </a:r>
            <a:endParaRPr sz="2200" dirty="0">
              <a:latin typeface="Arial"/>
              <a:cs typeface="Arial"/>
            </a:endParaRPr>
          </a:p>
          <a:p>
            <a:pPr marL="8467">
              <a:spcBef>
                <a:spcPts val="1200"/>
              </a:spcBef>
              <a:tabLst>
                <a:tab pos="414464" algn="l"/>
              </a:tabLst>
            </a:pPr>
            <a:r>
              <a:rPr sz="2200" spc="437" dirty="0">
                <a:solidFill>
                  <a:srgbClr val="1155CC"/>
                </a:solidFill>
                <a:latin typeface="Arial Unicode MS"/>
                <a:cs typeface="Arial Unicode MS"/>
              </a:rPr>
              <a:t>❏</a:t>
            </a:r>
            <a:r>
              <a:rPr sz="2200" dirty="0">
                <a:solidFill>
                  <a:srgbClr val="1155CC"/>
                </a:solidFill>
                <a:latin typeface="Arial Unicode MS"/>
                <a:cs typeface="Arial Unicode MS"/>
              </a:rPr>
              <a:t>	</a:t>
            </a:r>
            <a:r>
              <a:rPr sz="2200" spc="143" dirty="0">
                <a:latin typeface="Arial"/>
                <a:cs typeface="Arial"/>
              </a:rPr>
              <a:t>Определить</a:t>
            </a:r>
            <a:r>
              <a:rPr sz="2200" spc="-30" dirty="0">
                <a:latin typeface="Arial"/>
                <a:cs typeface="Arial"/>
              </a:rPr>
              <a:t> </a:t>
            </a:r>
            <a:r>
              <a:rPr sz="2200" spc="93" dirty="0">
                <a:latin typeface="Arial"/>
                <a:cs typeface="Arial"/>
              </a:rPr>
              <a:t>что</a:t>
            </a:r>
            <a:r>
              <a:rPr sz="2200" spc="-30" dirty="0">
                <a:latin typeface="Arial"/>
                <a:cs typeface="Arial"/>
              </a:rPr>
              <a:t> </a:t>
            </a:r>
            <a:r>
              <a:rPr sz="2200" spc="80" dirty="0">
                <a:latin typeface="Arial"/>
                <a:cs typeface="Arial"/>
              </a:rPr>
              <a:t>делать</a:t>
            </a:r>
            <a:r>
              <a:rPr sz="2200" spc="-27" dirty="0">
                <a:latin typeface="Arial"/>
                <a:cs typeface="Arial"/>
              </a:rPr>
              <a:t> </a:t>
            </a:r>
            <a:r>
              <a:rPr sz="2200" spc="120" dirty="0">
                <a:latin typeface="Arial"/>
                <a:cs typeface="Arial"/>
              </a:rPr>
              <a:t>с</a:t>
            </a:r>
            <a:r>
              <a:rPr sz="2200" spc="-30" dirty="0">
                <a:latin typeface="Arial"/>
                <a:cs typeface="Arial"/>
              </a:rPr>
              <a:t> </a:t>
            </a:r>
            <a:r>
              <a:rPr sz="2200" spc="220" dirty="0">
                <a:latin typeface="Arial"/>
                <a:cs typeface="Arial"/>
              </a:rPr>
              <a:t>ними</a:t>
            </a:r>
            <a:endParaRPr sz="2200" dirty="0">
              <a:latin typeface="Arial"/>
              <a:cs typeface="Arial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DF4AC73-951E-C003-01D2-4D6FB6AEA4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1576" y="1758122"/>
            <a:ext cx="5080000" cy="42164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6493B7E-A4B7-4A3B-9578-DA3995F568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80" y="421499"/>
            <a:ext cx="10515600" cy="1367108"/>
          </a:xfrm>
        </p:spPr>
        <p:txBody>
          <a:bodyPr>
            <a:normAutofit/>
          </a:bodyPr>
          <a:lstStyle/>
          <a:p>
            <a:r>
              <a:rPr lang="en-US" dirty="0"/>
              <a:t>Product vision</a:t>
            </a:r>
            <a:br>
              <a:rPr lang="en-US" dirty="0"/>
            </a:br>
            <a:r>
              <a:rPr lang="ru-R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Как сформировать видение продукта?</a:t>
            </a: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223BD1FA-BFFE-76E6-FF42-0E9F5269DAE6}"/>
              </a:ext>
            </a:extLst>
          </p:cNvPr>
          <p:cNvSpPr/>
          <p:nvPr/>
        </p:nvSpPr>
        <p:spPr>
          <a:xfrm>
            <a:off x="2517423" y="2779544"/>
            <a:ext cx="2325370" cy="825500"/>
          </a:xfrm>
          <a:custGeom>
            <a:avLst/>
            <a:gdLst/>
            <a:ahLst/>
            <a:cxnLst/>
            <a:rect l="l" t="t" r="r" b="b"/>
            <a:pathLst>
              <a:path w="2325370" h="825500">
                <a:moveTo>
                  <a:pt x="0" y="137502"/>
                </a:moveTo>
                <a:lnTo>
                  <a:pt x="7009" y="94041"/>
                </a:lnTo>
                <a:lnTo>
                  <a:pt x="26530" y="56295"/>
                </a:lnTo>
                <a:lnTo>
                  <a:pt x="56295" y="26530"/>
                </a:lnTo>
                <a:lnTo>
                  <a:pt x="94041" y="7009"/>
                </a:lnTo>
                <a:lnTo>
                  <a:pt x="137502" y="0"/>
                </a:lnTo>
                <a:lnTo>
                  <a:pt x="2187797" y="0"/>
                </a:lnTo>
                <a:lnTo>
                  <a:pt x="2240417" y="10466"/>
                </a:lnTo>
                <a:lnTo>
                  <a:pt x="2285026" y="40273"/>
                </a:lnTo>
                <a:lnTo>
                  <a:pt x="2314833" y="84882"/>
                </a:lnTo>
                <a:lnTo>
                  <a:pt x="2325299" y="137502"/>
                </a:lnTo>
                <a:lnTo>
                  <a:pt x="2325299" y="687497"/>
                </a:lnTo>
                <a:lnTo>
                  <a:pt x="2318290" y="730958"/>
                </a:lnTo>
                <a:lnTo>
                  <a:pt x="2298769" y="768704"/>
                </a:lnTo>
                <a:lnTo>
                  <a:pt x="2269004" y="798469"/>
                </a:lnTo>
                <a:lnTo>
                  <a:pt x="2231258" y="817990"/>
                </a:lnTo>
                <a:lnTo>
                  <a:pt x="2187797" y="824999"/>
                </a:lnTo>
                <a:lnTo>
                  <a:pt x="137502" y="824999"/>
                </a:lnTo>
                <a:lnTo>
                  <a:pt x="94041" y="817990"/>
                </a:lnTo>
                <a:lnTo>
                  <a:pt x="56295" y="798469"/>
                </a:lnTo>
                <a:lnTo>
                  <a:pt x="26530" y="768704"/>
                </a:lnTo>
                <a:lnTo>
                  <a:pt x="7009" y="730958"/>
                </a:lnTo>
                <a:lnTo>
                  <a:pt x="0" y="687497"/>
                </a:lnTo>
                <a:lnTo>
                  <a:pt x="0" y="137502"/>
                </a:lnTo>
                <a:close/>
              </a:path>
            </a:pathLst>
          </a:custGeom>
          <a:ln w="19049">
            <a:solidFill>
              <a:srgbClr val="0034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AB035B04-5D1E-279B-17F9-1779D3F99687}"/>
              </a:ext>
            </a:extLst>
          </p:cNvPr>
          <p:cNvSpPr txBox="1"/>
          <p:nvPr/>
        </p:nvSpPr>
        <p:spPr>
          <a:xfrm>
            <a:off x="2826230" y="2928283"/>
            <a:ext cx="1677035" cy="540533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R="5080" algn="ctr">
              <a:lnSpc>
                <a:spcPct val="70000"/>
              </a:lnSpc>
            </a:pPr>
            <a:r>
              <a:rPr sz="1600" spc="105" dirty="0">
                <a:latin typeface="Arial"/>
                <a:cs typeface="Arial"/>
              </a:rPr>
              <a:t>Брейншторм</a:t>
            </a:r>
            <a:r>
              <a:rPr sz="1600" spc="10" dirty="0">
                <a:latin typeface="Arial"/>
                <a:cs typeface="Arial"/>
              </a:rPr>
              <a:t> </a:t>
            </a:r>
            <a:r>
              <a:rPr sz="1600" spc="90" dirty="0">
                <a:latin typeface="Arial"/>
                <a:cs typeface="Arial"/>
              </a:rPr>
              <a:t>внутри </a:t>
            </a:r>
            <a:r>
              <a:rPr sz="1600" spc="85" dirty="0">
                <a:latin typeface="Arial"/>
                <a:cs typeface="Arial"/>
              </a:rPr>
              <a:t>команды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9A5A90AB-E020-DF18-B80F-65FBF0B2DF11}"/>
              </a:ext>
            </a:extLst>
          </p:cNvPr>
          <p:cNvSpPr/>
          <p:nvPr/>
        </p:nvSpPr>
        <p:spPr>
          <a:xfrm>
            <a:off x="1906642" y="3842922"/>
            <a:ext cx="2325370" cy="825500"/>
          </a:xfrm>
          <a:custGeom>
            <a:avLst/>
            <a:gdLst/>
            <a:ahLst/>
            <a:cxnLst/>
            <a:rect l="l" t="t" r="r" b="b"/>
            <a:pathLst>
              <a:path w="2325370" h="825500">
                <a:moveTo>
                  <a:pt x="0" y="137502"/>
                </a:moveTo>
                <a:lnTo>
                  <a:pt x="7009" y="94041"/>
                </a:lnTo>
                <a:lnTo>
                  <a:pt x="26530" y="56295"/>
                </a:lnTo>
                <a:lnTo>
                  <a:pt x="56295" y="26530"/>
                </a:lnTo>
                <a:lnTo>
                  <a:pt x="94041" y="7009"/>
                </a:lnTo>
                <a:lnTo>
                  <a:pt x="137502" y="0"/>
                </a:lnTo>
                <a:lnTo>
                  <a:pt x="2187797" y="0"/>
                </a:lnTo>
                <a:lnTo>
                  <a:pt x="2240417" y="10466"/>
                </a:lnTo>
                <a:lnTo>
                  <a:pt x="2285026" y="40273"/>
                </a:lnTo>
                <a:lnTo>
                  <a:pt x="2314833" y="84882"/>
                </a:lnTo>
                <a:lnTo>
                  <a:pt x="2325299" y="137502"/>
                </a:lnTo>
                <a:lnTo>
                  <a:pt x="2325299" y="687497"/>
                </a:lnTo>
                <a:lnTo>
                  <a:pt x="2318290" y="730958"/>
                </a:lnTo>
                <a:lnTo>
                  <a:pt x="2298769" y="768704"/>
                </a:lnTo>
                <a:lnTo>
                  <a:pt x="2269004" y="798469"/>
                </a:lnTo>
                <a:lnTo>
                  <a:pt x="2231258" y="817989"/>
                </a:lnTo>
                <a:lnTo>
                  <a:pt x="2187797" y="824999"/>
                </a:lnTo>
                <a:lnTo>
                  <a:pt x="137502" y="824999"/>
                </a:lnTo>
                <a:lnTo>
                  <a:pt x="94041" y="817989"/>
                </a:lnTo>
                <a:lnTo>
                  <a:pt x="56295" y="798469"/>
                </a:lnTo>
                <a:lnTo>
                  <a:pt x="26530" y="768704"/>
                </a:lnTo>
                <a:lnTo>
                  <a:pt x="7009" y="730958"/>
                </a:lnTo>
                <a:lnTo>
                  <a:pt x="0" y="687497"/>
                </a:lnTo>
                <a:lnTo>
                  <a:pt x="0" y="137502"/>
                </a:lnTo>
                <a:close/>
              </a:path>
            </a:pathLst>
          </a:custGeom>
          <a:ln w="19049">
            <a:solidFill>
              <a:srgbClr val="0034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E89BD7F3-895D-5731-8B46-112D6C570EA6}"/>
              </a:ext>
            </a:extLst>
          </p:cNvPr>
          <p:cNvSpPr txBox="1"/>
          <p:nvPr/>
        </p:nvSpPr>
        <p:spPr>
          <a:xfrm>
            <a:off x="2083807" y="3973786"/>
            <a:ext cx="1971040" cy="560282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R="5080" algn="ctr">
              <a:lnSpc>
                <a:spcPct val="70000"/>
              </a:lnSpc>
            </a:pPr>
            <a:r>
              <a:rPr sz="1600" spc="85" dirty="0">
                <a:latin typeface="Arial"/>
                <a:cs typeface="Arial"/>
              </a:rPr>
              <a:t>Анализ</a:t>
            </a:r>
            <a:r>
              <a:rPr sz="1600" spc="-5" dirty="0">
                <a:latin typeface="Arial"/>
                <a:cs typeface="Arial"/>
              </a:rPr>
              <a:t> </a:t>
            </a:r>
            <a:r>
              <a:rPr sz="1600" spc="75" dirty="0">
                <a:latin typeface="Arial"/>
                <a:cs typeface="Arial"/>
              </a:rPr>
              <a:t>зарубежных </a:t>
            </a:r>
            <a:r>
              <a:rPr sz="1600" spc="90" dirty="0">
                <a:latin typeface="Arial"/>
                <a:cs typeface="Arial"/>
              </a:rPr>
              <a:t>конкурентов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40B96A96-DB91-38FD-B0D1-7B839E868F77}"/>
              </a:ext>
            </a:extLst>
          </p:cNvPr>
          <p:cNvSpPr/>
          <p:nvPr/>
        </p:nvSpPr>
        <p:spPr>
          <a:xfrm>
            <a:off x="3203242" y="4926269"/>
            <a:ext cx="2325370" cy="825500"/>
          </a:xfrm>
          <a:custGeom>
            <a:avLst/>
            <a:gdLst/>
            <a:ahLst/>
            <a:cxnLst/>
            <a:rect l="l" t="t" r="r" b="b"/>
            <a:pathLst>
              <a:path w="2325370" h="825500">
                <a:moveTo>
                  <a:pt x="0" y="137502"/>
                </a:moveTo>
                <a:lnTo>
                  <a:pt x="7009" y="94041"/>
                </a:lnTo>
                <a:lnTo>
                  <a:pt x="26530" y="56295"/>
                </a:lnTo>
                <a:lnTo>
                  <a:pt x="56295" y="26530"/>
                </a:lnTo>
                <a:lnTo>
                  <a:pt x="94041" y="7009"/>
                </a:lnTo>
                <a:lnTo>
                  <a:pt x="137502" y="0"/>
                </a:lnTo>
                <a:lnTo>
                  <a:pt x="2187797" y="0"/>
                </a:lnTo>
                <a:lnTo>
                  <a:pt x="2240417" y="10466"/>
                </a:lnTo>
                <a:lnTo>
                  <a:pt x="2285026" y="40273"/>
                </a:lnTo>
                <a:lnTo>
                  <a:pt x="2314833" y="84882"/>
                </a:lnTo>
                <a:lnTo>
                  <a:pt x="2325299" y="137502"/>
                </a:lnTo>
                <a:lnTo>
                  <a:pt x="2325299" y="687497"/>
                </a:lnTo>
                <a:lnTo>
                  <a:pt x="2318290" y="730958"/>
                </a:lnTo>
                <a:lnTo>
                  <a:pt x="2298769" y="768704"/>
                </a:lnTo>
                <a:lnTo>
                  <a:pt x="2269004" y="798469"/>
                </a:lnTo>
                <a:lnTo>
                  <a:pt x="2231258" y="817990"/>
                </a:lnTo>
                <a:lnTo>
                  <a:pt x="2187797" y="824999"/>
                </a:lnTo>
                <a:lnTo>
                  <a:pt x="137502" y="824999"/>
                </a:lnTo>
                <a:lnTo>
                  <a:pt x="94041" y="817990"/>
                </a:lnTo>
                <a:lnTo>
                  <a:pt x="56295" y="798469"/>
                </a:lnTo>
                <a:lnTo>
                  <a:pt x="26530" y="768704"/>
                </a:lnTo>
                <a:lnTo>
                  <a:pt x="7009" y="730958"/>
                </a:lnTo>
                <a:lnTo>
                  <a:pt x="0" y="687497"/>
                </a:lnTo>
                <a:lnTo>
                  <a:pt x="0" y="137502"/>
                </a:lnTo>
                <a:close/>
              </a:path>
            </a:pathLst>
          </a:custGeom>
          <a:ln w="19049">
            <a:solidFill>
              <a:srgbClr val="0034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3BD73532-E3C1-40F5-3461-1B6F0E44BA2F}"/>
              </a:ext>
            </a:extLst>
          </p:cNvPr>
          <p:cNvSpPr txBox="1"/>
          <p:nvPr/>
        </p:nvSpPr>
        <p:spPr>
          <a:xfrm>
            <a:off x="3298315" y="5138998"/>
            <a:ext cx="2103120" cy="380745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 marR="5080" indent="140970" algn="ctr">
              <a:lnSpc>
                <a:spcPts val="1430"/>
              </a:lnSpc>
              <a:spcBef>
                <a:spcPts val="155"/>
              </a:spcBef>
            </a:pPr>
            <a:r>
              <a:rPr sz="1600" spc="85" dirty="0">
                <a:latin typeface="Arial"/>
                <a:cs typeface="Arial"/>
              </a:rPr>
              <a:t>Анализ</a:t>
            </a:r>
            <a:r>
              <a:rPr sz="1600" spc="-5" dirty="0">
                <a:latin typeface="Arial"/>
                <a:cs typeface="Arial"/>
              </a:rPr>
              <a:t> </a:t>
            </a:r>
            <a:r>
              <a:rPr sz="1600" spc="55" dirty="0">
                <a:latin typeface="Arial"/>
                <a:cs typeface="Arial"/>
              </a:rPr>
              <a:t>трендов, </a:t>
            </a:r>
            <a:r>
              <a:rPr sz="1600" spc="60" dirty="0">
                <a:latin typeface="Arial"/>
                <a:cs typeface="Arial"/>
              </a:rPr>
              <a:t>отраслевых</a:t>
            </a:r>
            <a:r>
              <a:rPr sz="1600" dirty="0">
                <a:latin typeface="Arial"/>
                <a:cs typeface="Arial"/>
              </a:rPr>
              <a:t> </a:t>
            </a:r>
            <a:r>
              <a:rPr sz="1600" spc="80" dirty="0">
                <a:latin typeface="Arial"/>
                <a:cs typeface="Arial"/>
              </a:rPr>
              <a:t>сдвигов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9264321B-EEAA-A748-CF56-4AF5B1F70F6A}"/>
              </a:ext>
            </a:extLst>
          </p:cNvPr>
          <p:cNvSpPr/>
          <p:nvPr/>
        </p:nvSpPr>
        <p:spPr>
          <a:xfrm>
            <a:off x="6279892" y="4927750"/>
            <a:ext cx="2325370" cy="825500"/>
          </a:xfrm>
          <a:custGeom>
            <a:avLst/>
            <a:gdLst/>
            <a:ahLst/>
            <a:cxnLst/>
            <a:rect l="l" t="t" r="r" b="b"/>
            <a:pathLst>
              <a:path w="2325370" h="825500">
                <a:moveTo>
                  <a:pt x="0" y="137502"/>
                </a:moveTo>
                <a:lnTo>
                  <a:pt x="7009" y="94041"/>
                </a:lnTo>
                <a:lnTo>
                  <a:pt x="26530" y="56295"/>
                </a:lnTo>
                <a:lnTo>
                  <a:pt x="56295" y="26530"/>
                </a:lnTo>
                <a:lnTo>
                  <a:pt x="94041" y="7009"/>
                </a:lnTo>
                <a:lnTo>
                  <a:pt x="137502" y="0"/>
                </a:lnTo>
                <a:lnTo>
                  <a:pt x="2187796" y="0"/>
                </a:lnTo>
                <a:lnTo>
                  <a:pt x="2240417" y="10466"/>
                </a:lnTo>
                <a:lnTo>
                  <a:pt x="2285026" y="40273"/>
                </a:lnTo>
                <a:lnTo>
                  <a:pt x="2314833" y="84882"/>
                </a:lnTo>
                <a:lnTo>
                  <a:pt x="2325299" y="137502"/>
                </a:lnTo>
                <a:lnTo>
                  <a:pt x="2325299" y="687497"/>
                </a:lnTo>
                <a:lnTo>
                  <a:pt x="2318290" y="730958"/>
                </a:lnTo>
                <a:lnTo>
                  <a:pt x="2298770" y="768704"/>
                </a:lnTo>
                <a:lnTo>
                  <a:pt x="2269004" y="798469"/>
                </a:lnTo>
                <a:lnTo>
                  <a:pt x="2231258" y="817990"/>
                </a:lnTo>
                <a:lnTo>
                  <a:pt x="2187796" y="824999"/>
                </a:lnTo>
                <a:lnTo>
                  <a:pt x="137502" y="824999"/>
                </a:lnTo>
                <a:lnTo>
                  <a:pt x="94041" y="817990"/>
                </a:lnTo>
                <a:lnTo>
                  <a:pt x="56295" y="798469"/>
                </a:lnTo>
                <a:lnTo>
                  <a:pt x="26530" y="768704"/>
                </a:lnTo>
                <a:lnTo>
                  <a:pt x="7009" y="730958"/>
                </a:lnTo>
                <a:lnTo>
                  <a:pt x="0" y="687497"/>
                </a:lnTo>
                <a:lnTo>
                  <a:pt x="0" y="137502"/>
                </a:lnTo>
                <a:close/>
              </a:path>
            </a:pathLst>
          </a:custGeom>
          <a:ln w="19049">
            <a:solidFill>
              <a:srgbClr val="0034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0F4B8095-C723-9506-B005-8D8BD239DB25}"/>
              </a:ext>
            </a:extLst>
          </p:cNvPr>
          <p:cNvSpPr txBox="1"/>
          <p:nvPr/>
        </p:nvSpPr>
        <p:spPr>
          <a:xfrm>
            <a:off x="6467858" y="5144640"/>
            <a:ext cx="1949437" cy="369460"/>
          </a:xfrm>
          <a:prstGeom prst="rect">
            <a:avLst/>
          </a:prstGeom>
        </p:spPr>
        <p:txBody>
          <a:bodyPr vert="horz" wrap="square" lIns="0" tIns="20955" rIns="0" bIns="0" rtlCol="0">
            <a:spAutoFit/>
          </a:bodyPr>
          <a:lstStyle/>
          <a:p>
            <a:pPr marR="5080" algn="ctr">
              <a:lnSpc>
                <a:spcPct val="70000"/>
              </a:lnSpc>
            </a:pPr>
            <a:r>
              <a:rPr lang="ru-RU" sz="1600" spc="70" dirty="0">
                <a:latin typeface="Arial"/>
                <a:cs typeface="Arial"/>
              </a:rPr>
              <a:t>Встреча с </a:t>
            </a:r>
            <a:r>
              <a:rPr lang="ru-RU" sz="1600" spc="85" dirty="0">
                <a:latin typeface="Arial"/>
                <a:cs typeface="Arial"/>
              </a:rPr>
              <a:t>экспертами </a:t>
            </a:r>
            <a:r>
              <a:rPr lang="ru-RU" sz="1600" spc="90" dirty="0">
                <a:latin typeface="Arial"/>
                <a:cs typeface="Arial"/>
              </a:rPr>
              <a:t>рынка</a:t>
            </a:r>
            <a:endParaRPr lang="ru-RU" sz="1600" dirty="0">
              <a:latin typeface="Arial"/>
              <a:cs typeface="Arial"/>
            </a:endParaRPr>
          </a:p>
        </p:txBody>
      </p:sp>
      <p:sp>
        <p:nvSpPr>
          <p:cNvPr id="12" name="object 11">
            <a:extLst>
              <a:ext uri="{FF2B5EF4-FFF2-40B4-BE49-F238E27FC236}">
                <a16:creationId xmlns:a16="http://schemas.microsoft.com/office/drawing/2014/main" id="{DDEE41A5-AE20-D3BA-F921-C3E08E9F30BF}"/>
              </a:ext>
            </a:extLst>
          </p:cNvPr>
          <p:cNvSpPr/>
          <p:nvPr/>
        </p:nvSpPr>
        <p:spPr>
          <a:xfrm>
            <a:off x="7627511" y="3842922"/>
            <a:ext cx="2325370" cy="825500"/>
          </a:xfrm>
          <a:custGeom>
            <a:avLst/>
            <a:gdLst/>
            <a:ahLst/>
            <a:cxnLst/>
            <a:rect l="l" t="t" r="r" b="b"/>
            <a:pathLst>
              <a:path w="2325370" h="825500">
                <a:moveTo>
                  <a:pt x="0" y="137502"/>
                </a:moveTo>
                <a:lnTo>
                  <a:pt x="7009" y="94041"/>
                </a:lnTo>
                <a:lnTo>
                  <a:pt x="26530" y="56295"/>
                </a:lnTo>
                <a:lnTo>
                  <a:pt x="56295" y="26530"/>
                </a:lnTo>
                <a:lnTo>
                  <a:pt x="94041" y="7009"/>
                </a:lnTo>
                <a:lnTo>
                  <a:pt x="137502" y="0"/>
                </a:lnTo>
                <a:lnTo>
                  <a:pt x="2187796" y="0"/>
                </a:lnTo>
                <a:lnTo>
                  <a:pt x="2240417" y="10466"/>
                </a:lnTo>
                <a:lnTo>
                  <a:pt x="2285026" y="40273"/>
                </a:lnTo>
                <a:lnTo>
                  <a:pt x="2314833" y="84882"/>
                </a:lnTo>
                <a:lnTo>
                  <a:pt x="2325299" y="137502"/>
                </a:lnTo>
                <a:lnTo>
                  <a:pt x="2325299" y="687497"/>
                </a:lnTo>
                <a:lnTo>
                  <a:pt x="2318290" y="730958"/>
                </a:lnTo>
                <a:lnTo>
                  <a:pt x="2298769" y="768704"/>
                </a:lnTo>
                <a:lnTo>
                  <a:pt x="2269004" y="798469"/>
                </a:lnTo>
                <a:lnTo>
                  <a:pt x="2231258" y="817989"/>
                </a:lnTo>
                <a:lnTo>
                  <a:pt x="2187796" y="824999"/>
                </a:lnTo>
                <a:lnTo>
                  <a:pt x="137502" y="824999"/>
                </a:lnTo>
                <a:lnTo>
                  <a:pt x="94041" y="817989"/>
                </a:lnTo>
                <a:lnTo>
                  <a:pt x="56295" y="798469"/>
                </a:lnTo>
                <a:lnTo>
                  <a:pt x="26530" y="768704"/>
                </a:lnTo>
                <a:lnTo>
                  <a:pt x="7009" y="730958"/>
                </a:lnTo>
                <a:lnTo>
                  <a:pt x="0" y="687497"/>
                </a:lnTo>
                <a:lnTo>
                  <a:pt x="0" y="137502"/>
                </a:lnTo>
                <a:close/>
              </a:path>
            </a:pathLst>
          </a:custGeom>
          <a:ln w="19049">
            <a:solidFill>
              <a:srgbClr val="0034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2">
            <a:extLst>
              <a:ext uri="{FF2B5EF4-FFF2-40B4-BE49-F238E27FC236}">
                <a16:creationId xmlns:a16="http://schemas.microsoft.com/office/drawing/2014/main" id="{F1E3762A-73E9-2A9C-8328-EA3199BB3745}"/>
              </a:ext>
            </a:extLst>
          </p:cNvPr>
          <p:cNvSpPr txBox="1"/>
          <p:nvPr/>
        </p:nvSpPr>
        <p:spPr>
          <a:xfrm>
            <a:off x="7778875" y="4055651"/>
            <a:ext cx="2032000" cy="380745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574040" marR="5080" indent="-561975">
              <a:lnSpc>
                <a:spcPts val="1430"/>
              </a:lnSpc>
              <a:spcBef>
                <a:spcPts val="155"/>
              </a:spcBef>
            </a:pPr>
            <a:r>
              <a:rPr sz="1600" spc="100" dirty="0">
                <a:latin typeface="Arial"/>
                <a:cs typeface="Arial"/>
              </a:rPr>
              <a:t>Прототипирование</a:t>
            </a:r>
            <a:r>
              <a:rPr sz="1600" dirty="0">
                <a:latin typeface="Arial"/>
                <a:cs typeface="Arial"/>
              </a:rPr>
              <a:t> </a:t>
            </a:r>
            <a:r>
              <a:rPr sz="1600" spc="100" dirty="0">
                <a:latin typeface="Arial"/>
                <a:cs typeface="Arial"/>
              </a:rPr>
              <a:t>и </a:t>
            </a:r>
            <a:r>
              <a:rPr sz="1600" spc="60" dirty="0">
                <a:latin typeface="Arial"/>
                <a:cs typeface="Arial"/>
              </a:rPr>
              <a:t>макеты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14" name="object 13">
            <a:extLst>
              <a:ext uri="{FF2B5EF4-FFF2-40B4-BE49-F238E27FC236}">
                <a16:creationId xmlns:a16="http://schemas.microsoft.com/office/drawing/2014/main" id="{F6CC5BF8-88EC-30A4-B8B0-A86696F39F2C}"/>
              </a:ext>
            </a:extLst>
          </p:cNvPr>
          <p:cNvSpPr/>
          <p:nvPr/>
        </p:nvSpPr>
        <p:spPr>
          <a:xfrm>
            <a:off x="7016711" y="2779544"/>
            <a:ext cx="2325370" cy="825500"/>
          </a:xfrm>
          <a:custGeom>
            <a:avLst/>
            <a:gdLst/>
            <a:ahLst/>
            <a:cxnLst/>
            <a:rect l="l" t="t" r="r" b="b"/>
            <a:pathLst>
              <a:path w="2325370" h="825500">
                <a:moveTo>
                  <a:pt x="0" y="137502"/>
                </a:moveTo>
                <a:lnTo>
                  <a:pt x="7009" y="94041"/>
                </a:lnTo>
                <a:lnTo>
                  <a:pt x="26530" y="56295"/>
                </a:lnTo>
                <a:lnTo>
                  <a:pt x="56295" y="26530"/>
                </a:lnTo>
                <a:lnTo>
                  <a:pt x="94041" y="7009"/>
                </a:lnTo>
                <a:lnTo>
                  <a:pt x="137502" y="0"/>
                </a:lnTo>
                <a:lnTo>
                  <a:pt x="2187796" y="0"/>
                </a:lnTo>
                <a:lnTo>
                  <a:pt x="2240417" y="10466"/>
                </a:lnTo>
                <a:lnTo>
                  <a:pt x="2285026" y="40273"/>
                </a:lnTo>
                <a:lnTo>
                  <a:pt x="2314833" y="84882"/>
                </a:lnTo>
                <a:lnTo>
                  <a:pt x="2325299" y="137502"/>
                </a:lnTo>
                <a:lnTo>
                  <a:pt x="2325299" y="687497"/>
                </a:lnTo>
                <a:lnTo>
                  <a:pt x="2318290" y="730958"/>
                </a:lnTo>
                <a:lnTo>
                  <a:pt x="2298769" y="768704"/>
                </a:lnTo>
                <a:lnTo>
                  <a:pt x="2269004" y="798469"/>
                </a:lnTo>
                <a:lnTo>
                  <a:pt x="2231258" y="817990"/>
                </a:lnTo>
                <a:lnTo>
                  <a:pt x="2187796" y="824999"/>
                </a:lnTo>
                <a:lnTo>
                  <a:pt x="137502" y="824999"/>
                </a:lnTo>
                <a:lnTo>
                  <a:pt x="94041" y="817990"/>
                </a:lnTo>
                <a:lnTo>
                  <a:pt x="56295" y="798469"/>
                </a:lnTo>
                <a:lnTo>
                  <a:pt x="26530" y="768704"/>
                </a:lnTo>
                <a:lnTo>
                  <a:pt x="7009" y="730958"/>
                </a:lnTo>
                <a:lnTo>
                  <a:pt x="0" y="687497"/>
                </a:lnTo>
                <a:lnTo>
                  <a:pt x="0" y="137502"/>
                </a:lnTo>
                <a:close/>
              </a:path>
            </a:pathLst>
          </a:custGeom>
          <a:ln w="19049">
            <a:solidFill>
              <a:srgbClr val="0034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4">
            <a:extLst>
              <a:ext uri="{FF2B5EF4-FFF2-40B4-BE49-F238E27FC236}">
                <a16:creationId xmlns:a16="http://schemas.microsoft.com/office/drawing/2014/main" id="{89ECF63A-F4A6-DDCE-267F-F1DB18CEE51D}"/>
              </a:ext>
            </a:extLst>
          </p:cNvPr>
          <p:cNvSpPr txBox="1"/>
          <p:nvPr/>
        </p:nvSpPr>
        <p:spPr>
          <a:xfrm>
            <a:off x="7244928" y="2949256"/>
            <a:ext cx="186690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1600" spc="85" dirty="0">
                <a:latin typeface="Arial"/>
                <a:cs typeface="Arial"/>
              </a:rPr>
              <a:t>Customer</a:t>
            </a:r>
            <a:r>
              <a:rPr sz="1600" dirty="0">
                <a:latin typeface="Arial"/>
                <a:cs typeface="Arial"/>
              </a:rPr>
              <a:t> </a:t>
            </a:r>
            <a:r>
              <a:rPr sz="1600" spc="90" dirty="0">
                <a:latin typeface="Arial"/>
                <a:cs typeface="Arial"/>
              </a:rPr>
              <a:t>Development</a:t>
            </a:r>
            <a:endParaRPr sz="1600" dirty="0">
              <a:latin typeface="Arial"/>
              <a:cs typeface="Arial"/>
            </a:endParaRPr>
          </a:p>
        </p:txBody>
      </p:sp>
      <p:grpSp>
        <p:nvGrpSpPr>
          <p:cNvPr id="16" name="object 15">
            <a:extLst>
              <a:ext uri="{FF2B5EF4-FFF2-40B4-BE49-F238E27FC236}">
                <a16:creationId xmlns:a16="http://schemas.microsoft.com/office/drawing/2014/main" id="{D3C89069-5047-CF6D-C2AC-1F772469D590}"/>
              </a:ext>
            </a:extLst>
          </p:cNvPr>
          <p:cNvGrpSpPr/>
          <p:nvPr/>
        </p:nvGrpSpPr>
        <p:grpSpPr>
          <a:xfrm>
            <a:off x="5293379" y="2500938"/>
            <a:ext cx="1273175" cy="671195"/>
            <a:chOff x="3935624" y="1346606"/>
            <a:chExt cx="1273175" cy="671195"/>
          </a:xfrm>
        </p:grpSpPr>
        <p:sp>
          <p:nvSpPr>
            <p:cNvPr id="17" name="object 16">
              <a:extLst>
                <a:ext uri="{FF2B5EF4-FFF2-40B4-BE49-F238E27FC236}">
                  <a16:creationId xmlns:a16="http://schemas.microsoft.com/office/drawing/2014/main" id="{EF9EC036-3FCD-EB10-3653-ECFCDEB3A19F}"/>
                </a:ext>
              </a:extLst>
            </p:cNvPr>
            <p:cNvSpPr/>
            <p:nvPr/>
          </p:nvSpPr>
          <p:spPr>
            <a:xfrm>
              <a:off x="3945149" y="1356131"/>
              <a:ext cx="1254125" cy="652145"/>
            </a:xfrm>
            <a:custGeom>
              <a:avLst/>
              <a:gdLst/>
              <a:ahLst/>
              <a:cxnLst/>
              <a:rect l="l" t="t" r="r" b="b"/>
              <a:pathLst>
                <a:path w="1254125" h="652144">
                  <a:moveTo>
                    <a:pt x="1145047" y="651899"/>
                  </a:moveTo>
                  <a:lnTo>
                    <a:pt x="108652" y="651899"/>
                  </a:lnTo>
                  <a:lnTo>
                    <a:pt x="66359" y="643361"/>
                  </a:lnTo>
                  <a:lnTo>
                    <a:pt x="31823" y="620076"/>
                  </a:lnTo>
                  <a:lnTo>
                    <a:pt x="8538" y="585540"/>
                  </a:lnTo>
                  <a:lnTo>
                    <a:pt x="0" y="543247"/>
                  </a:lnTo>
                  <a:lnTo>
                    <a:pt x="0" y="108652"/>
                  </a:lnTo>
                  <a:lnTo>
                    <a:pt x="8538" y="66359"/>
                  </a:lnTo>
                  <a:lnTo>
                    <a:pt x="31823" y="31823"/>
                  </a:lnTo>
                  <a:lnTo>
                    <a:pt x="66359" y="8538"/>
                  </a:lnTo>
                  <a:lnTo>
                    <a:pt x="108652" y="0"/>
                  </a:lnTo>
                  <a:lnTo>
                    <a:pt x="1145047" y="0"/>
                  </a:lnTo>
                  <a:lnTo>
                    <a:pt x="1186627" y="8270"/>
                  </a:lnTo>
                  <a:lnTo>
                    <a:pt x="1221876" y="31823"/>
                  </a:lnTo>
                  <a:lnTo>
                    <a:pt x="1245429" y="67072"/>
                  </a:lnTo>
                  <a:lnTo>
                    <a:pt x="1253699" y="108652"/>
                  </a:lnTo>
                  <a:lnTo>
                    <a:pt x="1253699" y="543247"/>
                  </a:lnTo>
                  <a:lnTo>
                    <a:pt x="1245161" y="585540"/>
                  </a:lnTo>
                  <a:lnTo>
                    <a:pt x="1221876" y="620076"/>
                  </a:lnTo>
                  <a:lnTo>
                    <a:pt x="1187340" y="643361"/>
                  </a:lnTo>
                  <a:lnTo>
                    <a:pt x="1145047" y="651899"/>
                  </a:lnTo>
                  <a:close/>
                </a:path>
              </a:pathLst>
            </a:custGeom>
            <a:solidFill>
              <a:srgbClr val="D4E1F4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8" name="object 17">
              <a:extLst>
                <a:ext uri="{FF2B5EF4-FFF2-40B4-BE49-F238E27FC236}">
                  <a16:creationId xmlns:a16="http://schemas.microsoft.com/office/drawing/2014/main" id="{0E6E2852-0191-8ABF-78DC-54E023D4D5ED}"/>
                </a:ext>
              </a:extLst>
            </p:cNvPr>
            <p:cNvSpPr/>
            <p:nvPr/>
          </p:nvSpPr>
          <p:spPr>
            <a:xfrm>
              <a:off x="3945149" y="1356131"/>
              <a:ext cx="1254125" cy="652145"/>
            </a:xfrm>
            <a:custGeom>
              <a:avLst/>
              <a:gdLst/>
              <a:ahLst/>
              <a:cxnLst/>
              <a:rect l="l" t="t" r="r" b="b"/>
              <a:pathLst>
                <a:path w="1254125" h="652144">
                  <a:moveTo>
                    <a:pt x="0" y="108652"/>
                  </a:moveTo>
                  <a:lnTo>
                    <a:pt x="8538" y="66359"/>
                  </a:lnTo>
                  <a:lnTo>
                    <a:pt x="31823" y="31823"/>
                  </a:lnTo>
                  <a:lnTo>
                    <a:pt x="66359" y="8538"/>
                  </a:lnTo>
                  <a:lnTo>
                    <a:pt x="108652" y="0"/>
                  </a:lnTo>
                  <a:lnTo>
                    <a:pt x="1145047" y="0"/>
                  </a:lnTo>
                  <a:lnTo>
                    <a:pt x="1186627" y="8270"/>
                  </a:lnTo>
                  <a:lnTo>
                    <a:pt x="1221876" y="31823"/>
                  </a:lnTo>
                  <a:lnTo>
                    <a:pt x="1245429" y="67072"/>
                  </a:lnTo>
                  <a:lnTo>
                    <a:pt x="1253699" y="108652"/>
                  </a:lnTo>
                  <a:lnTo>
                    <a:pt x="1253699" y="543247"/>
                  </a:lnTo>
                  <a:lnTo>
                    <a:pt x="1245161" y="585540"/>
                  </a:lnTo>
                  <a:lnTo>
                    <a:pt x="1221876" y="620076"/>
                  </a:lnTo>
                  <a:lnTo>
                    <a:pt x="1187340" y="643361"/>
                  </a:lnTo>
                  <a:lnTo>
                    <a:pt x="1145047" y="651899"/>
                  </a:lnTo>
                  <a:lnTo>
                    <a:pt x="108652" y="651899"/>
                  </a:lnTo>
                  <a:lnTo>
                    <a:pt x="66359" y="643361"/>
                  </a:lnTo>
                  <a:lnTo>
                    <a:pt x="31823" y="620076"/>
                  </a:lnTo>
                  <a:lnTo>
                    <a:pt x="8538" y="585540"/>
                  </a:lnTo>
                  <a:lnTo>
                    <a:pt x="0" y="543247"/>
                  </a:lnTo>
                  <a:lnTo>
                    <a:pt x="0" y="108652"/>
                  </a:lnTo>
                  <a:close/>
                </a:path>
              </a:pathLst>
            </a:custGeom>
            <a:ln w="1904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</p:grpSp>
      <p:sp>
        <p:nvSpPr>
          <p:cNvPr id="19" name="object 18">
            <a:extLst>
              <a:ext uri="{FF2B5EF4-FFF2-40B4-BE49-F238E27FC236}">
                <a16:creationId xmlns:a16="http://schemas.microsoft.com/office/drawing/2014/main" id="{8D34738C-69A7-8108-102C-301956BEB410}"/>
              </a:ext>
            </a:extLst>
          </p:cNvPr>
          <p:cNvSpPr txBox="1"/>
          <p:nvPr/>
        </p:nvSpPr>
        <p:spPr>
          <a:xfrm>
            <a:off x="5590224" y="2691985"/>
            <a:ext cx="797764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60" dirty="0">
                <a:latin typeface="Arial"/>
                <a:cs typeface="Arial"/>
              </a:rPr>
              <a:t>Мечта</a:t>
            </a:r>
            <a:endParaRPr sz="16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2187137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09701" y="4456267"/>
            <a:ext cx="2031999" cy="78739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01634" y="2590201"/>
            <a:ext cx="1219199" cy="106679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624134" y="203201"/>
            <a:ext cx="2031999" cy="135889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434667" y="2182017"/>
            <a:ext cx="2318833" cy="855066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03201" y="4017701"/>
            <a:ext cx="2031999" cy="57149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3200" y="5864400"/>
            <a:ext cx="4061333" cy="68879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82697" y="5432907"/>
            <a:ext cx="2791133" cy="893159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24141" y="3657001"/>
            <a:ext cx="3413759" cy="1066799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32466" y="2387599"/>
            <a:ext cx="3736667" cy="1121633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1281" y="452099"/>
            <a:ext cx="2893817" cy="1563600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22458" y="265400"/>
            <a:ext cx="3111629" cy="1750298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54321" y="794011"/>
            <a:ext cx="8439921" cy="685658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8467" marR="3387">
              <a:lnSpc>
                <a:spcPct val="100000"/>
              </a:lnSpc>
              <a:spcBef>
                <a:spcPts val="67"/>
              </a:spcBef>
            </a:pPr>
            <a:r>
              <a:rPr spc="136" dirty="0"/>
              <a:t>Быстрая</a:t>
            </a:r>
            <a:r>
              <a:rPr spc="30" dirty="0"/>
              <a:t> </a:t>
            </a:r>
            <a:r>
              <a:rPr spc="367" dirty="0"/>
              <a:t>и</a:t>
            </a:r>
            <a:r>
              <a:rPr spc="30" dirty="0"/>
              <a:t> </a:t>
            </a:r>
            <a:r>
              <a:rPr spc="243" dirty="0"/>
              <a:t>медленная </a:t>
            </a:r>
            <a:r>
              <a:rPr spc="303" dirty="0"/>
              <a:t>оценка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73383" y="2304524"/>
            <a:ext cx="9285393" cy="1798142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414887" marR="516916" indent="-406420">
              <a:lnSpc>
                <a:spcPct val="150000"/>
              </a:lnSpc>
              <a:spcBef>
                <a:spcPts val="67"/>
              </a:spcBef>
              <a:tabLst>
                <a:tab pos="414464" algn="l"/>
              </a:tabLst>
            </a:pPr>
            <a:r>
              <a:rPr sz="2000" spc="437" dirty="0">
                <a:solidFill>
                  <a:srgbClr val="1155CC"/>
                </a:solidFill>
                <a:latin typeface="Arial Unicode MS"/>
                <a:cs typeface="Arial Unicode MS"/>
              </a:rPr>
              <a:t>❏</a:t>
            </a:r>
            <a:r>
              <a:rPr sz="2000" dirty="0">
                <a:solidFill>
                  <a:srgbClr val="1155CC"/>
                </a:solidFill>
                <a:latin typeface="Arial Unicode MS"/>
                <a:cs typeface="Arial Unicode MS"/>
              </a:rPr>
              <a:t>	</a:t>
            </a:r>
            <a:r>
              <a:rPr sz="2000" spc="180" dirty="0">
                <a:latin typeface="Arial"/>
                <a:cs typeface="Arial"/>
              </a:rPr>
              <a:t>Практически</a:t>
            </a:r>
            <a:r>
              <a:rPr sz="2000" spc="-27" dirty="0">
                <a:latin typeface="Arial"/>
                <a:cs typeface="Arial"/>
              </a:rPr>
              <a:t> </a:t>
            </a:r>
            <a:r>
              <a:rPr sz="2000" spc="147" dirty="0">
                <a:latin typeface="Arial"/>
                <a:cs typeface="Arial"/>
              </a:rPr>
              <a:t>в</a:t>
            </a:r>
            <a:r>
              <a:rPr sz="2000" spc="-27" dirty="0">
                <a:latin typeface="Arial"/>
                <a:cs typeface="Arial"/>
              </a:rPr>
              <a:t> </a:t>
            </a:r>
            <a:r>
              <a:rPr sz="2000" spc="187" dirty="0">
                <a:latin typeface="Arial"/>
                <a:cs typeface="Arial"/>
              </a:rPr>
              <a:t>каждой</a:t>
            </a:r>
            <a:r>
              <a:rPr sz="2000" spc="-27" dirty="0">
                <a:latin typeface="Arial"/>
                <a:cs typeface="Arial"/>
              </a:rPr>
              <a:t> </a:t>
            </a:r>
            <a:r>
              <a:rPr sz="2000" spc="210" dirty="0">
                <a:latin typeface="Arial"/>
                <a:cs typeface="Arial"/>
              </a:rPr>
              <a:t>компании</a:t>
            </a:r>
            <a:r>
              <a:rPr sz="2000" spc="-27" dirty="0">
                <a:latin typeface="Arial"/>
                <a:cs typeface="Arial"/>
              </a:rPr>
              <a:t> </a:t>
            </a:r>
            <a:r>
              <a:rPr sz="2000" spc="193" dirty="0">
                <a:latin typeface="Arial"/>
                <a:cs typeface="Arial"/>
              </a:rPr>
              <a:t>приоритизация</a:t>
            </a:r>
            <a:r>
              <a:rPr sz="2000" spc="-23" dirty="0">
                <a:latin typeface="Arial"/>
                <a:cs typeface="Arial"/>
              </a:rPr>
              <a:t> </a:t>
            </a:r>
            <a:r>
              <a:rPr sz="2000" spc="110" dirty="0">
                <a:latin typeface="Arial"/>
                <a:cs typeface="Arial"/>
              </a:rPr>
              <a:t>разбивается </a:t>
            </a:r>
            <a:r>
              <a:rPr sz="2000" spc="143" dirty="0">
                <a:latin typeface="Arial"/>
                <a:cs typeface="Arial"/>
              </a:rPr>
              <a:t>на</a:t>
            </a:r>
            <a:r>
              <a:rPr sz="2000" spc="-3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2</a:t>
            </a:r>
            <a:r>
              <a:rPr sz="2000" spc="-27" dirty="0">
                <a:latin typeface="Arial"/>
                <a:cs typeface="Arial"/>
              </a:rPr>
              <a:t> </a:t>
            </a:r>
            <a:r>
              <a:rPr sz="2000" spc="136" dirty="0">
                <a:latin typeface="Arial"/>
                <a:cs typeface="Arial"/>
              </a:rPr>
              <a:t>шага</a:t>
            </a:r>
            <a:r>
              <a:rPr sz="2000" spc="-3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—</a:t>
            </a:r>
            <a:r>
              <a:rPr sz="2000" spc="-27" dirty="0">
                <a:latin typeface="Arial"/>
                <a:cs typeface="Arial"/>
              </a:rPr>
              <a:t> </a:t>
            </a:r>
            <a:r>
              <a:rPr sz="2000" spc="140" dirty="0">
                <a:latin typeface="Arial"/>
                <a:cs typeface="Arial"/>
              </a:rPr>
              <a:t>быструю</a:t>
            </a:r>
            <a:r>
              <a:rPr sz="2000" spc="-30" dirty="0">
                <a:latin typeface="Arial"/>
                <a:cs typeface="Arial"/>
              </a:rPr>
              <a:t> </a:t>
            </a:r>
            <a:r>
              <a:rPr sz="2000" spc="257" dirty="0">
                <a:latin typeface="Arial"/>
                <a:cs typeface="Arial"/>
              </a:rPr>
              <a:t>и</a:t>
            </a:r>
            <a:r>
              <a:rPr sz="2000" spc="-27" dirty="0">
                <a:latin typeface="Arial"/>
                <a:cs typeface="Arial"/>
              </a:rPr>
              <a:t> </a:t>
            </a:r>
            <a:r>
              <a:rPr sz="2000" spc="160" dirty="0">
                <a:latin typeface="Arial"/>
                <a:cs typeface="Arial"/>
              </a:rPr>
              <a:t>медленную</a:t>
            </a:r>
            <a:r>
              <a:rPr sz="2000" spc="-30" dirty="0">
                <a:latin typeface="Arial"/>
                <a:cs typeface="Arial"/>
              </a:rPr>
              <a:t> </a:t>
            </a:r>
            <a:r>
              <a:rPr sz="2000" spc="153" dirty="0">
                <a:latin typeface="Arial"/>
                <a:cs typeface="Arial"/>
              </a:rPr>
              <a:t>оценки.</a:t>
            </a:r>
            <a:endParaRPr sz="2000">
              <a:latin typeface="Arial"/>
              <a:cs typeface="Arial"/>
            </a:endParaRPr>
          </a:p>
          <a:p>
            <a:pPr marL="414887" marR="3387" indent="-406420">
              <a:lnSpc>
                <a:spcPct val="150000"/>
              </a:lnSpc>
              <a:tabLst>
                <a:tab pos="414464" algn="l"/>
              </a:tabLst>
            </a:pPr>
            <a:r>
              <a:rPr sz="2000" spc="437" dirty="0">
                <a:solidFill>
                  <a:srgbClr val="1155CC"/>
                </a:solidFill>
                <a:latin typeface="Arial Unicode MS"/>
                <a:cs typeface="Arial Unicode MS"/>
              </a:rPr>
              <a:t>❏</a:t>
            </a:r>
            <a:r>
              <a:rPr sz="2000" dirty="0">
                <a:solidFill>
                  <a:srgbClr val="1155CC"/>
                </a:solidFill>
                <a:latin typeface="Arial Unicode MS"/>
                <a:cs typeface="Arial Unicode MS"/>
              </a:rPr>
              <a:t>	</a:t>
            </a:r>
            <a:r>
              <a:rPr sz="2000" spc="113" dirty="0">
                <a:latin typeface="Arial"/>
                <a:cs typeface="Arial"/>
              </a:rPr>
              <a:t>Быстрая</a:t>
            </a:r>
            <a:r>
              <a:rPr sz="2000" spc="-23" dirty="0">
                <a:latin typeface="Arial"/>
                <a:cs typeface="Arial"/>
              </a:rPr>
              <a:t> </a:t>
            </a:r>
            <a:r>
              <a:rPr sz="2000" spc="140" dirty="0">
                <a:latin typeface="Arial"/>
                <a:cs typeface="Arial"/>
              </a:rPr>
              <a:t>помогает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spc="133" dirty="0">
                <a:latin typeface="Arial"/>
                <a:cs typeface="Arial"/>
              </a:rPr>
              <a:t>отбросить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spc="143" dirty="0">
                <a:latin typeface="Arial"/>
                <a:cs typeface="Arial"/>
              </a:rPr>
              <a:t>наиболее</a:t>
            </a:r>
            <a:r>
              <a:rPr sz="2000" spc="-23" dirty="0">
                <a:latin typeface="Arial"/>
                <a:cs typeface="Arial"/>
              </a:rPr>
              <a:t> </a:t>
            </a:r>
            <a:r>
              <a:rPr sz="2000" spc="123" dirty="0">
                <a:latin typeface="Arial"/>
                <a:cs typeface="Arial"/>
              </a:rPr>
              <a:t>неподходящих,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spc="140" dirty="0">
                <a:latin typeface="Arial"/>
                <a:cs typeface="Arial"/>
              </a:rPr>
              <a:t>медленная помогает</a:t>
            </a:r>
            <a:r>
              <a:rPr sz="2000" spc="-27" dirty="0">
                <a:latin typeface="Arial"/>
                <a:cs typeface="Arial"/>
              </a:rPr>
              <a:t> </a:t>
            </a:r>
            <a:r>
              <a:rPr sz="2000" spc="120" dirty="0">
                <a:latin typeface="Arial"/>
                <a:cs typeface="Arial"/>
              </a:rPr>
              <a:t>выбрать</a:t>
            </a:r>
            <a:r>
              <a:rPr sz="2000" spc="-23" dirty="0">
                <a:latin typeface="Arial"/>
                <a:cs typeface="Arial"/>
              </a:rPr>
              <a:t> </a:t>
            </a:r>
            <a:r>
              <a:rPr sz="2000" spc="190" dirty="0">
                <a:latin typeface="Arial"/>
                <a:cs typeface="Arial"/>
              </a:rPr>
              <a:t>из</a:t>
            </a:r>
            <a:r>
              <a:rPr sz="2000" spc="-23" dirty="0">
                <a:latin typeface="Arial"/>
                <a:cs typeface="Arial"/>
              </a:rPr>
              <a:t> </a:t>
            </a:r>
            <a:r>
              <a:rPr sz="2000" spc="110" dirty="0">
                <a:latin typeface="Arial"/>
                <a:cs typeface="Arial"/>
              </a:rPr>
              <a:t>оставшихся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04310" y="4557874"/>
            <a:ext cx="6156597" cy="2300126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8877" y="1823682"/>
            <a:ext cx="10540621" cy="4655441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54630" y="57929"/>
            <a:ext cx="2629932" cy="168730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 idx="4294967295"/>
          </p:nvPr>
        </p:nvSpPr>
        <p:spPr>
          <a:xfrm>
            <a:off x="492370" y="188557"/>
            <a:ext cx="8531051" cy="1157839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8467">
              <a:lnSpc>
                <a:spcPct val="100000"/>
              </a:lnSpc>
              <a:spcBef>
                <a:spcPts val="67"/>
              </a:spcBef>
            </a:pPr>
            <a:r>
              <a:rPr lang="ru-RU" sz="3734" spc="169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Быстрая приоритезация:</a:t>
            </a:r>
            <a:br>
              <a:rPr lang="ru-RU" sz="3734" spc="169" dirty="0"/>
            </a:br>
            <a:r>
              <a:rPr sz="3734" spc="169" dirty="0"/>
              <a:t>Reach</a:t>
            </a:r>
            <a:r>
              <a:rPr sz="3734" spc="23" dirty="0"/>
              <a:t> </a:t>
            </a:r>
            <a:r>
              <a:rPr sz="3734" spc="423" dirty="0"/>
              <a:t>/</a:t>
            </a:r>
            <a:r>
              <a:rPr sz="3734" spc="27" dirty="0"/>
              <a:t> </a:t>
            </a:r>
            <a:r>
              <a:rPr sz="3734" spc="197" dirty="0"/>
              <a:t>Frequency</a:t>
            </a:r>
            <a:endParaRPr sz="3734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3112" y="215662"/>
            <a:ext cx="10318963" cy="1116545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8467" marR="3387">
              <a:lnSpc>
                <a:spcPct val="100000"/>
              </a:lnSpc>
              <a:spcBef>
                <a:spcPts val="67"/>
              </a:spcBef>
            </a:pPr>
            <a:r>
              <a:rPr lang="ru-RU" sz="3600" spc="169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Быстрая приоритезация:</a:t>
            </a:r>
            <a:br>
              <a:rPr lang="ru-RU" sz="3600" spc="169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3600" spc="223" dirty="0"/>
              <a:t>Poker</a:t>
            </a:r>
            <a:r>
              <a:rPr lang="en-US" sz="3600" spc="23" dirty="0"/>
              <a:t> </a:t>
            </a:r>
            <a:r>
              <a:rPr lang="en-US" sz="3600" spc="240" dirty="0"/>
              <a:t>Planning</a:t>
            </a:r>
            <a:endParaRPr lang="en-US" sz="3600" spc="343" dirty="0"/>
          </a:p>
        </p:txBody>
      </p:sp>
      <p:pic>
        <p:nvPicPr>
          <p:cNvPr id="7" name="object 5">
            <a:extLst>
              <a:ext uri="{FF2B5EF4-FFF2-40B4-BE49-F238E27FC236}">
                <a16:creationId xmlns:a16="http://schemas.microsoft.com/office/drawing/2014/main" id="{44A73613-3751-FF00-8149-719D19512197}"/>
              </a:ext>
            </a:extLst>
          </p:cNvPr>
          <p:cNvPicPr/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396" b="396"/>
          <a:stretch/>
        </p:blipFill>
        <p:spPr>
          <a:xfrm>
            <a:off x="1018938" y="1495192"/>
            <a:ext cx="9287309" cy="5071406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03200" y="123811"/>
            <a:ext cx="11785600" cy="4519506"/>
            <a:chOff x="304800" y="185716"/>
            <a:chExt cx="17678400" cy="6779259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4800" y="2613400"/>
              <a:ext cx="17678398" cy="4351043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486000" y="185716"/>
              <a:ext cx="6417149" cy="2554049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608034" y="5159101"/>
            <a:ext cx="6623897" cy="963640"/>
          </a:xfrm>
          <a:prstGeom prst="rect">
            <a:avLst/>
          </a:prstGeom>
        </p:spPr>
        <p:txBody>
          <a:bodyPr vert="horz" wrap="square" lIns="0" tIns="8043" rIns="0" bIns="0" rtlCol="0">
            <a:spAutoFit/>
          </a:bodyPr>
          <a:lstStyle/>
          <a:p>
            <a:pPr marL="8467" marR="3387">
              <a:lnSpc>
                <a:spcPct val="137200"/>
              </a:lnSpc>
              <a:spcBef>
                <a:spcPts val="63"/>
              </a:spcBef>
            </a:pPr>
            <a:r>
              <a:rPr sz="2400" spc="167" dirty="0">
                <a:latin typeface="Arial"/>
                <a:cs typeface="Arial"/>
              </a:rPr>
              <a:t>Количество</a:t>
            </a:r>
            <a:r>
              <a:rPr sz="2400" spc="-43" dirty="0">
                <a:latin typeface="Arial"/>
                <a:cs typeface="Arial"/>
              </a:rPr>
              <a:t> </a:t>
            </a:r>
            <a:r>
              <a:rPr sz="2400" spc="133" dirty="0">
                <a:latin typeface="Arial"/>
                <a:cs typeface="Arial"/>
              </a:rPr>
              <a:t>баллов</a:t>
            </a:r>
            <a:r>
              <a:rPr sz="2400" spc="-4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=</a:t>
            </a:r>
            <a:r>
              <a:rPr sz="2400" spc="-40" dirty="0">
                <a:latin typeface="Arial"/>
                <a:cs typeface="Arial"/>
              </a:rPr>
              <a:t> </a:t>
            </a:r>
            <a:r>
              <a:rPr sz="2400" spc="177" dirty="0">
                <a:latin typeface="Arial"/>
                <a:cs typeface="Arial"/>
              </a:rPr>
              <a:t>количество</a:t>
            </a:r>
            <a:r>
              <a:rPr sz="2400" spc="-40" dirty="0">
                <a:latin typeface="Arial"/>
                <a:cs typeface="Arial"/>
              </a:rPr>
              <a:t> </a:t>
            </a:r>
            <a:r>
              <a:rPr sz="2400" spc="173" dirty="0">
                <a:latin typeface="Arial"/>
                <a:cs typeface="Arial"/>
              </a:rPr>
              <a:t>гипотез </a:t>
            </a:r>
            <a:r>
              <a:rPr sz="2400" spc="190" dirty="0">
                <a:latin typeface="Arial"/>
                <a:cs typeface="Arial"/>
              </a:rPr>
              <a:t>В</a:t>
            </a:r>
            <a:r>
              <a:rPr sz="2400" spc="-40" dirty="0">
                <a:latin typeface="Arial"/>
                <a:cs typeface="Arial"/>
              </a:rPr>
              <a:t> </a:t>
            </a:r>
            <a:r>
              <a:rPr sz="2400" spc="247" dirty="0">
                <a:latin typeface="Arial"/>
                <a:cs typeface="Arial"/>
              </a:rPr>
              <a:t>примере</a:t>
            </a:r>
            <a:r>
              <a:rPr sz="2400" spc="-37" dirty="0">
                <a:latin typeface="Arial"/>
                <a:cs typeface="Arial"/>
              </a:rPr>
              <a:t> </a:t>
            </a:r>
            <a:r>
              <a:rPr sz="2400" spc="207" dirty="0">
                <a:latin typeface="Arial"/>
                <a:cs typeface="Arial"/>
              </a:rPr>
              <a:t>максимум</a:t>
            </a:r>
            <a:r>
              <a:rPr sz="2400" spc="-37" dirty="0">
                <a:latin typeface="Arial"/>
                <a:cs typeface="Arial"/>
              </a:rPr>
              <a:t> </a:t>
            </a:r>
            <a:r>
              <a:rPr sz="2400" spc="120" dirty="0">
                <a:latin typeface="Arial"/>
                <a:cs typeface="Arial"/>
              </a:rPr>
              <a:t>6</a:t>
            </a:r>
            <a:r>
              <a:rPr sz="2400" spc="-37" dirty="0">
                <a:latin typeface="Arial"/>
                <a:cs typeface="Arial"/>
              </a:rPr>
              <a:t> </a:t>
            </a:r>
            <a:r>
              <a:rPr sz="2400" spc="133" dirty="0">
                <a:latin typeface="Arial"/>
                <a:cs typeface="Arial"/>
              </a:rPr>
              <a:t>баллов</a:t>
            </a:r>
            <a:r>
              <a:rPr sz="2400" spc="-37" dirty="0">
                <a:latin typeface="Arial"/>
                <a:cs typeface="Arial"/>
              </a:rPr>
              <a:t> </a:t>
            </a:r>
            <a:r>
              <a:rPr sz="2400" spc="130" dirty="0">
                <a:latin typeface="Arial"/>
                <a:cs typeface="Arial"/>
              </a:rPr>
              <a:t>у</a:t>
            </a:r>
            <a:r>
              <a:rPr sz="2400" spc="-37" dirty="0">
                <a:latin typeface="Arial"/>
                <a:cs typeface="Arial"/>
              </a:rPr>
              <a:t> </a:t>
            </a:r>
            <a:r>
              <a:rPr sz="2400" spc="203" dirty="0">
                <a:latin typeface="Arial"/>
                <a:cs typeface="Arial"/>
              </a:rPr>
              <a:t>каждого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67533" y="480167"/>
            <a:ext cx="5300980" cy="583194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8467">
              <a:lnSpc>
                <a:spcPct val="100000"/>
              </a:lnSpc>
              <a:spcBef>
                <a:spcPts val="67"/>
              </a:spcBef>
            </a:pPr>
            <a:r>
              <a:rPr sz="3734" spc="237" dirty="0"/>
              <a:t>Первичный</a:t>
            </a:r>
            <a:r>
              <a:rPr sz="3734" spc="40" dirty="0"/>
              <a:t> </a:t>
            </a:r>
            <a:r>
              <a:rPr sz="3734" spc="287" dirty="0"/>
              <a:t>скоринг</a:t>
            </a:r>
            <a:endParaRPr sz="3734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014797" y="4907057"/>
            <a:ext cx="6899487" cy="562547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3600" spc="110" dirty="0">
                <a:latin typeface="Arial"/>
                <a:cs typeface="Arial"/>
              </a:rPr>
              <a:t>Score</a:t>
            </a:r>
            <a:r>
              <a:rPr sz="3600" spc="-76" dirty="0">
                <a:latin typeface="Arial"/>
                <a:cs typeface="Arial"/>
              </a:rPr>
              <a:t> </a:t>
            </a:r>
            <a:r>
              <a:rPr sz="3600" dirty="0">
                <a:latin typeface="Arial"/>
                <a:cs typeface="Arial"/>
              </a:rPr>
              <a:t>=</a:t>
            </a:r>
            <a:r>
              <a:rPr sz="3600" spc="-76" dirty="0">
                <a:latin typeface="Arial"/>
                <a:cs typeface="Arial"/>
              </a:rPr>
              <a:t> </a:t>
            </a:r>
            <a:r>
              <a:rPr sz="3600" spc="110" dirty="0">
                <a:latin typeface="Arial"/>
                <a:cs typeface="Arial"/>
              </a:rPr>
              <a:t>(A/4+CR/4+C/4+M/4)/D</a:t>
            </a:r>
            <a:endParaRPr sz="3600" dirty="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050919" y="260711"/>
            <a:ext cx="3054563" cy="156579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03200" y="2029711"/>
            <a:ext cx="11785598" cy="1395663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774216" y="3690031"/>
            <a:ext cx="8643565" cy="1053166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67534" y="480167"/>
            <a:ext cx="5354743" cy="583194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8467">
              <a:lnSpc>
                <a:spcPct val="100000"/>
              </a:lnSpc>
              <a:spcBef>
                <a:spcPts val="67"/>
              </a:spcBef>
            </a:pPr>
            <a:r>
              <a:rPr sz="3734" spc="220" dirty="0"/>
              <a:t>Финальный</a:t>
            </a:r>
            <a:r>
              <a:rPr sz="3734" spc="33" dirty="0"/>
              <a:t> </a:t>
            </a:r>
            <a:r>
              <a:rPr sz="3734" spc="287" dirty="0"/>
              <a:t>скоринг</a:t>
            </a:r>
            <a:endParaRPr sz="3734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54FC18-D12E-714A-49A8-0D1C066F5B2C}"/>
              </a:ext>
            </a:extLst>
          </p:cNvPr>
          <p:cNvSpPr txBox="1"/>
          <p:nvPr/>
        </p:nvSpPr>
        <p:spPr>
          <a:xfrm>
            <a:off x="1557495" y="5627077"/>
            <a:ext cx="8611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Колонки — метрики, </a:t>
            </a:r>
            <a:r>
              <a:rPr lang="en-US" dirty="0"/>
              <a:t>KPI, </a:t>
            </a:r>
            <a:r>
              <a:rPr lang="ru-RU" dirty="0"/>
              <a:t>важные для вашей компании / продукта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4"/>
          <p:cNvPicPr>
            <a:picLocks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3112" y="4026116"/>
            <a:ext cx="8287200" cy="923329"/>
          </a:xfrm>
          <a:prstGeom prst="rect">
            <a:avLst/>
          </a:prstGeom>
        </p:spPr>
      </p:pic>
      <p:sp>
        <p:nvSpPr>
          <p:cNvPr id="8" name="object 2">
            <a:extLst>
              <a:ext uri="{FF2B5EF4-FFF2-40B4-BE49-F238E27FC236}">
                <a16:creationId xmlns:a16="http://schemas.microsoft.com/office/drawing/2014/main" id="{DCBF404D-834B-8CCE-96E6-2438C8070CC9}"/>
              </a:ext>
            </a:extLst>
          </p:cNvPr>
          <p:cNvSpPr txBox="1">
            <a:spLocks/>
          </p:cNvSpPr>
          <p:nvPr/>
        </p:nvSpPr>
        <p:spPr>
          <a:xfrm>
            <a:off x="503112" y="235778"/>
            <a:ext cx="7073345" cy="685658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8467" marR="3387">
              <a:lnSpc>
                <a:spcPct val="100000"/>
              </a:lnSpc>
              <a:spcBef>
                <a:spcPts val="67"/>
              </a:spcBef>
            </a:pPr>
            <a:r>
              <a:rPr lang="ru-RU" spc="223" dirty="0"/>
              <a:t>Метод </a:t>
            </a:r>
            <a:r>
              <a:rPr lang="en-US" spc="223" dirty="0"/>
              <a:t>RICE</a:t>
            </a:r>
            <a:endParaRPr lang="en-US" spc="343" dirty="0"/>
          </a:p>
        </p:txBody>
      </p:sp>
      <p:sp>
        <p:nvSpPr>
          <p:cNvPr id="9" name="object 2">
            <a:extLst>
              <a:ext uri="{FF2B5EF4-FFF2-40B4-BE49-F238E27FC236}">
                <a16:creationId xmlns:a16="http://schemas.microsoft.com/office/drawing/2014/main" id="{D9B503ED-3A96-3C3D-0983-EC8582634D08}"/>
              </a:ext>
            </a:extLst>
          </p:cNvPr>
          <p:cNvSpPr txBox="1"/>
          <p:nvPr/>
        </p:nvSpPr>
        <p:spPr>
          <a:xfrm>
            <a:off x="503112" y="979982"/>
            <a:ext cx="8399145" cy="28468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3975">
              <a:lnSpc>
                <a:spcPct val="100000"/>
              </a:lnSpc>
              <a:spcBef>
                <a:spcPts val="1945"/>
              </a:spcBef>
            </a:pPr>
            <a:r>
              <a:rPr sz="1600" b="1" dirty="0">
                <a:solidFill>
                  <a:srgbClr val="0034EC"/>
                </a:solidFill>
                <a:latin typeface="Arial"/>
                <a:cs typeface="Arial"/>
              </a:rPr>
              <a:t>RICE</a:t>
            </a:r>
            <a:r>
              <a:rPr sz="1600" b="1" spc="-5" dirty="0">
                <a:solidFill>
                  <a:srgbClr val="0034EC"/>
                </a:solidFill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— </a:t>
            </a:r>
            <a:r>
              <a:rPr sz="1600" spc="50" dirty="0">
                <a:latin typeface="Arial"/>
                <a:cs typeface="Arial"/>
              </a:rPr>
              <a:t>это</a:t>
            </a:r>
            <a:r>
              <a:rPr sz="1600" dirty="0">
                <a:latin typeface="Arial"/>
                <a:cs typeface="Arial"/>
              </a:rPr>
              <a:t> </a:t>
            </a:r>
            <a:r>
              <a:rPr sz="1600" spc="80" dirty="0">
                <a:latin typeface="Arial"/>
                <a:cs typeface="Arial"/>
              </a:rPr>
              <a:t>метод</a:t>
            </a:r>
            <a:r>
              <a:rPr sz="1600" dirty="0">
                <a:latin typeface="Arial"/>
                <a:cs typeface="Arial"/>
              </a:rPr>
              <a:t> </a:t>
            </a:r>
            <a:r>
              <a:rPr sz="1600" spc="160" dirty="0">
                <a:latin typeface="Arial"/>
                <a:cs typeface="Arial"/>
              </a:rPr>
              <a:t>приоритизации</a:t>
            </a:r>
            <a:r>
              <a:rPr sz="1600" spc="-5" dirty="0">
                <a:latin typeface="Arial"/>
                <a:cs typeface="Arial"/>
              </a:rPr>
              <a:t> </a:t>
            </a:r>
            <a:r>
              <a:rPr sz="1600" spc="150" dirty="0">
                <a:latin typeface="Arial"/>
                <a:cs typeface="Arial"/>
              </a:rPr>
              <a:t>идей</a:t>
            </a:r>
            <a:r>
              <a:rPr sz="1600" dirty="0">
                <a:latin typeface="Arial"/>
                <a:cs typeface="Arial"/>
              </a:rPr>
              <a:t> </a:t>
            </a:r>
            <a:r>
              <a:rPr sz="1600" spc="204" dirty="0">
                <a:latin typeface="Arial"/>
                <a:cs typeface="Arial"/>
              </a:rPr>
              <a:t>и</a:t>
            </a:r>
            <a:r>
              <a:rPr sz="1600" dirty="0">
                <a:latin typeface="Arial"/>
                <a:cs typeface="Arial"/>
              </a:rPr>
              <a:t> </a:t>
            </a:r>
            <a:r>
              <a:rPr sz="1600" spc="80" dirty="0">
                <a:latin typeface="Arial"/>
                <a:cs typeface="Arial"/>
              </a:rPr>
              <a:t>фич</a:t>
            </a:r>
            <a:r>
              <a:rPr sz="1600" dirty="0">
                <a:latin typeface="Arial"/>
                <a:cs typeface="Arial"/>
              </a:rPr>
              <a:t> </a:t>
            </a:r>
            <a:r>
              <a:rPr sz="1600" spc="85" dirty="0">
                <a:latin typeface="Arial"/>
                <a:cs typeface="Arial"/>
              </a:rPr>
              <a:t>продукта.</a:t>
            </a:r>
            <a:endParaRPr sz="1600" dirty="0">
              <a:latin typeface="Arial"/>
              <a:cs typeface="Arial"/>
            </a:endParaRPr>
          </a:p>
          <a:p>
            <a:pPr marL="53975" marR="740410">
              <a:lnSpc>
                <a:spcPct val="113300"/>
              </a:lnSpc>
            </a:pPr>
            <a:r>
              <a:rPr sz="1600" spc="114" dirty="0">
                <a:latin typeface="Arial"/>
                <a:cs typeface="Arial"/>
              </a:rPr>
              <a:t>Аббревиатура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spc="100" dirty="0">
                <a:latin typeface="Arial"/>
                <a:cs typeface="Arial"/>
              </a:rPr>
              <a:t>включает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spc="160" dirty="0">
                <a:latin typeface="Arial"/>
                <a:cs typeface="Arial"/>
              </a:rPr>
              <a:t>4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spc="50" dirty="0">
                <a:latin typeface="Arial"/>
                <a:cs typeface="Arial"/>
              </a:rPr>
              <a:t>фактора,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spc="110" dirty="0">
                <a:latin typeface="Arial"/>
                <a:cs typeface="Arial"/>
              </a:rPr>
              <a:t>которые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spc="135" dirty="0">
                <a:latin typeface="Arial"/>
                <a:cs typeface="Arial"/>
              </a:rPr>
              <a:t>менеджер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spc="120" dirty="0">
                <a:latin typeface="Arial"/>
                <a:cs typeface="Arial"/>
              </a:rPr>
              <a:t>продукта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spc="85" dirty="0">
                <a:latin typeface="Arial"/>
                <a:cs typeface="Arial"/>
              </a:rPr>
              <a:t>может </a:t>
            </a:r>
            <a:r>
              <a:rPr sz="1600" spc="105" dirty="0">
                <a:latin typeface="Arial"/>
                <a:cs typeface="Arial"/>
              </a:rPr>
              <a:t>смело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spc="100" dirty="0">
                <a:latin typeface="Arial"/>
                <a:cs typeface="Arial"/>
              </a:rPr>
              <a:t>использовать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spc="90" dirty="0">
                <a:latin typeface="Arial"/>
                <a:cs typeface="Arial"/>
              </a:rPr>
              <a:t>для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spc="170" dirty="0">
                <a:latin typeface="Arial"/>
                <a:cs typeface="Arial"/>
              </a:rPr>
              <a:t>оценки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spc="204" dirty="0">
                <a:latin typeface="Arial"/>
                <a:cs typeface="Arial"/>
              </a:rPr>
              <a:t>и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spc="160" dirty="0">
                <a:latin typeface="Arial"/>
                <a:cs typeface="Arial"/>
              </a:rPr>
              <a:t>приоритизации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spc="114" dirty="0">
                <a:latin typeface="Arial"/>
                <a:cs typeface="Arial"/>
              </a:rPr>
              <a:t>продуктовых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spc="-20" dirty="0">
                <a:latin typeface="Arial"/>
                <a:cs typeface="Arial"/>
              </a:rPr>
              <a:t>фич:</a:t>
            </a:r>
            <a:endParaRPr sz="19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340"/>
              </a:spcBef>
              <a:tabLst>
                <a:tab pos="441325" algn="l"/>
              </a:tabLst>
            </a:pPr>
            <a:r>
              <a:rPr sz="1600" spc="235" dirty="0">
                <a:solidFill>
                  <a:srgbClr val="0034EC"/>
                </a:solidFill>
                <a:latin typeface="Arial Unicode MS"/>
                <a:cs typeface="Arial Unicode MS"/>
              </a:rPr>
              <a:t>★</a:t>
            </a:r>
            <a:r>
              <a:rPr sz="1600" dirty="0">
                <a:solidFill>
                  <a:srgbClr val="0034EC"/>
                </a:solidFill>
                <a:latin typeface="Arial Unicode MS"/>
                <a:cs typeface="Arial Unicode MS"/>
              </a:rPr>
              <a:t>	</a:t>
            </a:r>
            <a:r>
              <a:rPr sz="1600" b="1" spc="85" dirty="0">
                <a:latin typeface="Arial"/>
                <a:cs typeface="Arial"/>
              </a:rPr>
              <a:t>Reach</a:t>
            </a:r>
            <a:r>
              <a:rPr sz="1600" b="1" spc="-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—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spc="50" dirty="0">
                <a:latin typeface="Arial"/>
                <a:cs typeface="Arial"/>
              </a:rPr>
              <a:t>это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spc="50" dirty="0">
                <a:latin typeface="Arial"/>
                <a:cs typeface="Arial"/>
              </a:rPr>
              <a:t>охват</a:t>
            </a:r>
            <a:endParaRPr sz="16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54"/>
              </a:spcBef>
              <a:tabLst>
                <a:tab pos="441325" algn="l"/>
              </a:tabLst>
            </a:pPr>
            <a:r>
              <a:rPr sz="1600" b="1" spc="585" dirty="0">
                <a:solidFill>
                  <a:srgbClr val="0034EC"/>
                </a:solidFill>
                <a:latin typeface="Menlo"/>
                <a:cs typeface="Menlo"/>
              </a:rPr>
              <a:t>★</a:t>
            </a:r>
            <a:r>
              <a:rPr sz="1600" b="1" dirty="0">
                <a:solidFill>
                  <a:srgbClr val="0034EC"/>
                </a:solidFill>
                <a:latin typeface="Menlo"/>
                <a:cs typeface="Menlo"/>
              </a:rPr>
              <a:t>	</a:t>
            </a:r>
            <a:r>
              <a:rPr sz="1600" b="1" spc="135" dirty="0">
                <a:latin typeface="Arial"/>
                <a:cs typeface="Arial"/>
              </a:rPr>
              <a:t>Impact</a:t>
            </a:r>
            <a:r>
              <a:rPr sz="1600" b="1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—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spc="130" dirty="0">
                <a:latin typeface="Arial"/>
                <a:cs typeface="Arial"/>
              </a:rPr>
              <a:t>влияние</a:t>
            </a:r>
            <a:endParaRPr sz="16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54"/>
              </a:spcBef>
              <a:tabLst>
                <a:tab pos="441325" algn="l"/>
              </a:tabLst>
            </a:pPr>
            <a:r>
              <a:rPr sz="1600" b="1" spc="585" dirty="0">
                <a:solidFill>
                  <a:srgbClr val="0034EC"/>
                </a:solidFill>
                <a:latin typeface="Menlo"/>
                <a:cs typeface="Menlo"/>
              </a:rPr>
              <a:t>★</a:t>
            </a:r>
            <a:r>
              <a:rPr sz="1600" b="1" dirty="0">
                <a:solidFill>
                  <a:srgbClr val="0034EC"/>
                </a:solidFill>
                <a:latin typeface="Menlo"/>
                <a:cs typeface="Menlo"/>
              </a:rPr>
              <a:t>	</a:t>
            </a:r>
            <a:r>
              <a:rPr sz="1600" b="1" spc="120" dirty="0">
                <a:latin typeface="Arial"/>
                <a:cs typeface="Arial"/>
              </a:rPr>
              <a:t>Conﬁdence</a:t>
            </a:r>
            <a:r>
              <a:rPr sz="1600" b="1" spc="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—</a:t>
            </a:r>
            <a:r>
              <a:rPr sz="1600" spc="5" dirty="0">
                <a:latin typeface="Arial"/>
                <a:cs typeface="Arial"/>
              </a:rPr>
              <a:t> </a:t>
            </a:r>
            <a:r>
              <a:rPr sz="1600" spc="110" dirty="0">
                <a:latin typeface="Arial"/>
                <a:cs typeface="Arial"/>
              </a:rPr>
              <a:t>уверенность</a:t>
            </a:r>
            <a:r>
              <a:rPr sz="1600" spc="10" dirty="0">
                <a:latin typeface="Arial"/>
                <a:cs typeface="Arial"/>
              </a:rPr>
              <a:t> </a:t>
            </a:r>
            <a:r>
              <a:rPr sz="1600" spc="114" dirty="0">
                <a:latin typeface="Arial"/>
                <a:cs typeface="Arial"/>
              </a:rPr>
              <a:t>в</a:t>
            </a:r>
            <a:r>
              <a:rPr sz="1600" spc="5" dirty="0">
                <a:latin typeface="Arial"/>
                <a:cs typeface="Arial"/>
              </a:rPr>
              <a:t> </a:t>
            </a:r>
            <a:r>
              <a:rPr sz="1600" spc="130" dirty="0">
                <a:latin typeface="Arial"/>
                <a:cs typeface="Arial"/>
              </a:rPr>
              <a:t>вашей</a:t>
            </a:r>
            <a:r>
              <a:rPr sz="1600" spc="10" dirty="0">
                <a:latin typeface="Arial"/>
                <a:cs typeface="Arial"/>
              </a:rPr>
              <a:t> </a:t>
            </a:r>
            <a:r>
              <a:rPr sz="1600" spc="145" dirty="0">
                <a:latin typeface="Arial"/>
                <a:cs typeface="Arial"/>
              </a:rPr>
              <a:t>оценке</a:t>
            </a:r>
            <a:r>
              <a:rPr sz="1600" spc="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охвата,</a:t>
            </a:r>
            <a:r>
              <a:rPr sz="1600" spc="5" dirty="0">
                <a:latin typeface="Arial"/>
                <a:cs typeface="Arial"/>
              </a:rPr>
              <a:t> </a:t>
            </a:r>
            <a:r>
              <a:rPr sz="1600" spc="140" dirty="0">
                <a:latin typeface="Arial"/>
                <a:cs typeface="Arial"/>
              </a:rPr>
              <a:t>влияния</a:t>
            </a:r>
            <a:r>
              <a:rPr sz="1600" spc="10" dirty="0">
                <a:latin typeface="Arial"/>
                <a:cs typeface="Arial"/>
              </a:rPr>
              <a:t> </a:t>
            </a:r>
            <a:r>
              <a:rPr sz="1600" spc="204" dirty="0">
                <a:latin typeface="Arial"/>
                <a:cs typeface="Arial"/>
              </a:rPr>
              <a:t>и</a:t>
            </a:r>
            <a:r>
              <a:rPr sz="1600" spc="5" dirty="0">
                <a:latin typeface="Arial"/>
                <a:cs typeface="Arial"/>
              </a:rPr>
              <a:t> </a:t>
            </a:r>
            <a:r>
              <a:rPr sz="1600" spc="70" dirty="0">
                <a:latin typeface="Arial"/>
                <a:cs typeface="Arial"/>
              </a:rPr>
              <a:t>трудозатрат</a:t>
            </a:r>
            <a:endParaRPr sz="16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54"/>
              </a:spcBef>
              <a:tabLst>
                <a:tab pos="441325" algn="l"/>
              </a:tabLst>
            </a:pPr>
            <a:r>
              <a:rPr sz="1600" b="1" spc="585" dirty="0">
                <a:solidFill>
                  <a:srgbClr val="0034EC"/>
                </a:solidFill>
                <a:latin typeface="Menlo"/>
                <a:cs typeface="Menlo"/>
              </a:rPr>
              <a:t>★</a:t>
            </a:r>
            <a:r>
              <a:rPr sz="1600" b="1" dirty="0">
                <a:solidFill>
                  <a:srgbClr val="0034EC"/>
                </a:solidFill>
                <a:latin typeface="Menlo"/>
                <a:cs typeface="Menlo"/>
              </a:rPr>
              <a:t>	</a:t>
            </a:r>
            <a:r>
              <a:rPr sz="1600" b="1" spc="95" dirty="0">
                <a:latin typeface="Arial"/>
                <a:cs typeface="Arial"/>
              </a:rPr>
              <a:t>Effort</a:t>
            </a:r>
            <a:r>
              <a:rPr sz="1600" b="1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—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lang="ru-RU" sz="1600" spc="70" dirty="0">
                <a:latin typeface="Arial"/>
                <a:cs typeface="Arial"/>
              </a:rPr>
              <a:t>трудозатраты</a:t>
            </a:r>
            <a:endParaRPr lang="ru-RU" sz="2000" dirty="0">
              <a:latin typeface="Arial"/>
              <a:cs typeface="Arial"/>
            </a:endParaRPr>
          </a:p>
          <a:p>
            <a:pPr marL="4255770" algn="ctr">
              <a:lnSpc>
                <a:spcPct val="100000"/>
              </a:lnSpc>
            </a:pPr>
            <a:r>
              <a:rPr lang="en" sz="1600" b="1" spc="75" dirty="0">
                <a:solidFill>
                  <a:srgbClr val="0034EC"/>
                </a:solidFill>
                <a:latin typeface="Arial"/>
                <a:cs typeface="Arial"/>
              </a:rPr>
              <a:t>R</a:t>
            </a:r>
            <a:r>
              <a:rPr lang="en" sz="1600" spc="75" dirty="0">
                <a:latin typeface="Arial"/>
                <a:cs typeface="Arial"/>
              </a:rPr>
              <a:t>each</a:t>
            </a:r>
            <a:r>
              <a:rPr lang="en" sz="1600" spc="-5" dirty="0">
                <a:latin typeface="Arial"/>
                <a:cs typeface="Arial"/>
              </a:rPr>
              <a:t> </a:t>
            </a:r>
            <a:r>
              <a:rPr lang="en" sz="1600" dirty="0">
                <a:latin typeface="Arial"/>
                <a:cs typeface="Arial"/>
              </a:rPr>
              <a:t>x </a:t>
            </a:r>
            <a:r>
              <a:rPr lang="en" sz="1600" b="1" spc="165" dirty="0">
                <a:solidFill>
                  <a:srgbClr val="0034EC"/>
                </a:solidFill>
                <a:latin typeface="Arial"/>
                <a:cs typeface="Arial"/>
              </a:rPr>
              <a:t>I</a:t>
            </a:r>
            <a:r>
              <a:rPr lang="en" sz="1600" spc="165" dirty="0">
                <a:latin typeface="Arial"/>
                <a:cs typeface="Arial"/>
              </a:rPr>
              <a:t>mpact</a:t>
            </a:r>
            <a:r>
              <a:rPr lang="en" sz="1600" dirty="0">
                <a:latin typeface="Arial"/>
                <a:cs typeface="Arial"/>
              </a:rPr>
              <a:t> x </a:t>
            </a:r>
            <a:r>
              <a:rPr lang="en" sz="1600" b="1" spc="125" dirty="0">
                <a:solidFill>
                  <a:srgbClr val="0034EC"/>
                </a:solidFill>
                <a:latin typeface="Arial"/>
                <a:cs typeface="Arial"/>
              </a:rPr>
              <a:t>C</a:t>
            </a:r>
            <a:r>
              <a:rPr lang="en" sz="1600" spc="125" dirty="0">
                <a:latin typeface="Arial"/>
                <a:cs typeface="Arial"/>
              </a:rPr>
              <a:t>onﬁdence</a:t>
            </a:r>
            <a:endParaRPr lang="en" sz="1600" dirty="0">
              <a:latin typeface="Arial"/>
              <a:cs typeface="Arial"/>
            </a:endParaRPr>
          </a:p>
          <a:p>
            <a:pPr marR="1059180" algn="ctr">
              <a:lnSpc>
                <a:spcPct val="100000"/>
              </a:lnSpc>
              <a:spcBef>
                <a:spcPts val="204"/>
              </a:spcBef>
              <a:tabLst>
                <a:tab pos="1492885" algn="l"/>
              </a:tabLst>
            </a:pPr>
            <a:r>
              <a:rPr sz="1600" b="1" dirty="0">
                <a:solidFill>
                  <a:srgbClr val="0034EC"/>
                </a:solidFill>
                <a:latin typeface="Arial"/>
                <a:cs typeface="Arial"/>
              </a:rPr>
              <a:t>RICE</a:t>
            </a:r>
            <a:r>
              <a:rPr sz="1600" b="1" spc="120" dirty="0">
                <a:solidFill>
                  <a:srgbClr val="0034EC"/>
                </a:solidFill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SCORE</a:t>
            </a:r>
            <a:r>
              <a:rPr sz="1600" dirty="0">
                <a:latin typeface="Arial"/>
                <a:cs typeface="Arial"/>
              </a:rPr>
              <a:t>	</a:t>
            </a:r>
            <a:r>
              <a:rPr sz="1600" spc="-50" dirty="0">
                <a:latin typeface="Arial"/>
                <a:cs typeface="Arial"/>
              </a:rPr>
              <a:t>=</a:t>
            </a:r>
            <a:r>
              <a:rPr lang="ru-RU" sz="1600" spc="-50" dirty="0">
                <a:latin typeface="Arial"/>
                <a:cs typeface="Arial"/>
              </a:rPr>
              <a:t> </a:t>
            </a:r>
            <a:endParaRPr sz="1600" dirty="0">
              <a:latin typeface="Arial"/>
              <a:cs typeface="Arial"/>
            </a:endParaRPr>
          </a:p>
          <a:p>
            <a:pPr marL="4255770" algn="ctr">
              <a:lnSpc>
                <a:spcPct val="100000"/>
              </a:lnSpc>
              <a:spcBef>
                <a:spcPts val="15"/>
              </a:spcBef>
            </a:pPr>
            <a:r>
              <a:rPr sz="1600" b="1" spc="90" dirty="0">
                <a:solidFill>
                  <a:srgbClr val="0034EC"/>
                </a:solidFill>
                <a:latin typeface="Arial"/>
                <a:cs typeface="Arial"/>
              </a:rPr>
              <a:t>E</a:t>
            </a:r>
            <a:r>
              <a:rPr sz="1600" spc="90" dirty="0">
                <a:latin typeface="Arial"/>
                <a:cs typeface="Arial"/>
              </a:rPr>
              <a:t>ffort</a:t>
            </a:r>
            <a:endParaRPr sz="1600" dirty="0">
              <a:latin typeface="Arial"/>
              <a:cs typeface="Arial"/>
            </a:endParaRPr>
          </a:p>
        </p:txBody>
      </p:sp>
      <p:pic>
        <p:nvPicPr>
          <p:cNvPr id="10" name="object 5">
            <a:extLst>
              <a:ext uri="{FF2B5EF4-FFF2-40B4-BE49-F238E27FC236}">
                <a16:creationId xmlns:a16="http://schemas.microsoft.com/office/drawing/2014/main" id="{D6F2F588-B189-F71E-2C2D-9C788DAC3138}"/>
              </a:ext>
            </a:extLst>
          </p:cNvPr>
          <p:cNvPicPr/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8223" y="373616"/>
            <a:ext cx="1631999" cy="1631999"/>
          </a:xfrm>
          <a:prstGeom prst="rect">
            <a:avLst/>
          </a:prstGeom>
        </p:spPr>
      </p:pic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8F44F7BA-D0DB-5FCC-E48D-DCC3CD14C185}"/>
              </a:ext>
            </a:extLst>
          </p:cNvPr>
          <p:cNvCxnSpPr/>
          <p:nvPr/>
        </p:nvCxnSpPr>
        <p:spPr>
          <a:xfrm>
            <a:off x="5315579" y="3466683"/>
            <a:ext cx="3014506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object 3">
            <a:extLst>
              <a:ext uri="{FF2B5EF4-FFF2-40B4-BE49-F238E27FC236}">
                <a16:creationId xmlns:a16="http://schemas.microsoft.com/office/drawing/2014/main" id="{6315C9C3-57FD-A127-A120-09D5A242E1C3}"/>
              </a:ext>
            </a:extLst>
          </p:cNvPr>
          <p:cNvSpPr txBox="1"/>
          <p:nvPr/>
        </p:nvSpPr>
        <p:spPr>
          <a:xfrm>
            <a:off x="503112" y="5110218"/>
            <a:ext cx="11306387" cy="1658040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1600" b="1" spc="43" dirty="0">
                <a:solidFill>
                  <a:srgbClr val="242424"/>
                </a:solidFill>
                <a:latin typeface="Arial"/>
                <a:cs typeface="Arial"/>
              </a:rPr>
              <a:t>Reach:</a:t>
            </a:r>
            <a:r>
              <a:rPr sz="1600" b="1" spc="-27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600" spc="133" dirty="0">
                <a:solidFill>
                  <a:srgbClr val="242424"/>
                </a:solidFill>
                <a:latin typeface="Arial"/>
                <a:cs typeface="Arial"/>
              </a:rPr>
              <a:t>на</a:t>
            </a:r>
            <a:r>
              <a:rPr sz="1600" spc="-20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600" spc="143" dirty="0">
                <a:solidFill>
                  <a:srgbClr val="242424"/>
                </a:solidFill>
                <a:latin typeface="Arial"/>
                <a:cs typeface="Arial"/>
              </a:rPr>
              <a:t>скольких</a:t>
            </a:r>
            <a:r>
              <a:rPr sz="1600" spc="-20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600" spc="153" dirty="0">
                <a:solidFill>
                  <a:srgbClr val="242424"/>
                </a:solidFill>
                <a:latin typeface="Arial"/>
                <a:cs typeface="Arial"/>
              </a:rPr>
              <a:t>людей</a:t>
            </a:r>
            <a:r>
              <a:rPr sz="1600" spc="-23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600" spc="63" dirty="0">
                <a:solidFill>
                  <a:srgbClr val="242424"/>
                </a:solidFill>
                <a:latin typeface="Arial"/>
                <a:cs typeface="Arial"/>
              </a:rPr>
              <a:t>это</a:t>
            </a:r>
            <a:r>
              <a:rPr sz="1600" spc="-20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lang="ru-RU" sz="1600" spc="110" dirty="0">
                <a:solidFill>
                  <a:srgbClr val="242424"/>
                </a:solidFill>
                <a:latin typeface="Arial"/>
                <a:cs typeface="Arial"/>
              </a:rPr>
              <a:t>повлияет</a:t>
            </a:r>
            <a:r>
              <a:rPr sz="1600" spc="110" dirty="0">
                <a:solidFill>
                  <a:srgbClr val="242424"/>
                </a:solidFill>
                <a:latin typeface="Arial"/>
                <a:cs typeface="Arial"/>
              </a:rPr>
              <a:t>?</a:t>
            </a:r>
            <a:endParaRPr sz="1600" dirty="0">
              <a:latin typeface="Arial"/>
              <a:cs typeface="Arial"/>
            </a:endParaRPr>
          </a:p>
          <a:p>
            <a:pPr marL="8467" marR="514799">
              <a:lnSpc>
                <a:spcPct val="116100"/>
              </a:lnSpc>
            </a:pPr>
            <a:r>
              <a:rPr sz="1600" b="1" spc="107" dirty="0">
                <a:solidFill>
                  <a:srgbClr val="242424"/>
                </a:solidFill>
                <a:latin typeface="Arial"/>
                <a:cs typeface="Arial"/>
              </a:rPr>
              <a:t>Impact:</a:t>
            </a:r>
            <a:r>
              <a:rPr sz="1600" b="1" spc="-30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600" spc="143" dirty="0">
                <a:solidFill>
                  <a:srgbClr val="242424"/>
                </a:solidFill>
                <a:latin typeface="Arial"/>
                <a:cs typeface="Arial"/>
              </a:rPr>
              <a:t>насколько</a:t>
            </a:r>
            <a:r>
              <a:rPr sz="1600" spc="-27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600" spc="63" dirty="0">
                <a:solidFill>
                  <a:srgbClr val="242424"/>
                </a:solidFill>
                <a:latin typeface="Arial"/>
                <a:cs typeface="Arial"/>
              </a:rPr>
              <a:t>это</a:t>
            </a:r>
            <a:r>
              <a:rPr sz="1600" spc="-30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600" spc="130" dirty="0">
                <a:solidFill>
                  <a:srgbClr val="242424"/>
                </a:solidFill>
                <a:latin typeface="Arial"/>
                <a:cs typeface="Arial"/>
              </a:rPr>
              <a:t>повлияет</a:t>
            </a:r>
            <a:r>
              <a:rPr sz="1600" spc="-27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600" spc="133" dirty="0">
                <a:solidFill>
                  <a:srgbClr val="242424"/>
                </a:solidFill>
                <a:latin typeface="Arial"/>
                <a:cs typeface="Arial"/>
              </a:rPr>
              <a:t>на</a:t>
            </a:r>
            <a:r>
              <a:rPr sz="1600" spc="-30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600" spc="163" dirty="0">
                <a:solidFill>
                  <a:srgbClr val="242424"/>
                </a:solidFill>
                <a:latin typeface="Arial"/>
                <a:cs typeface="Arial"/>
              </a:rPr>
              <a:t>каждого</a:t>
            </a:r>
            <a:r>
              <a:rPr sz="1600" spc="-27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600" spc="110" dirty="0">
                <a:solidFill>
                  <a:srgbClr val="242424"/>
                </a:solidFill>
                <a:latin typeface="Arial"/>
                <a:cs typeface="Arial"/>
              </a:rPr>
              <a:t>человека?</a:t>
            </a:r>
            <a:r>
              <a:rPr sz="1600" spc="-30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600" spc="110" dirty="0">
                <a:solidFill>
                  <a:srgbClr val="242424"/>
                </a:solidFill>
                <a:latin typeface="Arial"/>
                <a:cs typeface="Arial"/>
              </a:rPr>
              <a:t>(Очень</a:t>
            </a:r>
            <a:r>
              <a:rPr sz="1600" spc="-27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600" spc="140" dirty="0">
                <a:solidFill>
                  <a:srgbClr val="242424"/>
                </a:solidFill>
                <a:latin typeface="Arial"/>
                <a:cs typeface="Arial"/>
              </a:rPr>
              <a:t>сильно</a:t>
            </a:r>
            <a:r>
              <a:rPr sz="1600" spc="-30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242424"/>
                </a:solidFill>
                <a:latin typeface="Arial"/>
                <a:cs typeface="Arial"/>
              </a:rPr>
              <a:t>=</a:t>
            </a:r>
            <a:r>
              <a:rPr sz="1600" spc="-27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242424"/>
                </a:solidFill>
                <a:latin typeface="Arial"/>
                <a:cs typeface="Arial"/>
              </a:rPr>
              <a:t>3x,</a:t>
            </a:r>
            <a:r>
              <a:rPr sz="1600" spc="-30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600" spc="117" dirty="0">
                <a:solidFill>
                  <a:srgbClr val="242424"/>
                </a:solidFill>
                <a:latin typeface="Arial"/>
                <a:cs typeface="Arial"/>
              </a:rPr>
              <a:t>Сильно</a:t>
            </a:r>
            <a:r>
              <a:rPr sz="1600" spc="-27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242424"/>
                </a:solidFill>
                <a:latin typeface="Arial"/>
                <a:cs typeface="Arial"/>
              </a:rPr>
              <a:t>=</a:t>
            </a:r>
            <a:r>
              <a:rPr sz="1600" spc="-30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600" spc="-17" dirty="0">
                <a:solidFill>
                  <a:srgbClr val="242424"/>
                </a:solidFill>
                <a:latin typeface="Arial"/>
                <a:cs typeface="Arial"/>
              </a:rPr>
              <a:t>2x, </a:t>
            </a:r>
            <a:r>
              <a:rPr sz="1600" spc="127" dirty="0">
                <a:solidFill>
                  <a:srgbClr val="242424"/>
                </a:solidFill>
                <a:latin typeface="Arial"/>
                <a:cs typeface="Arial"/>
              </a:rPr>
              <a:t>Средне</a:t>
            </a:r>
            <a:r>
              <a:rPr sz="1600" spc="-40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242424"/>
                </a:solidFill>
                <a:latin typeface="Arial"/>
                <a:cs typeface="Arial"/>
              </a:rPr>
              <a:t>=</a:t>
            </a:r>
            <a:r>
              <a:rPr sz="1600" spc="-37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600" spc="-153" dirty="0">
                <a:solidFill>
                  <a:srgbClr val="242424"/>
                </a:solidFill>
                <a:latin typeface="Arial"/>
                <a:cs typeface="Arial"/>
              </a:rPr>
              <a:t>1x,</a:t>
            </a:r>
            <a:r>
              <a:rPr sz="1600" spc="-30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600" spc="70" dirty="0">
                <a:solidFill>
                  <a:srgbClr val="242424"/>
                </a:solidFill>
                <a:latin typeface="Arial"/>
                <a:cs typeface="Arial"/>
              </a:rPr>
              <a:t>Слабо</a:t>
            </a:r>
            <a:r>
              <a:rPr sz="1600" spc="-33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242424"/>
                </a:solidFill>
                <a:latin typeface="Arial"/>
                <a:cs typeface="Arial"/>
              </a:rPr>
              <a:t>=</a:t>
            </a:r>
            <a:r>
              <a:rPr sz="1600" spc="-33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242424"/>
                </a:solidFill>
                <a:latin typeface="Arial"/>
                <a:cs typeface="Arial"/>
              </a:rPr>
              <a:t>0,5x,</a:t>
            </a:r>
            <a:r>
              <a:rPr sz="1600" spc="-37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600" spc="167" dirty="0">
                <a:solidFill>
                  <a:srgbClr val="242424"/>
                </a:solidFill>
                <a:latin typeface="Arial"/>
                <a:cs typeface="Arial"/>
              </a:rPr>
              <a:t>Минимально</a:t>
            </a:r>
            <a:r>
              <a:rPr sz="1600" spc="-33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242424"/>
                </a:solidFill>
                <a:latin typeface="Arial"/>
                <a:cs typeface="Arial"/>
              </a:rPr>
              <a:t>=</a:t>
            </a:r>
            <a:r>
              <a:rPr sz="1600" spc="-37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600" spc="-7" dirty="0">
                <a:solidFill>
                  <a:srgbClr val="242424"/>
                </a:solidFill>
                <a:latin typeface="Arial"/>
                <a:cs typeface="Arial"/>
              </a:rPr>
              <a:t>0,25x.)</a:t>
            </a:r>
            <a:endParaRPr sz="1600" dirty="0">
              <a:latin typeface="Arial"/>
              <a:cs typeface="Arial"/>
            </a:endParaRPr>
          </a:p>
          <a:p>
            <a:pPr marL="8467" marR="3387">
              <a:lnSpc>
                <a:spcPct val="116100"/>
              </a:lnSpc>
            </a:pPr>
            <a:r>
              <a:rPr sz="1600" b="1" spc="97" dirty="0">
                <a:solidFill>
                  <a:srgbClr val="242424"/>
                </a:solidFill>
                <a:latin typeface="Arial"/>
                <a:cs typeface="Arial"/>
              </a:rPr>
              <a:t>Conﬁdence:</a:t>
            </a:r>
            <a:r>
              <a:rPr sz="1600" b="1" spc="-33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600" spc="143" dirty="0">
                <a:solidFill>
                  <a:srgbClr val="242424"/>
                </a:solidFill>
                <a:latin typeface="Arial"/>
                <a:cs typeface="Arial"/>
              </a:rPr>
              <a:t>насколько</a:t>
            </a:r>
            <a:r>
              <a:rPr sz="1600" spc="-33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600" spc="127" dirty="0">
                <a:solidFill>
                  <a:srgbClr val="242424"/>
                </a:solidFill>
                <a:latin typeface="Arial"/>
                <a:cs typeface="Arial"/>
              </a:rPr>
              <a:t>вы</a:t>
            </a:r>
            <a:r>
              <a:rPr sz="1600" spc="-30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600" spc="147" dirty="0">
                <a:solidFill>
                  <a:srgbClr val="242424"/>
                </a:solidFill>
                <a:latin typeface="Arial"/>
                <a:cs typeface="Arial"/>
              </a:rPr>
              <a:t>уверены</a:t>
            </a:r>
            <a:r>
              <a:rPr sz="1600" spc="-33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600" spc="136" dirty="0">
                <a:solidFill>
                  <a:srgbClr val="242424"/>
                </a:solidFill>
                <a:latin typeface="Arial"/>
                <a:cs typeface="Arial"/>
              </a:rPr>
              <a:t>в</a:t>
            </a:r>
            <a:r>
              <a:rPr sz="1600" spc="-30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600" spc="150" dirty="0">
                <a:solidFill>
                  <a:srgbClr val="242424"/>
                </a:solidFill>
                <a:latin typeface="Arial"/>
                <a:cs typeface="Arial"/>
              </a:rPr>
              <a:t>своей</a:t>
            </a:r>
            <a:r>
              <a:rPr sz="1600" spc="-33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600" spc="133" dirty="0">
                <a:solidFill>
                  <a:srgbClr val="242424"/>
                </a:solidFill>
                <a:latin typeface="Arial"/>
                <a:cs typeface="Arial"/>
              </a:rPr>
              <a:t>оценке?</a:t>
            </a:r>
            <a:r>
              <a:rPr sz="1600" spc="-30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600" spc="100" dirty="0">
                <a:solidFill>
                  <a:srgbClr val="242424"/>
                </a:solidFill>
                <a:latin typeface="Arial"/>
                <a:cs typeface="Arial"/>
              </a:rPr>
              <a:t>(Сильно</a:t>
            </a:r>
            <a:r>
              <a:rPr sz="1600" spc="-33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242424"/>
                </a:solidFill>
                <a:latin typeface="Arial"/>
                <a:cs typeface="Arial"/>
              </a:rPr>
              <a:t>=</a:t>
            </a:r>
            <a:r>
              <a:rPr sz="1600" spc="-30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600" spc="-20" dirty="0">
                <a:solidFill>
                  <a:srgbClr val="242424"/>
                </a:solidFill>
                <a:latin typeface="Arial"/>
                <a:cs typeface="Arial"/>
              </a:rPr>
              <a:t>100%,</a:t>
            </a:r>
            <a:r>
              <a:rPr sz="1600" spc="-33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600" spc="127" dirty="0">
                <a:solidFill>
                  <a:srgbClr val="242424"/>
                </a:solidFill>
                <a:latin typeface="Arial"/>
                <a:cs typeface="Arial"/>
              </a:rPr>
              <a:t>Средне</a:t>
            </a:r>
            <a:r>
              <a:rPr sz="1600" spc="-30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242424"/>
                </a:solidFill>
                <a:latin typeface="Arial"/>
                <a:cs typeface="Arial"/>
              </a:rPr>
              <a:t>=</a:t>
            </a:r>
            <a:r>
              <a:rPr sz="1600" spc="-33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600" spc="37" dirty="0">
                <a:solidFill>
                  <a:srgbClr val="242424"/>
                </a:solidFill>
                <a:latin typeface="Arial"/>
                <a:cs typeface="Arial"/>
              </a:rPr>
              <a:t>80%,</a:t>
            </a:r>
            <a:r>
              <a:rPr sz="1600" spc="-30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600" spc="70" dirty="0">
                <a:solidFill>
                  <a:srgbClr val="242424"/>
                </a:solidFill>
                <a:latin typeface="Arial"/>
                <a:cs typeface="Arial"/>
              </a:rPr>
              <a:t>Слабо</a:t>
            </a:r>
            <a:r>
              <a:rPr sz="1600" spc="-33" dirty="0">
                <a:solidFill>
                  <a:srgbClr val="242424"/>
                </a:solidFill>
                <a:latin typeface="Arial"/>
                <a:cs typeface="Arial"/>
              </a:rPr>
              <a:t> = </a:t>
            </a:r>
            <a:r>
              <a:rPr sz="1600" spc="-13" dirty="0">
                <a:solidFill>
                  <a:srgbClr val="242424"/>
                </a:solidFill>
                <a:latin typeface="Arial"/>
                <a:cs typeface="Arial"/>
              </a:rPr>
              <a:t>50%)</a:t>
            </a:r>
            <a:endParaRPr sz="1600" dirty="0">
              <a:latin typeface="Arial"/>
              <a:cs typeface="Arial"/>
            </a:endParaRPr>
          </a:p>
          <a:p>
            <a:pPr marL="8467" marR="554171">
              <a:lnSpc>
                <a:spcPct val="116100"/>
              </a:lnSpc>
            </a:pPr>
            <a:r>
              <a:rPr sz="1600" b="1" spc="57" dirty="0">
                <a:solidFill>
                  <a:srgbClr val="242424"/>
                </a:solidFill>
                <a:latin typeface="Arial"/>
                <a:cs typeface="Arial"/>
              </a:rPr>
              <a:t>Effort:</a:t>
            </a:r>
            <a:r>
              <a:rPr sz="1600" b="1" spc="-20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600" spc="147" dirty="0">
                <a:solidFill>
                  <a:srgbClr val="242424"/>
                </a:solidFill>
                <a:latin typeface="Arial"/>
                <a:cs typeface="Arial"/>
              </a:rPr>
              <a:t>сколько</a:t>
            </a:r>
            <a:r>
              <a:rPr sz="1600" spc="-17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600" spc="100" dirty="0">
                <a:solidFill>
                  <a:srgbClr val="242424"/>
                </a:solidFill>
                <a:latin typeface="Arial"/>
                <a:cs typeface="Arial"/>
              </a:rPr>
              <a:t>«человеко-месяцев»</a:t>
            </a:r>
            <a:r>
              <a:rPr sz="1600" spc="-20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600" spc="63" dirty="0">
                <a:solidFill>
                  <a:srgbClr val="242424"/>
                </a:solidFill>
                <a:latin typeface="Arial"/>
                <a:cs typeface="Arial"/>
              </a:rPr>
              <a:t>это</a:t>
            </a:r>
            <a:r>
              <a:rPr sz="1600" spc="-17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600" spc="103" dirty="0">
                <a:solidFill>
                  <a:srgbClr val="242424"/>
                </a:solidFill>
                <a:latin typeface="Arial"/>
                <a:cs typeface="Arial"/>
              </a:rPr>
              <a:t>займет?</a:t>
            </a:r>
            <a:r>
              <a:rPr sz="1600" spc="-20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600" spc="120" dirty="0">
                <a:solidFill>
                  <a:srgbClr val="242424"/>
                </a:solidFill>
                <a:latin typeface="Arial"/>
                <a:cs typeface="Arial"/>
              </a:rPr>
              <a:t>(используйте</a:t>
            </a:r>
            <a:r>
              <a:rPr sz="1600" spc="-17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600" spc="120" dirty="0">
                <a:solidFill>
                  <a:srgbClr val="242424"/>
                </a:solidFill>
                <a:latin typeface="Arial"/>
                <a:cs typeface="Arial"/>
              </a:rPr>
              <a:t>целые</a:t>
            </a:r>
            <a:r>
              <a:rPr sz="1600" spc="-20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600" spc="117" dirty="0">
                <a:solidFill>
                  <a:srgbClr val="242424"/>
                </a:solidFill>
                <a:latin typeface="Arial"/>
                <a:cs typeface="Arial"/>
              </a:rPr>
              <a:t>числа</a:t>
            </a:r>
            <a:r>
              <a:rPr sz="1600" spc="-17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600" spc="237" dirty="0">
                <a:solidFill>
                  <a:srgbClr val="242424"/>
                </a:solidFill>
                <a:latin typeface="Arial"/>
                <a:cs typeface="Arial"/>
              </a:rPr>
              <a:t>и</a:t>
            </a:r>
            <a:r>
              <a:rPr sz="1600" spc="-20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600" spc="183" dirty="0">
                <a:solidFill>
                  <a:srgbClr val="242424"/>
                </a:solidFill>
                <a:latin typeface="Arial"/>
                <a:cs typeface="Arial"/>
              </a:rPr>
              <a:t>минимум </a:t>
            </a:r>
            <a:r>
              <a:rPr sz="1600" spc="123" dirty="0">
                <a:solidFill>
                  <a:srgbClr val="242424"/>
                </a:solidFill>
                <a:latin typeface="Arial"/>
                <a:cs typeface="Arial"/>
              </a:rPr>
              <a:t>неделю/полмесяца</a:t>
            </a:r>
            <a:r>
              <a:rPr sz="1600" spc="-17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600" spc="87" dirty="0">
                <a:solidFill>
                  <a:srgbClr val="242424"/>
                </a:solidFill>
                <a:latin typeface="Arial"/>
                <a:cs typeface="Arial"/>
              </a:rPr>
              <a:t>-</a:t>
            </a:r>
            <a:r>
              <a:rPr sz="1600" spc="-17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600" spc="163" dirty="0">
                <a:solidFill>
                  <a:srgbClr val="242424"/>
                </a:solidFill>
                <a:latin typeface="Arial"/>
                <a:cs typeface="Arial"/>
              </a:rPr>
              <a:t>не</a:t>
            </a:r>
            <a:r>
              <a:rPr sz="1600" spc="-13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600" spc="100" dirty="0">
                <a:solidFill>
                  <a:srgbClr val="242424"/>
                </a:solidFill>
                <a:latin typeface="Arial"/>
                <a:cs typeface="Arial"/>
              </a:rPr>
              <a:t>вдавайтесь</a:t>
            </a:r>
            <a:r>
              <a:rPr sz="1600" spc="-17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600" spc="136" dirty="0">
                <a:solidFill>
                  <a:srgbClr val="242424"/>
                </a:solidFill>
                <a:latin typeface="Arial"/>
                <a:cs typeface="Arial"/>
              </a:rPr>
              <a:t>в</a:t>
            </a:r>
            <a:r>
              <a:rPr sz="1600" spc="-13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600" spc="160" dirty="0">
                <a:solidFill>
                  <a:srgbClr val="242424"/>
                </a:solidFill>
                <a:latin typeface="Arial"/>
                <a:cs typeface="Arial"/>
              </a:rPr>
              <a:t>подробности</a:t>
            </a:r>
            <a:r>
              <a:rPr sz="1600" spc="-17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600" spc="163" dirty="0">
                <a:solidFill>
                  <a:srgbClr val="242424"/>
                </a:solidFill>
                <a:latin typeface="Arial"/>
                <a:cs typeface="Arial"/>
              </a:rPr>
              <a:t>оценки)</a:t>
            </a:r>
            <a:endParaRPr sz="16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74975" y="2367430"/>
            <a:ext cx="8399145" cy="1805939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1115" marR="1537335">
              <a:lnSpc>
                <a:spcPct val="101600"/>
              </a:lnSpc>
              <a:spcBef>
                <a:spcPts val="70"/>
              </a:spcBef>
            </a:pPr>
            <a:r>
              <a:rPr sz="1600" spc="90" dirty="0">
                <a:latin typeface="Arial"/>
                <a:cs typeface="Arial"/>
              </a:rPr>
              <a:t>Метод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spc="130" dirty="0">
                <a:latin typeface="Arial"/>
                <a:cs typeface="Arial"/>
              </a:rPr>
              <a:t>определения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spc="125" dirty="0">
                <a:latin typeface="Arial"/>
                <a:cs typeface="Arial"/>
              </a:rPr>
              <a:t>приоритетов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ICE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spc="100" dirty="0">
                <a:latin typeface="Arial"/>
                <a:cs typeface="Arial"/>
              </a:rPr>
              <a:t>был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spc="145" dirty="0">
                <a:latin typeface="Arial"/>
                <a:cs typeface="Arial"/>
              </a:rPr>
              <a:t>придуман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spc="165" dirty="0">
                <a:latin typeface="Arial"/>
                <a:cs typeface="Arial"/>
              </a:rPr>
              <a:t>Шоном </a:t>
            </a:r>
            <a:r>
              <a:rPr sz="1600" spc="70" dirty="0">
                <a:latin typeface="Arial"/>
                <a:cs typeface="Arial"/>
              </a:rPr>
              <a:t>Эллисом,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spc="120" dirty="0">
                <a:latin typeface="Arial"/>
                <a:cs typeface="Arial"/>
              </a:rPr>
              <a:t>который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spc="105" dirty="0">
                <a:latin typeface="Arial"/>
                <a:cs typeface="Arial"/>
              </a:rPr>
              <a:t>известен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spc="95" dirty="0">
                <a:latin typeface="Arial"/>
                <a:cs typeface="Arial"/>
              </a:rPr>
              <a:t>авторством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spc="120" dirty="0">
                <a:latin typeface="Arial"/>
                <a:cs typeface="Arial"/>
              </a:rPr>
              <a:t>термина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spc="130" dirty="0">
                <a:latin typeface="Arial"/>
                <a:cs typeface="Arial"/>
              </a:rPr>
              <a:t>Growth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spc="50" dirty="0">
                <a:latin typeface="Arial"/>
                <a:cs typeface="Arial"/>
              </a:rPr>
              <a:t>Hacker.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689"/>
              </a:spcBef>
              <a:tabLst>
                <a:tab pos="440690" algn="l"/>
              </a:tabLst>
            </a:pPr>
            <a:r>
              <a:rPr sz="1600" spc="235" dirty="0">
                <a:solidFill>
                  <a:srgbClr val="0034EC"/>
                </a:solidFill>
                <a:latin typeface="Arial Unicode MS"/>
                <a:cs typeface="Arial Unicode MS"/>
              </a:rPr>
              <a:t>★</a:t>
            </a:r>
            <a:r>
              <a:rPr sz="1600" dirty="0">
                <a:solidFill>
                  <a:srgbClr val="0034EC"/>
                </a:solidFill>
                <a:latin typeface="Arial Unicode MS"/>
                <a:cs typeface="Arial Unicode MS"/>
              </a:rPr>
              <a:t>	</a:t>
            </a:r>
            <a:r>
              <a:rPr sz="1600" b="1" spc="135" dirty="0">
                <a:latin typeface="Arial"/>
                <a:cs typeface="Arial"/>
              </a:rPr>
              <a:t>Impact</a:t>
            </a:r>
            <a:r>
              <a:rPr sz="1600" b="1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—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spc="130" dirty="0">
                <a:latin typeface="Arial"/>
                <a:cs typeface="Arial"/>
              </a:rPr>
              <a:t>влияние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54"/>
              </a:spcBef>
              <a:tabLst>
                <a:tab pos="440690" algn="l"/>
              </a:tabLst>
            </a:pPr>
            <a:r>
              <a:rPr sz="1600" b="1" spc="585" dirty="0">
                <a:solidFill>
                  <a:srgbClr val="0034EC"/>
                </a:solidFill>
                <a:latin typeface="Menlo"/>
                <a:cs typeface="Menlo"/>
              </a:rPr>
              <a:t>★</a:t>
            </a:r>
            <a:r>
              <a:rPr sz="1600" b="1" dirty="0">
                <a:solidFill>
                  <a:srgbClr val="0034EC"/>
                </a:solidFill>
                <a:latin typeface="Menlo"/>
                <a:cs typeface="Menlo"/>
              </a:rPr>
              <a:t>	</a:t>
            </a:r>
            <a:r>
              <a:rPr sz="1600" b="1" spc="120" dirty="0">
                <a:latin typeface="Arial"/>
                <a:cs typeface="Arial"/>
              </a:rPr>
              <a:t>Conﬁdence</a:t>
            </a:r>
            <a:r>
              <a:rPr sz="1600" b="1" spc="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—</a:t>
            </a:r>
            <a:r>
              <a:rPr sz="1600" spc="5" dirty="0">
                <a:latin typeface="Arial"/>
                <a:cs typeface="Arial"/>
              </a:rPr>
              <a:t> </a:t>
            </a:r>
            <a:r>
              <a:rPr sz="1600" spc="110" dirty="0">
                <a:latin typeface="Arial"/>
                <a:cs typeface="Arial"/>
              </a:rPr>
              <a:t>уверенность</a:t>
            </a:r>
            <a:r>
              <a:rPr sz="1600" spc="10" dirty="0">
                <a:latin typeface="Arial"/>
                <a:cs typeface="Arial"/>
              </a:rPr>
              <a:t> </a:t>
            </a:r>
            <a:r>
              <a:rPr sz="1600" spc="114" dirty="0">
                <a:latin typeface="Arial"/>
                <a:cs typeface="Arial"/>
              </a:rPr>
              <a:t>в</a:t>
            </a:r>
            <a:r>
              <a:rPr sz="1600" spc="5" dirty="0">
                <a:latin typeface="Arial"/>
                <a:cs typeface="Arial"/>
              </a:rPr>
              <a:t> </a:t>
            </a:r>
            <a:r>
              <a:rPr sz="1600" spc="130" dirty="0">
                <a:latin typeface="Arial"/>
                <a:cs typeface="Arial"/>
              </a:rPr>
              <a:t>вашей</a:t>
            </a:r>
            <a:r>
              <a:rPr sz="1600" spc="10" dirty="0">
                <a:latin typeface="Arial"/>
                <a:cs typeface="Arial"/>
              </a:rPr>
              <a:t> </a:t>
            </a:r>
            <a:r>
              <a:rPr sz="1600" spc="145" dirty="0">
                <a:latin typeface="Arial"/>
                <a:cs typeface="Arial"/>
              </a:rPr>
              <a:t>оценке</a:t>
            </a:r>
            <a:r>
              <a:rPr sz="1600" spc="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охвата,</a:t>
            </a:r>
            <a:r>
              <a:rPr sz="1600" spc="5" dirty="0">
                <a:latin typeface="Arial"/>
                <a:cs typeface="Arial"/>
              </a:rPr>
              <a:t> </a:t>
            </a:r>
            <a:r>
              <a:rPr sz="1600" spc="140" dirty="0">
                <a:latin typeface="Arial"/>
                <a:cs typeface="Arial"/>
              </a:rPr>
              <a:t>влияния</a:t>
            </a:r>
            <a:r>
              <a:rPr sz="1600" spc="10" dirty="0">
                <a:latin typeface="Arial"/>
                <a:cs typeface="Arial"/>
              </a:rPr>
              <a:t> </a:t>
            </a:r>
            <a:r>
              <a:rPr sz="1600" spc="204" dirty="0">
                <a:latin typeface="Arial"/>
                <a:cs typeface="Arial"/>
              </a:rPr>
              <a:t>и</a:t>
            </a:r>
            <a:r>
              <a:rPr sz="1600" spc="5" dirty="0">
                <a:latin typeface="Arial"/>
                <a:cs typeface="Arial"/>
              </a:rPr>
              <a:t> </a:t>
            </a:r>
            <a:r>
              <a:rPr sz="1600" spc="70" dirty="0">
                <a:latin typeface="Arial"/>
                <a:cs typeface="Arial"/>
              </a:rPr>
              <a:t>трудозатрат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54"/>
              </a:spcBef>
              <a:tabLst>
                <a:tab pos="440690" algn="l"/>
              </a:tabLst>
            </a:pPr>
            <a:r>
              <a:rPr sz="1600" b="1" spc="585" dirty="0">
                <a:solidFill>
                  <a:srgbClr val="0034EC"/>
                </a:solidFill>
                <a:latin typeface="Menlo"/>
                <a:cs typeface="Menlo"/>
              </a:rPr>
              <a:t>★</a:t>
            </a:r>
            <a:r>
              <a:rPr sz="1600" b="1" dirty="0">
                <a:solidFill>
                  <a:srgbClr val="0034EC"/>
                </a:solidFill>
                <a:latin typeface="Menlo"/>
                <a:cs typeface="Menlo"/>
              </a:rPr>
              <a:t>	</a:t>
            </a:r>
            <a:r>
              <a:rPr sz="1600" b="1" spc="50" dirty="0">
                <a:latin typeface="Arial"/>
                <a:cs typeface="Arial"/>
              </a:rPr>
              <a:t>Ease</a:t>
            </a:r>
            <a:r>
              <a:rPr sz="1600" b="1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—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spc="100" dirty="0">
                <a:latin typeface="Arial"/>
                <a:cs typeface="Arial"/>
              </a:rPr>
              <a:t>легкость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spc="120" dirty="0">
                <a:latin typeface="Arial"/>
                <a:cs typeface="Arial"/>
              </a:rPr>
              <a:t>реализации</a:t>
            </a:r>
            <a:endParaRPr sz="16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68791" y="1386885"/>
            <a:ext cx="213423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155" dirty="0">
                <a:latin typeface="Arial"/>
                <a:cs typeface="Arial"/>
              </a:rPr>
              <a:t>Метод</a:t>
            </a:r>
            <a:r>
              <a:rPr sz="3200" spc="-50" dirty="0">
                <a:latin typeface="Arial"/>
                <a:cs typeface="Arial"/>
              </a:rPr>
              <a:t> </a:t>
            </a:r>
            <a:r>
              <a:rPr sz="3200" spc="-25" dirty="0">
                <a:latin typeface="Arial"/>
                <a:cs typeface="Arial"/>
              </a:rPr>
              <a:t>ICE</a:t>
            </a:r>
            <a:endParaRPr sz="32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652272" y="5146572"/>
            <a:ext cx="115570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dirty="0">
                <a:solidFill>
                  <a:srgbClr val="0034EC"/>
                </a:solidFill>
                <a:latin typeface="Arial"/>
                <a:cs typeface="Arial"/>
              </a:rPr>
              <a:t>ICE</a:t>
            </a:r>
            <a:r>
              <a:rPr sz="1600" b="1" spc="75" dirty="0">
                <a:solidFill>
                  <a:srgbClr val="0034EC"/>
                </a:solidFill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SCORE</a:t>
            </a:r>
            <a:endParaRPr sz="16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995122" y="5146572"/>
            <a:ext cx="335661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06730" algn="l"/>
              </a:tabLst>
            </a:pPr>
            <a:r>
              <a:rPr sz="1600" spc="-50" dirty="0">
                <a:latin typeface="Arial"/>
                <a:cs typeface="Arial"/>
              </a:rPr>
              <a:t>=</a:t>
            </a:r>
            <a:r>
              <a:rPr sz="1600" dirty="0">
                <a:latin typeface="Arial"/>
                <a:cs typeface="Arial"/>
              </a:rPr>
              <a:t>	</a:t>
            </a:r>
            <a:r>
              <a:rPr sz="1600" b="1" spc="165" dirty="0">
                <a:solidFill>
                  <a:srgbClr val="0034EC"/>
                </a:solidFill>
                <a:latin typeface="Arial"/>
                <a:cs typeface="Arial"/>
              </a:rPr>
              <a:t>I</a:t>
            </a:r>
            <a:r>
              <a:rPr sz="1600" spc="165" dirty="0">
                <a:latin typeface="Arial"/>
                <a:cs typeface="Arial"/>
              </a:rPr>
              <a:t>mpact</a:t>
            </a:r>
            <a:r>
              <a:rPr sz="1600" spc="-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x </a:t>
            </a:r>
            <a:r>
              <a:rPr sz="1600" b="1" spc="135" dirty="0">
                <a:solidFill>
                  <a:srgbClr val="0034EC"/>
                </a:solidFill>
                <a:latin typeface="Arial"/>
                <a:cs typeface="Arial"/>
              </a:rPr>
              <a:t>C</a:t>
            </a:r>
            <a:r>
              <a:rPr sz="1600" spc="135" dirty="0">
                <a:latin typeface="Arial"/>
                <a:cs typeface="Arial"/>
              </a:rPr>
              <a:t>onﬁdence</a:t>
            </a:r>
            <a:r>
              <a:rPr sz="1600" dirty="0">
                <a:latin typeface="Arial"/>
                <a:cs typeface="Arial"/>
              </a:rPr>
              <a:t> x</a:t>
            </a:r>
            <a:r>
              <a:rPr sz="1600" spc="-5" dirty="0">
                <a:latin typeface="Arial"/>
                <a:cs typeface="Arial"/>
              </a:rPr>
              <a:t> </a:t>
            </a:r>
            <a:r>
              <a:rPr sz="1600" b="1" spc="-20" dirty="0">
                <a:solidFill>
                  <a:srgbClr val="0034EC"/>
                </a:solidFill>
                <a:latin typeface="Arial"/>
                <a:cs typeface="Arial"/>
              </a:rPr>
              <a:t>E</a:t>
            </a:r>
            <a:r>
              <a:rPr sz="1600" spc="-20" dirty="0">
                <a:latin typeface="Arial"/>
                <a:cs typeface="Arial"/>
              </a:rPr>
              <a:t>ase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12749" y="4581929"/>
            <a:ext cx="1547424" cy="1547424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68791" y="351344"/>
            <a:ext cx="105156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lang="ru-RU" spc="225" dirty="0"/>
              <a:t>Способы</a:t>
            </a:r>
            <a:r>
              <a:rPr lang="ru-RU" spc="55" dirty="0"/>
              <a:t> </a:t>
            </a:r>
            <a:r>
              <a:rPr lang="ru-RU" spc="395" dirty="0"/>
              <a:t>оценки фич / проектов</a:t>
            </a:r>
            <a:endParaRPr lang="ru-RU" spc="315" dirty="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89650" y="2380816"/>
            <a:ext cx="4581682" cy="4477183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668791" y="1386885"/>
            <a:ext cx="6624320" cy="18516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165" dirty="0">
                <a:latin typeface="Arial"/>
                <a:cs typeface="Arial"/>
              </a:rPr>
              <a:t>Собственная</a:t>
            </a:r>
            <a:r>
              <a:rPr sz="3200" spc="-55" dirty="0">
                <a:latin typeface="Arial"/>
                <a:cs typeface="Arial"/>
              </a:rPr>
              <a:t> </a:t>
            </a:r>
            <a:r>
              <a:rPr sz="3200" spc="135" dirty="0">
                <a:latin typeface="Arial"/>
                <a:cs typeface="Arial"/>
              </a:rPr>
              <a:t>формула</a:t>
            </a:r>
            <a:endParaRPr sz="3200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3900" dirty="0">
              <a:latin typeface="Arial"/>
              <a:cs typeface="Arial"/>
            </a:endParaRPr>
          </a:p>
          <a:p>
            <a:pPr marL="4242435">
              <a:lnSpc>
                <a:spcPct val="100000"/>
              </a:lnSpc>
              <a:spcBef>
                <a:spcPts val="2450"/>
              </a:spcBef>
            </a:pPr>
            <a:r>
              <a:rPr sz="3000" b="1" spc="180" dirty="0">
                <a:solidFill>
                  <a:srgbClr val="0034EC"/>
                </a:solidFill>
                <a:latin typeface="Arial"/>
                <a:cs typeface="Arial"/>
              </a:rPr>
              <a:t>x</a:t>
            </a:r>
            <a:r>
              <a:rPr sz="3000" b="1" spc="35" dirty="0">
                <a:solidFill>
                  <a:srgbClr val="0034EC"/>
                </a:solidFill>
                <a:latin typeface="Arial"/>
                <a:cs typeface="Arial"/>
              </a:rPr>
              <a:t> </a:t>
            </a:r>
            <a:r>
              <a:rPr sz="3000" b="1" spc="70" dirty="0">
                <a:solidFill>
                  <a:srgbClr val="0034EC"/>
                </a:solidFill>
                <a:latin typeface="Arial"/>
                <a:cs typeface="Arial"/>
              </a:rPr>
              <a:t>+</a:t>
            </a:r>
            <a:r>
              <a:rPr sz="3000" b="1" spc="35" dirty="0">
                <a:solidFill>
                  <a:srgbClr val="0034EC"/>
                </a:solidFill>
                <a:latin typeface="Arial"/>
                <a:cs typeface="Arial"/>
              </a:rPr>
              <a:t> </a:t>
            </a:r>
            <a:r>
              <a:rPr sz="3000" b="1" spc="180" dirty="0">
                <a:solidFill>
                  <a:srgbClr val="0034EC"/>
                </a:solidFill>
                <a:latin typeface="Arial"/>
                <a:cs typeface="Arial"/>
              </a:rPr>
              <a:t>y</a:t>
            </a:r>
            <a:r>
              <a:rPr sz="3000" b="1" spc="35" dirty="0">
                <a:solidFill>
                  <a:srgbClr val="0034EC"/>
                </a:solidFill>
                <a:latin typeface="Arial"/>
                <a:cs typeface="Arial"/>
              </a:rPr>
              <a:t> </a:t>
            </a:r>
            <a:r>
              <a:rPr sz="3000" b="1" spc="70" dirty="0">
                <a:solidFill>
                  <a:srgbClr val="0034EC"/>
                </a:solidFill>
                <a:latin typeface="Arial"/>
                <a:cs typeface="Arial"/>
              </a:rPr>
              <a:t>+</a:t>
            </a:r>
            <a:r>
              <a:rPr sz="3000" b="1" spc="35" dirty="0">
                <a:solidFill>
                  <a:srgbClr val="0034EC"/>
                </a:solidFill>
                <a:latin typeface="Arial"/>
                <a:cs typeface="Arial"/>
              </a:rPr>
              <a:t> </a:t>
            </a:r>
            <a:r>
              <a:rPr sz="3000" b="1" spc="165" dirty="0">
                <a:solidFill>
                  <a:srgbClr val="0034EC"/>
                </a:solidFill>
                <a:latin typeface="Arial"/>
                <a:cs typeface="Arial"/>
              </a:rPr>
              <a:t>z</a:t>
            </a:r>
            <a:r>
              <a:rPr sz="3000" b="1" spc="40" dirty="0">
                <a:solidFill>
                  <a:srgbClr val="0034EC"/>
                </a:solidFill>
                <a:latin typeface="Arial"/>
                <a:cs typeface="Arial"/>
              </a:rPr>
              <a:t> </a:t>
            </a:r>
            <a:r>
              <a:rPr sz="3000" b="1" spc="70" dirty="0">
                <a:solidFill>
                  <a:srgbClr val="0034EC"/>
                </a:solidFill>
                <a:latin typeface="Arial"/>
                <a:cs typeface="Arial"/>
              </a:rPr>
              <a:t>+</a:t>
            </a:r>
            <a:r>
              <a:rPr sz="3000" b="1" spc="35" dirty="0">
                <a:solidFill>
                  <a:srgbClr val="0034EC"/>
                </a:solidFill>
                <a:latin typeface="Arial"/>
                <a:cs typeface="Arial"/>
              </a:rPr>
              <a:t> </a:t>
            </a:r>
            <a:r>
              <a:rPr sz="3000" b="1" spc="-25" dirty="0">
                <a:solidFill>
                  <a:srgbClr val="0034EC"/>
                </a:solidFill>
                <a:latin typeface="Arial"/>
                <a:cs typeface="Arial"/>
              </a:rPr>
              <a:t>...</a:t>
            </a:r>
            <a:endParaRPr sz="30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8800" y="342442"/>
            <a:ext cx="7010400" cy="685658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15664">
              <a:lnSpc>
                <a:spcPct val="100000"/>
              </a:lnSpc>
              <a:spcBef>
                <a:spcPts val="67"/>
              </a:spcBef>
            </a:pPr>
            <a:r>
              <a:rPr spc="267" dirty="0"/>
              <a:t>Иерархия</a:t>
            </a:r>
            <a:r>
              <a:rPr spc="33" dirty="0"/>
              <a:t> </a:t>
            </a:r>
            <a:r>
              <a:rPr spc="320" dirty="0"/>
              <a:t>метрик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531825" y="2228625"/>
            <a:ext cx="11128587" cy="4340860"/>
            <a:chOff x="797737" y="3342938"/>
            <a:chExt cx="16692880" cy="651129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97737" y="3774312"/>
              <a:ext cx="16692575" cy="607956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97775" y="3941000"/>
              <a:ext cx="16092499" cy="547948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5045399" y="3511273"/>
              <a:ext cx="0" cy="3475990"/>
            </a:xfrm>
            <a:custGeom>
              <a:avLst/>
              <a:gdLst/>
              <a:ahLst/>
              <a:cxnLst/>
              <a:rect l="l" t="t" r="r" b="b"/>
              <a:pathLst>
                <a:path h="3475990">
                  <a:moveTo>
                    <a:pt x="0" y="0"/>
                  </a:moveTo>
                  <a:lnTo>
                    <a:pt x="0" y="3475929"/>
                  </a:lnTo>
                </a:path>
              </a:pathLst>
            </a:custGeom>
            <a:ln w="38099">
              <a:solidFill>
                <a:srgbClr val="0034EC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pic>
          <p:nvPicPr>
            <p:cNvPr id="7" name="object 7"/>
            <p:cNvPicPr/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963675" y="3366875"/>
              <a:ext cx="163448" cy="16344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983503" y="6925306"/>
              <a:ext cx="123792" cy="155820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7726250" y="3511273"/>
              <a:ext cx="0" cy="2120265"/>
            </a:xfrm>
            <a:custGeom>
              <a:avLst/>
              <a:gdLst/>
              <a:ahLst/>
              <a:cxnLst/>
              <a:rect l="l" t="t" r="r" b="b"/>
              <a:pathLst>
                <a:path h="2120265">
                  <a:moveTo>
                    <a:pt x="0" y="0"/>
                  </a:moveTo>
                  <a:lnTo>
                    <a:pt x="0" y="2119929"/>
                  </a:lnTo>
                </a:path>
              </a:pathLst>
            </a:custGeom>
            <a:ln w="38099">
              <a:solidFill>
                <a:srgbClr val="0034EC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pic>
          <p:nvPicPr>
            <p:cNvPr id="10" name="object 10"/>
            <p:cNvPicPr/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644525" y="3366875"/>
              <a:ext cx="163448" cy="163448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664353" y="5569306"/>
              <a:ext cx="123793" cy="155820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9799225" y="3511273"/>
              <a:ext cx="0" cy="623570"/>
            </a:xfrm>
            <a:custGeom>
              <a:avLst/>
              <a:gdLst/>
              <a:ahLst/>
              <a:cxnLst/>
              <a:rect l="l" t="t" r="r" b="b"/>
              <a:pathLst>
                <a:path h="623570">
                  <a:moveTo>
                    <a:pt x="0" y="0"/>
                  </a:moveTo>
                  <a:lnTo>
                    <a:pt x="0" y="623529"/>
                  </a:lnTo>
                </a:path>
              </a:pathLst>
            </a:custGeom>
            <a:ln w="38099">
              <a:solidFill>
                <a:srgbClr val="0034EC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pic>
          <p:nvPicPr>
            <p:cNvPr id="13" name="object 13"/>
            <p:cNvPicPr/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717500" y="3366875"/>
              <a:ext cx="163448" cy="163448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737328" y="4072906"/>
              <a:ext cx="123793" cy="155820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11334699" y="3511273"/>
              <a:ext cx="0" cy="623570"/>
            </a:xfrm>
            <a:custGeom>
              <a:avLst/>
              <a:gdLst/>
              <a:ahLst/>
              <a:cxnLst/>
              <a:rect l="l" t="t" r="r" b="b"/>
              <a:pathLst>
                <a:path h="623570">
                  <a:moveTo>
                    <a:pt x="0" y="0"/>
                  </a:moveTo>
                  <a:lnTo>
                    <a:pt x="0" y="623529"/>
                  </a:lnTo>
                </a:path>
              </a:pathLst>
            </a:custGeom>
            <a:ln w="38099">
              <a:solidFill>
                <a:srgbClr val="0034EC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pic>
          <p:nvPicPr>
            <p:cNvPr id="16" name="object 16"/>
            <p:cNvPicPr/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252976" y="3366875"/>
              <a:ext cx="163448" cy="163448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272802" y="4072906"/>
              <a:ext cx="123793" cy="155820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13632730" y="3468980"/>
              <a:ext cx="456565" cy="456565"/>
            </a:xfrm>
            <a:custGeom>
              <a:avLst/>
              <a:gdLst/>
              <a:ahLst/>
              <a:cxnLst/>
              <a:rect l="l" t="t" r="r" b="b"/>
              <a:pathLst>
                <a:path w="456565" h="456564">
                  <a:moveTo>
                    <a:pt x="0" y="0"/>
                  </a:moveTo>
                  <a:lnTo>
                    <a:pt x="456566" y="456565"/>
                  </a:lnTo>
                </a:path>
              </a:pathLst>
            </a:custGeom>
            <a:ln w="38099">
              <a:solidFill>
                <a:srgbClr val="0034EC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pic>
          <p:nvPicPr>
            <p:cNvPr id="19" name="object 19"/>
            <p:cNvPicPr/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506688" y="3342938"/>
              <a:ext cx="163449" cy="163448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009652" y="3845902"/>
              <a:ext cx="151637" cy="151637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12785491" y="3472387"/>
              <a:ext cx="554990" cy="594360"/>
            </a:xfrm>
            <a:custGeom>
              <a:avLst/>
              <a:gdLst/>
              <a:ahLst/>
              <a:cxnLst/>
              <a:rect l="l" t="t" r="r" b="b"/>
              <a:pathLst>
                <a:path w="554990" h="594360">
                  <a:moveTo>
                    <a:pt x="554777" y="0"/>
                  </a:moveTo>
                  <a:lnTo>
                    <a:pt x="0" y="593779"/>
                  </a:lnTo>
                </a:path>
              </a:pathLst>
            </a:custGeom>
            <a:ln w="38099">
              <a:solidFill>
                <a:srgbClr val="0034EC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pic>
          <p:nvPicPr>
            <p:cNvPr id="22" name="object 22"/>
            <p:cNvPicPr/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301368" y="3344902"/>
              <a:ext cx="163376" cy="163376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715325" y="3986557"/>
              <a:ext cx="149774" cy="153369"/>
            </a:xfrm>
            <a:prstGeom prst="rect">
              <a:avLst/>
            </a:prstGeom>
          </p:spPr>
        </p:pic>
      </p:grpSp>
      <p:sp>
        <p:nvSpPr>
          <p:cNvPr id="24" name="object 24"/>
          <p:cNvSpPr txBox="1"/>
          <p:nvPr/>
        </p:nvSpPr>
        <p:spPr>
          <a:xfrm>
            <a:off x="2932731" y="1852106"/>
            <a:ext cx="861907" cy="316326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2000" b="1" spc="63" dirty="0">
                <a:solidFill>
                  <a:srgbClr val="1155CC"/>
                </a:solidFill>
                <a:latin typeface="Arial"/>
                <a:cs typeface="Arial"/>
              </a:rPr>
              <a:t>Global</a:t>
            </a:r>
            <a:endParaRPr sz="20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656084" y="1852106"/>
            <a:ext cx="989753" cy="316326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2000" b="1" spc="67" dirty="0">
                <a:solidFill>
                  <a:srgbClr val="1155CC"/>
                </a:solidFill>
                <a:latin typeface="Arial"/>
                <a:cs typeface="Arial"/>
              </a:rPr>
              <a:t>Service</a:t>
            </a:r>
            <a:endParaRPr sz="20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286226" y="1852106"/>
            <a:ext cx="493183" cy="316326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2000" b="1" spc="50" dirty="0">
                <a:solidFill>
                  <a:srgbClr val="1155CC"/>
                </a:solidFill>
                <a:latin typeface="Arial"/>
                <a:cs typeface="Arial"/>
              </a:rPr>
              <a:t>lvl</a:t>
            </a:r>
            <a:r>
              <a:rPr sz="2000" b="1" spc="13" dirty="0">
                <a:solidFill>
                  <a:srgbClr val="1155CC"/>
                </a:solidFill>
                <a:latin typeface="Arial"/>
                <a:cs typeface="Arial"/>
              </a:rPr>
              <a:t> </a:t>
            </a:r>
            <a:r>
              <a:rPr sz="2000" b="1" spc="-370" dirty="0">
                <a:solidFill>
                  <a:srgbClr val="1155CC"/>
                </a:solidFill>
                <a:latin typeface="Arial"/>
                <a:cs typeface="Arial"/>
              </a:rPr>
              <a:t>1</a:t>
            </a:r>
            <a:endParaRPr sz="20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7284729" y="1852106"/>
            <a:ext cx="543560" cy="316326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2000" b="1" spc="50" dirty="0">
                <a:solidFill>
                  <a:srgbClr val="1155CC"/>
                </a:solidFill>
                <a:latin typeface="Arial"/>
                <a:cs typeface="Arial"/>
              </a:rPr>
              <a:t>lvl</a:t>
            </a:r>
            <a:r>
              <a:rPr sz="2000" b="1" spc="13" dirty="0">
                <a:solidFill>
                  <a:srgbClr val="1155CC"/>
                </a:solidFill>
                <a:latin typeface="Arial"/>
                <a:cs typeface="Arial"/>
              </a:rPr>
              <a:t> </a:t>
            </a:r>
            <a:r>
              <a:rPr sz="2000" b="1" spc="33" dirty="0">
                <a:solidFill>
                  <a:srgbClr val="1155CC"/>
                </a:solidFill>
                <a:latin typeface="Arial"/>
                <a:cs typeface="Arial"/>
              </a:rPr>
              <a:t>2</a:t>
            </a:r>
            <a:endParaRPr sz="20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8588944" y="1852106"/>
            <a:ext cx="740833" cy="316326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2000" b="1" spc="127" dirty="0">
                <a:solidFill>
                  <a:srgbClr val="1155CC"/>
                </a:solidFill>
                <a:latin typeface="Arial"/>
                <a:cs typeface="Arial"/>
              </a:rPr>
              <a:t>other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4">
            <a:extLst>
              <a:ext uri="{FF2B5EF4-FFF2-40B4-BE49-F238E27FC236}">
                <a16:creationId xmlns:a16="http://schemas.microsoft.com/office/drawing/2014/main" id="{E54770D1-54E8-87DC-4FE9-6E39344D14D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5200" y="130176"/>
            <a:ext cx="10190480" cy="6644015"/>
          </a:xfrm>
          <a:prstGeom prst="rect">
            <a:avLst/>
          </a:prstGeom>
        </p:spPr>
      </p:pic>
      <p:sp useBgFill="1">
        <p:nvSpPr>
          <p:cNvPr id="5" name="TextBox 4">
            <a:extLst>
              <a:ext uri="{FF2B5EF4-FFF2-40B4-BE49-F238E27FC236}">
                <a16:creationId xmlns:a16="http://schemas.microsoft.com/office/drawing/2014/main" id="{888E92CA-59F4-291C-FAE0-9A5B67B6E76F}"/>
              </a:ext>
            </a:extLst>
          </p:cNvPr>
          <p:cNvSpPr txBox="1"/>
          <p:nvPr/>
        </p:nvSpPr>
        <p:spPr>
          <a:xfrm>
            <a:off x="4795072" y="703385"/>
            <a:ext cx="6207872" cy="615553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ru-RU" sz="1000" b="1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ontserrat" pitchFamily="2" charset="0"/>
              </a:rPr>
              <a:t>Видение</a:t>
            </a:r>
            <a:r>
              <a:rPr lang="ru-RU" sz="1000" b="0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ontserrat" pitchFamily="2" charset="0"/>
              </a:rPr>
              <a:t> определяет вашу всеобъемлющую цель, конечную причину создания продукта, позитивные изменения, которые вы хотите вызвать. Сделайте свое видение масштабным и вдохновляющим; используйте краткое заявление или слоган; и убедитесь, что заинтересованные стороны и команды разработчиков поддерживают его, что им делятся.</a:t>
            </a:r>
            <a:endParaRPr lang="ru-RU" sz="1000" dirty="0">
              <a:highlight>
                <a:srgbClr val="FFFF00"/>
              </a:highlight>
            </a:endParaRPr>
          </a:p>
        </p:txBody>
      </p:sp>
      <p:sp useBgFill="1">
        <p:nvSpPr>
          <p:cNvPr id="6" name="TextBox 5">
            <a:extLst>
              <a:ext uri="{FF2B5EF4-FFF2-40B4-BE49-F238E27FC236}">
                <a16:creationId xmlns:a16="http://schemas.microsoft.com/office/drawing/2014/main" id="{A8D13AF7-F726-AC8B-9DE9-1D8F8434B131}"/>
              </a:ext>
            </a:extLst>
          </p:cNvPr>
          <p:cNvSpPr txBox="1"/>
          <p:nvPr/>
        </p:nvSpPr>
        <p:spPr>
          <a:xfrm>
            <a:off x="1106660" y="2470945"/>
            <a:ext cx="2400216" cy="1538883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ru-RU" sz="1000" b="1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ontserrat" pitchFamily="2" charset="0"/>
              </a:rPr>
              <a:t>Целевая группа</a:t>
            </a:r>
            <a:r>
              <a:rPr lang="ru-RU" sz="1000" b="0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ontserrat" pitchFamily="2" charset="0"/>
              </a:rPr>
              <a:t> описывает рынок или сегмент рынка, к которому вы хотите обратиться. Вы должны указать, </a:t>
            </a:r>
            <a:r>
              <a:rPr lang="ru-RU" sz="1000" b="0" u="sng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ontserrat" pitchFamily="2" charset="0"/>
              </a:rPr>
              <a:t>кому продукт может принести пользу</a:t>
            </a:r>
            <a:r>
              <a:rPr lang="ru-RU" sz="1000" b="0" i="0" u="sng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ontserrat" pitchFamily="2" charset="0"/>
              </a:rPr>
              <a:t>, кто его пользователи и клиенты</a:t>
            </a:r>
            <a:r>
              <a:rPr lang="ru-RU" sz="1000" b="0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ontserrat" pitchFamily="2" charset="0"/>
              </a:rPr>
              <a:t>. Выберите однородную, четко обозначенную целевую группу, особенно при создании совершенно нового продукта.</a:t>
            </a:r>
            <a:endParaRPr lang="ru-RU" sz="1000" dirty="0">
              <a:highlight>
                <a:srgbClr val="FFFF00"/>
              </a:highlight>
            </a:endParaRPr>
          </a:p>
        </p:txBody>
      </p:sp>
      <p:sp useBgFill="1">
        <p:nvSpPr>
          <p:cNvPr id="7" name="TextBox 6">
            <a:extLst>
              <a:ext uri="{FF2B5EF4-FFF2-40B4-BE49-F238E27FC236}">
                <a16:creationId xmlns:a16="http://schemas.microsoft.com/office/drawing/2014/main" id="{1D1ED5C0-6D5C-6712-0AEC-575E1A75B439}"/>
              </a:ext>
            </a:extLst>
          </p:cNvPr>
          <p:cNvSpPr txBox="1"/>
          <p:nvPr/>
        </p:nvSpPr>
        <p:spPr>
          <a:xfrm>
            <a:off x="3648336" y="2086208"/>
            <a:ext cx="2400216" cy="2000548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ru-RU" sz="1000" b="1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ontserrat" pitchFamily="2" charset="0"/>
              </a:rPr>
              <a:t>Потребности</a:t>
            </a:r>
            <a:r>
              <a:rPr lang="ru-RU" sz="1000" b="0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ontserrat" pitchFamily="2" charset="0"/>
              </a:rPr>
              <a:t> опишите ценностное предложение продукта: </a:t>
            </a:r>
            <a:r>
              <a:rPr lang="ru-RU" sz="1000" b="0" i="0" u="sng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ontserrat" pitchFamily="2" charset="0"/>
              </a:rPr>
              <a:t>основную проблему, которую решает продукт,</a:t>
            </a:r>
            <a:r>
              <a:rPr lang="ru-RU" sz="1000" b="0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ontserrat" pitchFamily="2" charset="0"/>
              </a:rPr>
              <a:t> или </a:t>
            </a:r>
            <a:r>
              <a:rPr lang="ru-RU" sz="1000" b="0" i="0" u="sng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ontserrat" pitchFamily="2" charset="0"/>
              </a:rPr>
              <a:t>основное преимущество, которое он предлагает</a:t>
            </a:r>
            <a:r>
              <a:rPr lang="ru-RU" sz="1000" b="0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ontserrat" pitchFamily="2" charset="0"/>
              </a:rPr>
              <a:t>. В разделе должно быть ясно, </a:t>
            </a:r>
            <a:r>
              <a:rPr lang="ru-RU" sz="1000" b="0" i="0" u="sng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ontserrat" pitchFamily="2" charset="0"/>
              </a:rPr>
              <a:t>почему люди захотят использовать продукт или платить за него</a:t>
            </a:r>
            <a:r>
              <a:rPr lang="ru-RU" sz="1000" b="0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ontserrat" pitchFamily="2" charset="0"/>
              </a:rPr>
              <a:t>. Запечатлейте, как выглядит успех для пользователей и клиентов. Если вы определили несколько потребностей, расставьте для них приоритеты.</a:t>
            </a:r>
            <a:endParaRPr lang="ru-RU" sz="1000" dirty="0">
              <a:highlight>
                <a:srgbClr val="FFFF00"/>
              </a:highlight>
            </a:endParaRPr>
          </a:p>
        </p:txBody>
      </p:sp>
      <p:sp useBgFill="1">
        <p:nvSpPr>
          <p:cNvPr id="8" name="TextBox 7">
            <a:extLst>
              <a:ext uri="{FF2B5EF4-FFF2-40B4-BE49-F238E27FC236}">
                <a16:creationId xmlns:a16="http://schemas.microsoft.com/office/drawing/2014/main" id="{F3B01901-BB38-C411-196E-01668ECEA21D}"/>
              </a:ext>
            </a:extLst>
          </p:cNvPr>
          <p:cNvSpPr txBox="1"/>
          <p:nvPr/>
        </p:nvSpPr>
        <p:spPr>
          <a:xfrm>
            <a:off x="6143450" y="2283650"/>
            <a:ext cx="2400216" cy="1726178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ru-RU" sz="1000" b="1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ontserrat" pitchFamily="2" charset="0"/>
              </a:rPr>
              <a:t>Продукт </a:t>
            </a:r>
            <a:r>
              <a:rPr lang="ru-RU" sz="1000" b="0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ontserrat" pitchFamily="2" charset="0"/>
              </a:rPr>
              <a:t>суммирует </a:t>
            </a:r>
            <a:r>
              <a:rPr lang="ru-RU" sz="1000" b="0" i="0" u="sng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ontserrat" pitchFamily="2" charset="0"/>
              </a:rPr>
              <a:t>от трех до пяти функций, которые выделяют ваш продукт и имеют решающее значение для его успеха</a:t>
            </a:r>
            <a:r>
              <a:rPr lang="ru-RU" sz="1000" b="0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ontserrat" pitchFamily="2" charset="0"/>
              </a:rPr>
              <a:t>. Они, вероятно, будут соответствовать его уникальному торговому предложению, и они должны удовлетворять выявленные потребности. Не совершайте ошибку, перечисляя множество функций. Придерживайтесь максимум пяти. Запишите детали продукта на более позднем этапе в своем б</a:t>
            </a:r>
            <a:r>
              <a:rPr lang="ru-RU" sz="1000" dirty="0">
                <a:solidFill>
                  <a:srgbClr val="000000"/>
                </a:solidFill>
                <a:highlight>
                  <a:srgbClr val="FFFF00"/>
                </a:highlight>
                <a:latin typeface="Montserrat" pitchFamily="2" charset="0"/>
              </a:rPr>
              <a:t>е</a:t>
            </a:r>
            <a:r>
              <a:rPr lang="ru-RU" sz="1000" b="0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ontserrat" pitchFamily="2" charset="0"/>
              </a:rPr>
              <a:t>клоге продукта.</a:t>
            </a:r>
            <a:endParaRPr lang="ru-RU" sz="1000" dirty="0">
              <a:highlight>
                <a:srgbClr val="FFFF00"/>
              </a:highlight>
            </a:endParaRPr>
          </a:p>
        </p:txBody>
      </p:sp>
      <p:sp useBgFill="1">
        <p:nvSpPr>
          <p:cNvPr id="9" name="TextBox 8">
            <a:extLst>
              <a:ext uri="{FF2B5EF4-FFF2-40B4-BE49-F238E27FC236}">
                <a16:creationId xmlns:a16="http://schemas.microsoft.com/office/drawing/2014/main" id="{818EC677-A090-9B8B-774C-D3AE0D5BB4F5}"/>
              </a:ext>
            </a:extLst>
          </p:cNvPr>
          <p:cNvSpPr txBox="1"/>
          <p:nvPr/>
        </p:nvSpPr>
        <p:spPr>
          <a:xfrm>
            <a:off x="8685124" y="2685073"/>
            <a:ext cx="2400216" cy="1110625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ru-RU" sz="1000" b="1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ontserrat" pitchFamily="2" charset="0"/>
              </a:rPr>
              <a:t>Цели</a:t>
            </a:r>
            <a:r>
              <a:rPr lang="ru-RU" sz="1000" b="0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ontserrat" pitchFamily="2" charset="0"/>
              </a:rPr>
              <a:t> </a:t>
            </a:r>
            <a:r>
              <a:rPr lang="ru-RU" sz="1000" b="1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ontserrat" pitchFamily="2" charset="0"/>
              </a:rPr>
              <a:t>Бизнеса</a:t>
            </a:r>
            <a:r>
              <a:rPr lang="ru-RU" sz="1000" b="0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ontserrat" pitchFamily="2" charset="0"/>
              </a:rPr>
              <a:t>, объясните, почему вашей компании стоит инвестировать в продукт. Желаемые выгоды для бизнеса, например, увеличение доходов, выход на новый рынок, снижение затрат, развитие бренда или приобретение ценных знаний. Пример </a:t>
            </a:r>
            <a:r>
              <a:rPr lang="ru-RU" sz="1000" dirty="0">
                <a:solidFill>
                  <a:srgbClr val="000000"/>
                </a:solidFill>
                <a:highlight>
                  <a:srgbClr val="FFFF00"/>
                </a:highlight>
                <a:latin typeface="Montserrat" pitchFamily="2" charset="0"/>
              </a:rPr>
              <a:t>c</a:t>
            </a:r>
            <a:r>
              <a:rPr lang="ru-RU" sz="1000" b="0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ontserrat" pitchFamily="2" charset="0"/>
              </a:rPr>
              <a:t> </a:t>
            </a:r>
            <a:r>
              <a:rPr lang="en-US" sz="1000" dirty="0">
                <a:solidFill>
                  <a:srgbClr val="000000"/>
                </a:solidFill>
                <a:highlight>
                  <a:srgbClr val="FFFF00"/>
                </a:highlight>
                <a:latin typeface="Montserrat" pitchFamily="2" charset="0"/>
              </a:rPr>
              <a:t>Toyota Prius</a:t>
            </a:r>
            <a:endParaRPr lang="en-US" sz="1000" dirty="0">
              <a:highlight>
                <a:srgbClr val="FFFF00"/>
              </a:highlight>
            </a:endParaRPr>
          </a:p>
        </p:txBody>
      </p:sp>
      <p:sp useBgFill="1">
        <p:nvSpPr>
          <p:cNvPr id="10" name="TextBox 9">
            <a:extLst>
              <a:ext uri="{FF2B5EF4-FFF2-40B4-BE49-F238E27FC236}">
                <a16:creationId xmlns:a16="http://schemas.microsoft.com/office/drawing/2014/main" id="{61CF7DCE-603C-6185-439F-D85574387229}"/>
              </a:ext>
            </a:extLst>
          </p:cNvPr>
          <p:cNvSpPr txBox="1"/>
          <p:nvPr/>
        </p:nvSpPr>
        <p:spPr>
          <a:xfrm>
            <a:off x="1154498" y="5161177"/>
            <a:ext cx="2400216" cy="30777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ru-RU" sz="1000" dirty="0">
                <a:solidFill>
                  <a:srgbClr val="000000"/>
                </a:solidFill>
                <a:highlight>
                  <a:srgbClr val="FFFF00"/>
                </a:highlight>
                <a:latin typeface="Montserrat" pitchFamily="2" charset="0"/>
              </a:rPr>
              <a:t>Основные конкуренты, их сильные и слабые стороны</a:t>
            </a:r>
            <a:endParaRPr lang="ru-RU" sz="1000" dirty="0">
              <a:highlight>
                <a:srgbClr val="FFFF00"/>
              </a:highlight>
            </a:endParaRPr>
          </a:p>
        </p:txBody>
      </p:sp>
      <p:sp useBgFill="1">
        <p:nvSpPr>
          <p:cNvPr id="11" name="TextBox 10">
            <a:extLst>
              <a:ext uri="{FF2B5EF4-FFF2-40B4-BE49-F238E27FC236}">
                <a16:creationId xmlns:a16="http://schemas.microsoft.com/office/drawing/2014/main" id="{78F42F85-2CE3-C005-FE63-D8BC2405B2AF}"/>
              </a:ext>
            </a:extLst>
          </p:cNvPr>
          <p:cNvSpPr txBox="1"/>
          <p:nvPr/>
        </p:nvSpPr>
        <p:spPr>
          <a:xfrm>
            <a:off x="3648336" y="5155679"/>
            <a:ext cx="2400216" cy="30777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ru-RU" sz="1000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ontserrat" pitchFamily="2" charset="0"/>
              </a:rPr>
              <a:t>Как вы будете монетизировать продукт?</a:t>
            </a:r>
            <a:endParaRPr lang="ru-RU" sz="1000" dirty="0">
              <a:highlight>
                <a:srgbClr val="FFFF00"/>
              </a:highlight>
            </a:endParaRPr>
          </a:p>
        </p:txBody>
      </p:sp>
      <p:sp useBgFill="1">
        <p:nvSpPr>
          <p:cNvPr id="12" name="TextBox 11">
            <a:extLst>
              <a:ext uri="{FF2B5EF4-FFF2-40B4-BE49-F238E27FC236}">
                <a16:creationId xmlns:a16="http://schemas.microsoft.com/office/drawing/2014/main" id="{F077F0E6-BF19-79DB-FC38-72E78C5E218F}"/>
              </a:ext>
            </a:extLst>
          </p:cNvPr>
          <p:cNvSpPr txBox="1"/>
          <p:nvPr/>
        </p:nvSpPr>
        <p:spPr>
          <a:xfrm>
            <a:off x="6166730" y="5232623"/>
            <a:ext cx="2400216" cy="461665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ru-RU" sz="1000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ontserrat" pitchFamily="2" charset="0"/>
              </a:rPr>
              <a:t>Основные статьи затрат на разработку и выводу продукта на рынок</a:t>
            </a:r>
            <a:endParaRPr lang="ru-RU" sz="1000" dirty="0">
              <a:highlight>
                <a:srgbClr val="FFFF00"/>
              </a:highlight>
            </a:endParaRPr>
          </a:p>
        </p:txBody>
      </p:sp>
      <p:sp useBgFill="1">
        <p:nvSpPr>
          <p:cNvPr id="13" name="TextBox 12">
            <a:extLst>
              <a:ext uri="{FF2B5EF4-FFF2-40B4-BE49-F238E27FC236}">
                <a16:creationId xmlns:a16="http://schemas.microsoft.com/office/drawing/2014/main" id="{348285CE-5CE1-788C-8A89-7391713E8B8A}"/>
              </a:ext>
            </a:extLst>
          </p:cNvPr>
          <p:cNvSpPr txBox="1"/>
          <p:nvPr/>
        </p:nvSpPr>
        <p:spPr>
          <a:xfrm>
            <a:off x="8685124" y="5208000"/>
            <a:ext cx="2400216" cy="76944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ru-RU" sz="1000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ontserrat" pitchFamily="2" charset="0"/>
              </a:rPr>
              <a:t>Каналы продвижения.</a:t>
            </a:r>
            <a:br>
              <a:rPr lang="ru-RU" sz="1000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ontserrat" pitchFamily="2" charset="0"/>
              </a:rPr>
            </a:br>
            <a:r>
              <a:rPr lang="ru-RU" sz="1000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ontserrat" pitchFamily="2" charset="0"/>
              </a:rPr>
              <a:t>Как вы будете продвигать и продавать продукт?</a:t>
            </a:r>
            <a:br>
              <a:rPr lang="ru-RU" sz="1000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ontserrat" pitchFamily="2" charset="0"/>
              </a:rPr>
            </a:br>
            <a:r>
              <a:rPr lang="ru-RU" sz="1000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ontserrat" pitchFamily="2" charset="0"/>
              </a:rPr>
              <a:t>Существуют ли данные каналы сейчас?</a:t>
            </a:r>
            <a:endParaRPr lang="ru-RU" sz="1000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32349783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156517" y="396397"/>
            <a:ext cx="7010400" cy="623887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46992">
              <a:lnSpc>
                <a:spcPct val="100000"/>
              </a:lnSpc>
              <a:spcBef>
                <a:spcPts val="67"/>
              </a:spcBef>
            </a:pPr>
            <a:r>
              <a:rPr spc="280" dirty="0"/>
              <a:t>На</a:t>
            </a:r>
            <a:r>
              <a:rPr spc="27" dirty="0"/>
              <a:t> </a:t>
            </a:r>
            <a:r>
              <a:rPr spc="187" dirty="0"/>
              <a:t>основе</a:t>
            </a:r>
            <a:r>
              <a:rPr spc="30" dirty="0"/>
              <a:t> </a:t>
            </a:r>
            <a:r>
              <a:rPr spc="320" dirty="0"/>
              <a:t>метрик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-22827" y="1547446"/>
            <a:ext cx="12241304" cy="4290645"/>
            <a:chOff x="854887" y="2632812"/>
            <a:chExt cx="16578580" cy="581088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54887" y="2632812"/>
              <a:ext cx="16578274" cy="581037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97775" y="2704249"/>
              <a:ext cx="16092498" cy="532460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75833" y="1398716"/>
            <a:ext cx="7100570" cy="3487451"/>
          </a:xfrm>
          <a:prstGeom prst="rect">
            <a:avLst/>
          </a:prstGeom>
        </p:spPr>
        <p:txBody>
          <a:bodyPr vert="horz" wrap="square" lIns="0" tIns="146897" rIns="0" bIns="0" rtlCol="0">
            <a:spAutoFit/>
          </a:bodyPr>
          <a:lstStyle/>
          <a:p>
            <a:pPr marL="8467">
              <a:spcBef>
                <a:spcPts val="1157"/>
              </a:spcBef>
              <a:tabLst>
                <a:tab pos="499135" algn="l"/>
              </a:tabLst>
            </a:pPr>
            <a:r>
              <a:rPr sz="2133" spc="470" dirty="0">
                <a:solidFill>
                  <a:srgbClr val="0034EC"/>
                </a:solidFill>
                <a:latin typeface="Arial Unicode MS"/>
                <a:cs typeface="Arial Unicode MS"/>
              </a:rPr>
              <a:t>❏</a:t>
            </a:r>
            <a:r>
              <a:rPr sz="2133" dirty="0">
                <a:solidFill>
                  <a:srgbClr val="0034EC"/>
                </a:solidFill>
                <a:latin typeface="Arial Unicode MS"/>
                <a:cs typeface="Arial Unicode MS"/>
              </a:rPr>
              <a:t>	</a:t>
            </a:r>
            <a:r>
              <a:rPr lang="ru-RU" sz="2133" spc="177" dirty="0">
                <a:latin typeface="Arial"/>
                <a:cs typeface="Arial"/>
              </a:rPr>
              <a:t>Приоритезировать</a:t>
            </a:r>
            <a:r>
              <a:rPr lang="ru-RU" sz="2133" spc="-20" dirty="0">
                <a:latin typeface="Arial"/>
                <a:cs typeface="Arial"/>
              </a:rPr>
              <a:t> </a:t>
            </a:r>
            <a:r>
              <a:rPr lang="ru-RU" sz="2133" spc="157" dirty="0">
                <a:latin typeface="Arial"/>
                <a:cs typeface="Arial"/>
              </a:rPr>
              <a:t>метрики,</a:t>
            </a:r>
            <a:r>
              <a:rPr lang="ru-RU" sz="2133" spc="-20" dirty="0">
                <a:latin typeface="Arial"/>
                <a:cs typeface="Arial"/>
              </a:rPr>
              <a:t> </a:t>
            </a:r>
            <a:r>
              <a:rPr lang="ru-RU" sz="2133" spc="47" dirty="0">
                <a:latin typeface="Arial"/>
                <a:cs typeface="Arial"/>
              </a:rPr>
              <a:t>а</a:t>
            </a:r>
            <a:r>
              <a:rPr lang="ru-RU" sz="2133" spc="-20" dirty="0">
                <a:latin typeface="Arial"/>
                <a:cs typeface="Arial"/>
              </a:rPr>
              <a:t> </a:t>
            </a:r>
            <a:r>
              <a:rPr lang="ru-RU" sz="2133" spc="187" dirty="0">
                <a:latin typeface="Arial"/>
                <a:cs typeface="Arial"/>
              </a:rPr>
              <a:t>не</a:t>
            </a:r>
            <a:r>
              <a:rPr lang="ru-RU" sz="2133" spc="-20" dirty="0">
                <a:latin typeface="Arial"/>
                <a:cs typeface="Arial"/>
              </a:rPr>
              <a:t> </a:t>
            </a:r>
            <a:r>
              <a:rPr lang="ru-RU" sz="2133" spc="169" dirty="0">
                <a:latin typeface="Arial"/>
                <a:cs typeface="Arial"/>
              </a:rPr>
              <a:t>проекты</a:t>
            </a:r>
            <a:endParaRPr lang="ru-RU" sz="2133" dirty="0">
              <a:latin typeface="Arial"/>
              <a:cs typeface="Arial"/>
            </a:endParaRPr>
          </a:p>
          <a:p>
            <a:pPr marL="8467">
              <a:spcBef>
                <a:spcPts val="1090"/>
              </a:spcBef>
              <a:tabLst>
                <a:tab pos="499135" algn="l"/>
              </a:tabLst>
            </a:pPr>
            <a:r>
              <a:rPr lang="ru-RU" sz="2133" spc="470" dirty="0">
                <a:solidFill>
                  <a:srgbClr val="0034EC"/>
                </a:solidFill>
                <a:latin typeface="Arial Unicode MS"/>
                <a:cs typeface="Arial Unicode MS"/>
              </a:rPr>
              <a:t>❏</a:t>
            </a:r>
            <a:r>
              <a:rPr lang="ru-RU" sz="2133" dirty="0">
                <a:solidFill>
                  <a:srgbClr val="0034EC"/>
                </a:solidFill>
                <a:latin typeface="Arial Unicode MS"/>
                <a:cs typeface="Arial Unicode MS"/>
              </a:rPr>
              <a:t>	</a:t>
            </a:r>
            <a:r>
              <a:rPr lang="ru-RU" sz="2133" spc="127" dirty="0">
                <a:latin typeface="Arial"/>
                <a:cs typeface="Arial"/>
              </a:rPr>
              <a:t>Выбрать</a:t>
            </a:r>
            <a:r>
              <a:rPr lang="ru-RU" sz="2133" spc="-23" dirty="0">
                <a:latin typeface="Arial"/>
                <a:cs typeface="Arial"/>
              </a:rPr>
              <a:t> </a:t>
            </a:r>
            <a:r>
              <a:rPr lang="ru-RU" sz="2133" dirty="0">
                <a:latin typeface="Arial"/>
                <a:cs typeface="Arial"/>
              </a:rPr>
              <a:t>3</a:t>
            </a:r>
            <a:r>
              <a:rPr lang="ru-RU" sz="2133" spc="-23" dirty="0">
                <a:latin typeface="Arial"/>
                <a:cs typeface="Arial"/>
              </a:rPr>
              <a:t> </a:t>
            </a:r>
            <a:r>
              <a:rPr lang="ru-RU" sz="2133" spc="203" dirty="0">
                <a:latin typeface="Arial"/>
                <a:cs typeface="Arial"/>
              </a:rPr>
              <a:t>метрики</a:t>
            </a:r>
            <a:r>
              <a:rPr lang="ru-RU" sz="2133" spc="-20" dirty="0">
                <a:latin typeface="Arial"/>
                <a:cs typeface="Arial"/>
              </a:rPr>
              <a:t> </a:t>
            </a:r>
            <a:r>
              <a:rPr lang="ru-RU" sz="2133" spc="273" dirty="0">
                <a:latin typeface="Arial"/>
                <a:cs typeface="Arial"/>
              </a:rPr>
              <a:t>и</a:t>
            </a:r>
            <a:r>
              <a:rPr lang="ru-RU" sz="2133" spc="-23" dirty="0">
                <a:latin typeface="Arial"/>
                <a:cs typeface="Arial"/>
              </a:rPr>
              <a:t> </a:t>
            </a:r>
            <a:r>
              <a:rPr lang="ru-RU" sz="2133" spc="157" dirty="0">
                <a:latin typeface="Arial"/>
                <a:cs typeface="Arial"/>
              </a:rPr>
              <a:t>упорядочить</a:t>
            </a:r>
            <a:r>
              <a:rPr lang="ru-RU" sz="2133" spc="-20" dirty="0">
                <a:latin typeface="Arial"/>
                <a:cs typeface="Arial"/>
              </a:rPr>
              <a:t> </a:t>
            </a:r>
            <a:r>
              <a:rPr lang="ru-RU" sz="2133" spc="140" dirty="0">
                <a:latin typeface="Arial"/>
                <a:cs typeface="Arial"/>
              </a:rPr>
              <a:t>их</a:t>
            </a:r>
            <a:endParaRPr lang="ru-RU" sz="2133" dirty="0">
              <a:latin typeface="Arial"/>
              <a:cs typeface="Arial"/>
            </a:endParaRPr>
          </a:p>
          <a:p>
            <a:pPr marL="499135" marR="253589" indent="-491091">
              <a:lnSpc>
                <a:spcPts val="2553"/>
              </a:lnSpc>
              <a:spcBef>
                <a:spcPts val="1180"/>
              </a:spcBef>
              <a:tabLst>
                <a:tab pos="499135" algn="l"/>
              </a:tabLst>
            </a:pPr>
            <a:r>
              <a:rPr lang="ru-RU" sz="2133" spc="470" dirty="0">
                <a:solidFill>
                  <a:srgbClr val="0034EC"/>
                </a:solidFill>
                <a:latin typeface="Arial Unicode MS"/>
                <a:cs typeface="Arial Unicode MS"/>
              </a:rPr>
              <a:t>❏</a:t>
            </a:r>
            <a:r>
              <a:rPr lang="ru-RU" sz="2133" dirty="0">
                <a:solidFill>
                  <a:srgbClr val="0034EC"/>
                </a:solidFill>
                <a:latin typeface="Arial Unicode MS"/>
                <a:cs typeface="Arial Unicode MS"/>
              </a:rPr>
              <a:t>	</a:t>
            </a:r>
            <a:r>
              <a:rPr lang="ru-RU" sz="2133" spc="247" dirty="0">
                <a:latin typeface="Arial"/>
                <a:cs typeface="Arial"/>
              </a:rPr>
              <a:t>К</a:t>
            </a:r>
            <a:r>
              <a:rPr lang="ru-RU" sz="2133" spc="-30" dirty="0">
                <a:latin typeface="Arial"/>
                <a:cs typeface="Arial"/>
              </a:rPr>
              <a:t> </a:t>
            </a:r>
            <a:r>
              <a:rPr lang="ru-RU" sz="2133" spc="200" dirty="0">
                <a:latin typeface="Arial"/>
                <a:cs typeface="Arial"/>
              </a:rPr>
              <a:t>каждой</a:t>
            </a:r>
            <a:r>
              <a:rPr lang="ru-RU" sz="2133" spc="-27" dirty="0">
                <a:latin typeface="Arial"/>
                <a:cs typeface="Arial"/>
              </a:rPr>
              <a:t> </a:t>
            </a:r>
            <a:r>
              <a:rPr lang="ru-RU" sz="2133" spc="203" dirty="0">
                <a:latin typeface="Arial"/>
                <a:cs typeface="Arial"/>
              </a:rPr>
              <a:t>из</a:t>
            </a:r>
            <a:r>
              <a:rPr lang="ru-RU" sz="2133" spc="-27" dirty="0">
                <a:latin typeface="Arial"/>
                <a:cs typeface="Arial"/>
              </a:rPr>
              <a:t> </a:t>
            </a:r>
            <a:r>
              <a:rPr lang="ru-RU" sz="2133" spc="190" dirty="0">
                <a:latin typeface="Arial"/>
                <a:cs typeface="Arial"/>
              </a:rPr>
              <a:t>метрик</a:t>
            </a:r>
            <a:r>
              <a:rPr lang="ru-RU" sz="2133" spc="-27" dirty="0">
                <a:latin typeface="Arial"/>
                <a:cs typeface="Arial"/>
              </a:rPr>
              <a:t> </a:t>
            </a:r>
            <a:r>
              <a:rPr lang="ru-RU" sz="2133" spc="163" dirty="0">
                <a:latin typeface="Arial"/>
                <a:cs typeface="Arial"/>
              </a:rPr>
              <a:t>придумать</a:t>
            </a:r>
            <a:r>
              <a:rPr lang="ru-RU" sz="2133" spc="-30" dirty="0">
                <a:latin typeface="Arial"/>
                <a:cs typeface="Arial"/>
              </a:rPr>
              <a:t> </a:t>
            </a:r>
            <a:r>
              <a:rPr lang="ru-RU" sz="2133" spc="140" dirty="0">
                <a:latin typeface="Arial"/>
                <a:cs typeface="Arial"/>
              </a:rPr>
              <a:t>проекты,</a:t>
            </a:r>
            <a:r>
              <a:rPr lang="ru-RU" sz="2133" spc="-27" dirty="0">
                <a:latin typeface="Arial"/>
                <a:cs typeface="Arial"/>
              </a:rPr>
              <a:t> </a:t>
            </a:r>
            <a:r>
              <a:rPr lang="ru-RU" sz="2133" spc="123" dirty="0">
                <a:latin typeface="Arial"/>
                <a:cs typeface="Arial"/>
              </a:rPr>
              <a:t>в </a:t>
            </a:r>
            <a:r>
              <a:rPr lang="ru-RU" sz="2133" spc="133" dirty="0">
                <a:latin typeface="Arial"/>
                <a:cs typeface="Arial"/>
              </a:rPr>
              <a:t>идеале</a:t>
            </a:r>
            <a:r>
              <a:rPr lang="ru-RU" sz="2133" spc="-37" dirty="0">
                <a:latin typeface="Arial"/>
                <a:cs typeface="Arial"/>
              </a:rPr>
              <a:t> </a:t>
            </a:r>
            <a:r>
              <a:rPr lang="ru-RU" sz="2133" spc="127" dirty="0">
                <a:latin typeface="Arial"/>
                <a:cs typeface="Arial"/>
              </a:rPr>
              <a:t>с</a:t>
            </a:r>
            <a:r>
              <a:rPr lang="ru-RU" sz="2133" spc="-33" dirty="0">
                <a:latin typeface="Arial"/>
                <a:cs typeface="Arial"/>
              </a:rPr>
              <a:t> </a:t>
            </a:r>
            <a:r>
              <a:rPr lang="ru-RU" sz="2133" spc="173" dirty="0">
                <a:latin typeface="Arial"/>
                <a:cs typeface="Arial"/>
              </a:rPr>
              <a:t>соотношением</a:t>
            </a:r>
            <a:r>
              <a:rPr lang="ru-RU" sz="2133" spc="-33" dirty="0">
                <a:latin typeface="Arial"/>
                <a:cs typeface="Arial"/>
              </a:rPr>
              <a:t> </a:t>
            </a:r>
            <a:r>
              <a:rPr lang="ru-RU" sz="2133" spc="130" dirty="0">
                <a:latin typeface="Arial"/>
                <a:cs typeface="Arial"/>
              </a:rPr>
              <a:t>80/</a:t>
            </a:r>
            <a:r>
              <a:rPr sz="2133" spc="130" dirty="0">
                <a:latin typeface="Arial"/>
                <a:cs typeface="Arial"/>
              </a:rPr>
              <a:t>20</a:t>
            </a:r>
            <a:r>
              <a:rPr sz="2133" spc="-33" dirty="0">
                <a:latin typeface="Arial"/>
                <a:cs typeface="Arial"/>
              </a:rPr>
              <a:t> </a:t>
            </a:r>
            <a:r>
              <a:rPr sz="2133" spc="147" dirty="0">
                <a:latin typeface="Arial"/>
                <a:cs typeface="Arial"/>
              </a:rPr>
              <a:t>(effort/impact)</a:t>
            </a:r>
            <a:endParaRPr sz="2133" dirty="0">
              <a:latin typeface="Arial"/>
              <a:cs typeface="Arial"/>
            </a:endParaRPr>
          </a:p>
          <a:p>
            <a:pPr marL="8467">
              <a:spcBef>
                <a:spcPts val="1003"/>
              </a:spcBef>
              <a:tabLst>
                <a:tab pos="499135" algn="l"/>
              </a:tabLst>
            </a:pPr>
            <a:r>
              <a:rPr sz="2133" spc="470" dirty="0">
                <a:solidFill>
                  <a:srgbClr val="0034EC"/>
                </a:solidFill>
                <a:latin typeface="Arial Unicode MS"/>
                <a:cs typeface="Arial Unicode MS"/>
              </a:rPr>
              <a:t>❏</a:t>
            </a:r>
            <a:r>
              <a:rPr sz="2133" dirty="0">
                <a:solidFill>
                  <a:srgbClr val="0034EC"/>
                </a:solidFill>
                <a:latin typeface="Arial Unicode MS"/>
                <a:cs typeface="Arial Unicode MS"/>
              </a:rPr>
              <a:t>	</a:t>
            </a:r>
            <a:r>
              <a:rPr sz="2133" spc="157" dirty="0">
                <a:latin typeface="Arial"/>
                <a:cs typeface="Arial"/>
              </a:rPr>
              <a:t>Оценить</a:t>
            </a:r>
            <a:r>
              <a:rPr sz="2133" spc="-30" dirty="0">
                <a:latin typeface="Arial"/>
                <a:cs typeface="Arial"/>
              </a:rPr>
              <a:t> </a:t>
            </a:r>
            <a:r>
              <a:rPr sz="2133" spc="207" dirty="0">
                <a:latin typeface="Arial"/>
                <a:cs typeface="Arial"/>
              </a:rPr>
              <a:t>Impact</a:t>
            </a:r>
            <a:r>
              <a:rPr sz="2133" spc="-27" dirty="0">
                <a:latin typeface="Arial"/>
                <a:cs typeface="Arial"/>
              </a:rPr>
              <a:t> </a:t>
            </a:r>
            <a:r>
              <a:rPr sz="2133" spc="220" dirty="0">
                <a:latin typeface="Arial"/>
                <a:cs typeface="Arial"/>
              </a:rPr>
              <a:t>по</a:t>
            </a:r>
            <a:r>
              <a:rPr sz="2133" spc="-27" dirty="0">
                <a:latin typeface="Arial"/>
                <a:cs typeface="Arial"/>
              </a:rPr>
              <a:t> </a:t>
            </a:r>
            <a:r>
              <a:rPr sz="2133" spc="180" dirty="0">
                <a:latin typeface="Arial"/>
                <a:cs typeface="Arial"/>
              </a:rPr>
              <a:t>каждому</a:t>
            </a:r>
            <a:r>
              <a:rPr sz="2133" spc="-27" dirty="0">
                <a:latin typeface="Arial"/>
                <a:cs typeface="Arial"/>
              </a:rPr>
              <a:t> </a:t>
            </a:r>
            <a:r>
              <a:rPr sz="2133" spc="169" dirty="0">
                <a:latin typeface="Arial"/>
                <a:cs typeface="Arial"/>
              </a:rPr>
              <a:t>проекту</a:t>
            </a:r>
            <a:endParaRPr sz="2133" dirty="0">
              <a:latin typeface="Arial"/>
              <a:cs typeface="Arial"/>
            </a:endParaRPr>
          </a:p>
          <a:p>
            <a:pPr marL="8467">
              <a:spcBef>
                <a:spcPts val="1090"/>
              </a:spcBef>
              <a:tabLst>
                <a:tab pos="499135" algn="l"/>
              </a:tabLst>
            </a:pPr>
            <a:r>
              <a:rPr sz="2133" spc="470" dirty="0">
                <a:solidFill>
                  <a:srgbClr val="0034EC"/>
                </a:solidFill>
                <a:latin typeface="Arial Unicode MS"/>
                <a:cs typeface="Arial Unicode MS"/>
              </a:rPr>
              <a:t>❏</a:t>
            </a:r>
            <a:r>
              <a:rPr sz="2133" dirty="0">
                <a:solidFill>
                  <a:srgbClr val="0034EC"/>
                </a:solidFill>
                <a:latin typeface="Arial Unicode MS"/>
                <a:cs typeface="Arial Unicode MS"/>
              </a:rPr>
              <a:t>	</a:t>
            </a:r>
            <a:r>
              <a:rPr sz="2133" spc="157" dirty="0">
                <a:latin typeface="Arial"/>
                <a:cs typeface="Arial"/>
              </a:rPr>
              <a:t>Оценить</a:t>
            </a:r>
            <a:r>
              <a:rPr sz="2133" spc="-33" dirty="0">
                <a:latin typeface="Arial"/>
                <a:cs typeface="Arial"/>
              </a:rPr>
              <a:t> </a:t>
            </a:r>
            <a:r>
              <a:rPr sz="2133" spc="136" dirty="0">
                <a:latin typeface="Arial"/>
                <a:cs typeface="Arial"/>
              </a:rPr>
              <a:t>Effort</a:t>
            </a:r>
            <a:r>
              <a:rPr sz="2133" spc="-30" dirty="0">
                <a:latin typeface="Arial"/>
                <a:cs typeface="Arial"/>
              </a:rPr>
              <a:t> </a:t>
            </a:r>
            <a:r>
              <a:rPr sz="2133" spc="220" dirty="0">
                <a:latin typeface="Arial"/>
                <a:cs typeface="Arial"/>
              </a:rPr>
              <a:t>по</a:t>
            </a:r>
            <a:r>
              <a:rPr sz="2133" spc="-33" dirty="0">
                <a:latin typeface="Arial"/>
                <a:cs typeface="Arial"/>
              </a:rPr>
              <a:t> </a:t>
            </a:r>
            <a:r>
              <a:rPr sz="2133" spc="180" dirty="0">
                <a:latin typeface="Arial"/>
                <a:cs typeface="Arial"/>
              </a:rPr>
              <a:t>каждому</a:t>
            </a:r>
            <a:r>
              <a:rPr sz="2133" spc="-30" dirty="0">
                <a:latin typeface="Arial"/>
                <a:cs typeface="Arial"/>
              </a:rPr>
              <a:t> </a:t>
            </a:r>
            <a:r>
              <a:rPr sz="2133" spc="169" dirty="0">
                <a:latin typeface="Arial"/>
                <a:cs typeface="Arial"/>
              </a:rPr>
              <a:t>проекту</a:t>
            </a:r>
            <a:endParaRPr sz="2133" dirty="0">
              <a:latin typeface="Arial"/>
              <a:cs typeface="Arial"/>
            </a:endParaRPr>
          </a:p>
          <a:p>
            <a:pPr marL="499135" marR="3387" indent="-491091">
              <a:lnSpc>
                <a:spcPts val="2547"/>
              </a:lnSpc>
              <a:spcBef>
                <a:spcPts val="1173"/>
              </a:spcBef>
              <a:tabLst>
                <a:tab pos="499135" algn="l"/>
              </a:tabLst>
            </a:pPr>
            <a:r>
              <a:rPr sz="2133" spc="470" dirty="0">
                <a:solidFill>
                  <a:srgbClr val="0034EC"/>
                </a:solidFill>
                <a:latin typeface="Arial Unicode MS"/>
                <a:cs typeface="Arial Unicode MS"/>
              </a:rPr>
              <a:t>❏</a:t>
            </a:r>
            <a:r>
              <a:rPr sz="2133" dirty="0">
                <a:solidFill>
                  <a:srgbClr val="0034EC"/>
                </a:solidFill>
                <a:latin typeface="Arial Unicode MS"/>
                <a:cs typeface="Arial Unicode MS"/>
              </a:rPr>
              <a:t>	</a:t>
            </a:r>
            <a:r>
              <a:rPr lang="ru-RU" sz="2133" spc="63" dirty="0">
                <a:latin typeface="Arial"/>
                <a:cs typeface="Arial"/>
              </a:rPr>
              <a:t>Сделать</a:t>
            </a:r>
            <a:r>
              <a:rPr lang="ru-RU" sz="2133" spc="-27" dirty="0">
                <a:latin typeface="Arial"/>
                <a:cs typeface="Arial"/>
              </a:rPr>
              <a:t> </a:t>
            </a:r>
            <a:r>
              <a:rPr lang="ru-RU" sz="2133" spc="210" dirty="0">
                <a:latin typeface="Arial"/>
                <a:cs typeface="Arial"/>
              </a:rPr>
              <a:t>приоритезацию</a:t>
            </a:r>
            <a:r>
              <a:rPr lang="ru-RU" sz="2133" spc="-23" dirty="0">
                <a:latin typeface="Arial"/>
                <a:cs typeface="Arial"/>
              </a:rPr>
              <a:t> </a:t>
            </a:r>
            <a:r>
              <a:rPr lang="ru-RU" sz="2133" spc="173" dirty="0">
                <a:latin typeface="Arial"/>
                <a:cs typeface="Arial"/>
              </a:rPr>
              <a:t>проектов</a:t>
            </a:r>
            <a:r>
              <a:rPr lang="ru-RU" sz="2133" spc="-23" dirty="0">
                <a:latin typeface="Arial"/>
                <a:cs typeface="Arial"/>
              </a:rPr>
              <a:t> </a:t>
            </a:r>
            <a:r>
              <a:rPr lang="ru-RU" sz="2133" spc="153" dirty="0">
                <a:latin typeface="Arial"/>
                <a:cs typeface="Arial"/>
              </a:rPr>
              <a:t>уже</a:t>
            </a:r>
            <a:r>
              <a:rPr lang="ru-RU" sz="2133" spc="-23" dirty="0">
                <a:latin typeface="Arial"/>
                <a:cs typeface="Arial"/>
              </a:rPr>
              <a:t> </a:t>
            </a:r>
            <a:r>
              <a:rPr lang="ru-RU" sz="2133" spc="177" dirty="0">
                <a:latin typeface="Arial"/>
                <a:cs typeface="Arial"/>
              </a:rPr>
              <a:t>внутри </a:t>
            </a:r>
            <a:r>
              <a:rPr lang="ru-RU" sz="2133" spc="200" dirty="0">
                <a:latin typeface="Arial"/>
                <a:cs typeface="Arial"/>
              </a:rPr>
              <a:t>каждой</a:t>
            </a:r>
            <a:r>
              <a:rPr lang="ru-RU" sz="2133" spc="-30" dirty="0">
                <a:latin typeface="Arial"/>
                <a:cs typeface="Arial"/>
              </a:rPr>
              <a:t> </a:t>
            </a:r>
            <a:r>
              <a:rPr lang="ru-RU" sz="2133" spc="203" dirty="0">
                <a:latin typeface="Arial"/>
                <a:cs typeface="Arial"/>
              </a:rPr>
              <a:t>из</a:t>
            </a:r>
            <a:r>
              <a:rPr lang="ru-RU" sz="2133" spc="-30" dirty="0">
                <a:latin typeface="Arial"/>
                <a:cs typeface="Arial"/>
              </a:rPr>
              <a:t> </a:t>
            </a:r>
            <a:r>
              <a:rPr lang="ru-RU" sz="2133" spc="183" dirty="0">
                <a:latin typeface="Arial"/>
                <a:cs typeface="Arial"/>
              </a:rPr>
              <a:t>метрик</a:t>
            </a:r>
            <a:endParaRPr lang="ru-RU" sz="2133" dirty="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54801" y="477533"/>
            <a:ext cx="2932399" cy="882133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81400" y="429367"/>
            <a:ext cx="4558030" cy="583194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8467">
              <a:lnSpc>
                <a:spcPct val="100000"/>
              </a:lnSpc>
              <a:spcBef>
                <a:spcPts val="67"/>
              </a:spcBef>
            </a:pPr>
            <a:r>
              <a:rPr sz="3734" spc="187" dirty="0"/>
              <a:t>Подход</a:t>
            </a:r>
            <a:r>
              <a:rPr sz="3734" spc="20" dirty="0"/>
              <a:t> </a:t>
            </a:r>
            <a:r>
              <a:rPr sz="3734" spc="207" dirty="0"/>
              <a:t>у</a:t>
            </a:r>
            <a:r>
              <a:rPr sz="3734" spc="20" dirty="0"/>
              <a:t> </a:t>
            </a:r>
            <a:r>
              <a:rPr sz="3734" spc="247" dirty="0"/>
              <a:t>Amazon</a:t>
            </a:r>
            <a:endParaRPr sz="3734"/>
          </a:p>
        </p:txBody>
      </p:sp>
      <p:pic>
        <p:nvPicPr>
          <p:cNvPr id="6" name="Рисунок 5">
            <a:hlinkClick r:id="rId3"/>
            <a:extLst>
              <a:ext uri="{FF2B5EF4-FFF2-40B4-BE49-F238E27FC236}">
                <a16:creationId xmlns:a16="http://schemas.microsoft.com/office/drawing/2014/main" id="{08A1BC52-F129-7F1C-1580-6D4208148C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6403" y="3111505"/>
            <a:ext cx="4415597" cy="296272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6BD3A71-3CB9-ADE5-53CE-63BA3B846494}"/>
              </a:ext>
            </a:extLst>
          </p:cNvPr>
          <p:cNvSpPr txBox="1"/>
          <p:nvPr/>
        </p:nvSpPr>
        <p:spPr>
          <a:xfrm>
            <a:off x="8119068" y="6169688"/>
            <a:ext cx="2481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dirty="0">
                <a:hlinkClick r:id="rId3"/>
              </a:rPr>
              <a:t>https://</a:t>
            </a:r>
            <a:r>
              <a:rPr lang="en" dirty="0" err="1">
                <a:hlinkClick r:id="rId3"/>
              </a:rPr>
              <a:t>clck.ru</a:t>
            </a:r>
            <a:r>
              <a:rPr lang="en" dirty="0">
                <a:hlinkClick r:id="rId3"/>
              </a:rPr>
              <a:t>/33kp3k</a:t>
            </a:r>
            <a:endParaRPr lang="ru-RU" dirty="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155776" y="28133"/>
            <a:ext cx="11630939" cy="685658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8467">
              <a:lnSpc>
                <a:spcPct val="100000"/>
              </a:lnSpc>
              <a:spcBef>
                <a:spcPts val="67"/>
              </a:spcBef>
            </a:pPr>
            <a:r>
              <a:rPr lang="ru-RU" spc="250" dirty="0"/>
              <a:t>Рассчитываем </a:t>
            </a:r>
            <a:r>
              <a:rPr lang="en-US" spc="250" dirty="0"/>
              <a:t>ROI </a:t>
            </a:r>
            <a:r>
              <a:rPr lang="en-US" sz="3200" dirty="0"/>
              <a:t>(</a:t>
            </a:r>
            <a:r>
              <a:rPr lang="ru-RU" sz="3200" dirty="0"/>
              <a:t>вероятностные сценарии</a:t>
            </a:r>
            <a:r>
              <a:rPr lang="en-US" sz="3200" dirty="0"/>
              <a:t>)</a:t>
            </a:r>
            <a:endParaRPr sz="3200" dirty="0"/>
          </a:p>
        </p:txBody>
      </p:sp>
      <p:pic>
        <p:nvPicPr>
          <p:cNvPr id="7" name="object 6">
            <a:extLst>
              <a:ext uri="{FF2B5EF4-FFF2-40B4-BE49-F238E27FC236}">
                <a16:creationId xmlns:a16="http://schemas.microsoft.com/office/drawing/2014/main" id="{723581A4-4E75-2C5A-9801-532B67F04C37}"/>
              </a:ext>
            </a:extLst>
          </p:cNvPr>
          <p:cNvPicPr/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23903" y="1026483"/>
            <a:ext cx="2839365" cy="738233"/>
          </a:xfrm>
          <a:prstGeom prst="rect">
            <a:avLst/>
          </a:prstGeom>
        </p:spPr>
      </p:pic>
      <p:pic>
        <p:nvPicPr>
          <p:cNvPr id="10" name="object 5">
            <a:extLst>
              <a:ext uri="{FF2B5EF4-FFF2-40B4-BE49-F238E27FC236}">
                <a16:creationId xmlns:a16="http://schemas.microsoft.com/office/drawing/2014/main" id="{B5643E71-F0AA-9C5F-9524-040151A13CE0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684000"/>
            <a:ext cx="8861110" cy="61740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78933" y="448459"/>
            <a:ext cx="11155257" cy="685658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8467">
              <a:lnSpc>
                <a:spcPct val="100000"/>
              </a:lnSpc>
              <a:spcBef>
                <a:spcPts val="67"/>
              </a:spcBef>
            </a:pPr>
            <a:r>
              <a:rPr lang="ru-RU" spc="230" dirty="0"/>
              <a:t>Алгоритм приоритезации фичей / гипотез</a:t>
            </a:r>
            <a:endParaRPr spc="230" dirty="0"/>
          </a:p>
        </p:txBody>
      </p:sp>
      <p:sp>
        <p:nvSpPr>
          <p:cNvPr id="3" name="object 3"/>
          <p:cNvSpPr txBox="1"/>
          <p:nvPr/>
        </p:nvSpPr>
        <p:spPr>
          <a:xfrm>
            <a:off x="678934" y="1694307"/>
            <a:ext cx="5756063" cy="3291500"/>
          </a:xfrm>
          <a:prstGeom prst="rect">
            <a:avLst/>
          </a:prstGeom>
        </p:spPr>
        <p:txBody>
          <a:bodyPr vert="horz" wrap="square" lIns="0" tIns="160867" rIns="0" bIns="0" rtlCol="0">
            <a:spAutoFit/>
          </a:bodyPr>
          <a:lstStyle/>
          <a:p>
            <a:pPr marL="351367" indent="-342900">
              <a:spcBef>
                <a:spcPts val="1267"/>
              </a:spcBef>
              <a:buFont typeface="Arial" panose="020B0604020202020204" pitchFamily="34" charset="0"/>
              <a:buChar char="•"/>
              <a:tabLst>
                <a:tab pos="414464" algn="l"/>
              </a:tabLst>
            </a:pPr>
            <a:r>
              <a:rPr lang="ru-RU" sz="2000" dirty="0">
                <a:latin typeface="Arial"/>
                <a:cs typeface="Arial"/>
              </a:rPr>
              <a:t>Выбираем ТОП 3 ключевые метрики</a:t>
            </a:r>
          </a:p>
          <a:p>
            <a:pPr marL="351367" indent="-342900">
              <a:spcBef>
                <a:spcPts val="1267"/>
              </a:spcBef>
              <a:buFont typeface="Arial" panose="020B0604020202020204" pitchFamily="34" charset="0"/>
              <a:buChar char="•"/>
              <a:tabLst>
                <a:tab pos="414464" algn="l"/>
              </a:tabLst>
            </a:pPr>
            <a:r>
              <a:rPr lang="ru-RU" sz="2000" dirty="0">
                <a:latin typeface="Arial"/>
                <a:cs typeface="Arial"/>
              </a:rPr>
              <a:t>Собираем гипотезы для их оценки</a:t>
            </a:r>
          </a:p>
          <a:p>
            <a:pPr marL="351367" indent="-342900">
              <a:spcBef>
                <a:spcPts val="1267"/>
              </a:spcBef>
              <a:buFont typeface="Arial" panose="020B0604020202020204" pitchFamily="34" charset="0"/>
              <a:buChar char="•"/>
              <a:tabLst>
                <a:tab pos="414464" algn="l"/>
              </a:tabLst>
            </a:pPr>
            <a:r>
              <a:rPr lang="ru-RU" sz="2000" dirty="0">
                <a:latin typeface="Arial"/>
                <a:cs typeface="Arial"/>
              </a:rPr>
              <a:t>Если рынок Новый, то используем качественные методы</a:t>
            </a:r>
          </a:p>
          <a:p>
            <a:pPr marL="351367" indent="-342900">
              <a:spcBef>
                <a:spcPts val="1267"/>
              </a:spcBef>
              <a:buFont typeface="Arial" panose="020B0604020202020204" pitchFamily="34" charset="0"/>
              <a:buChar char="•"/>
              <a:tabLst>
                <a:tab pos="414464" algn="l"/>
              </a:tabLst>
            </a:pPr>
            <a:r>
              <a:rPr lang="ru-RU" sz="2000" dirty="0">
                <a:latin typeface="Arial"/>
                <a:cs typeface="Arial"/>
              </a:rPr>
              <a:t>Делаем быструю оценку и отбрасываем «слабых» кандидатов</a:t>
            </a:r>
          </a:p>
          <a:p>
            <a:pPr marL="351367" indent="-342900">
              <a:spcBef>
                <a:spcPts val="1267"/>
              </a:spcBef>
              <a:buFont typeface="Arial" panose="020B0604020202020204" pitchFamily="34" charset="0"/>
              <a:buChar char="•"/>
              <a:tabLst>
                <a:tab pos="414464" algn="l"/>
              </a:tabLst>
            </a:pPr>
            <a:r>
              <a:rPr lang="ru-RU" sz="2000" dirty="0">
                <a:latin typeface="Arial"/>
                <a:cs typeface="Arial"/>
              </a:rPr>
              <a:t>Делаем детальную оценку оставшихся кандидатов (например, по </a:t>
            </a:r>
            <a:r>
              <a:rPr lang="en" sz="2000" dirty="0">
                <a:latin typeface="Arial"/>
                <a:cs typeface="Arial"/>
              </a:rPr>
              <a:t>ROI)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B850E89-685A-6CAD-100A-8E65E7AE7A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2100" y="1619250"/>
            <a:ext cx="5549900" cy="36195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53540" y="2603256"/>
            <a:ext cx="5616787" cy="1834689"/>
          </a:xfrm>
          <a:prstGeom prst="rect">
            <a:avLst/>
          </a:prstGeom>
        </p:spPr>
        <p:txBody>
          <a:bodyPr vert="horz" wrap="square" lIns="0" tIns="38945" rIns="0" bIns="0" rtlCol="0" anchor="ctr">
            <a:spAutoFit/>
          </a:bodyPr>
          <a:lstStyle/>
          <a:p>
            <a:pPr marL="16933" marR="6773">
              <a:lnSpc>
                <a:spcPts val="7000"/>
              </a:lnSpc>
              <a:spcBef>
                <a:spcPts val="305"/>
              </a:spcBef>
            </a:pPr>
            <a:r>
              <a:rPr lang="ru-RU" sz="5867" spc="360" dirty="0">
                <a:solidFill>
                  <a:srgbClr val="000000"/>
                </a:solidFill>
              </a:rPr>
              <a:t>Целевая аудитория</a:t>
            </a:r>
            <a:endParaRPr lang="ru-RU" sz="5867" dirty="0"/>
          </a:p>
        </p:txBody>
      </p:sp>
    </p:spTree>
    <p:extLst>
      <p:ext uri="{BB962C8B-B14F-4D97-AF65-F5344CB8AC3E}">
        <p14:creationId xmlns:p14="http://schemas.microsoft.com/office/powerpoint/2010/main" val="129070901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03385" y="1475912"/>
            <a:ext cx="10962751" cy="4941523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algn="l"/>
            <a:r>
              <a:rPr lang="ru-RU" sz="2000" b="0" i="0" dirty="0">
                <a:solidFill>
                  <a:srgbClr val="1A2028"/>
                </a:solidFill>
                <a:effectLst/>
                <a:latin typeface="Roboto" panose="02000000000000000000" pitchFamily="2" charset="0"/>
              </a:rPr>
              <a:t>Целевая аудитория (ЦА) — люди, заинтересованные в вашем товаре или услуге. </a:t>
            </a:r>
          </a:p>
          <a:p>
            <a:r>
              <a:rPr lang="ru-RU" sz="2000" b="0" i="0" dirty="0">
                <a:solidFill>
                  <a:srgbClr val="1A2028"/>
                </a:solidFill>
                <a:effectLst/>
                <a:latin typeface="Roboto" panose="02000000000000000000" pitchFamily="2" charset="0"/>
              </a:rPr>
              <a:t>Это люди, у которых есть потребности или проблемы, которые может решить ваш продукт.</a:t>
            </a:r>
          </a:p>
          <a:p>
            <a:pPr algn="l"/>
            <a:endParaRPr lang="ru-RU" sz="2000" dirty="0">
              <a:solidFill>
                <a:srgbClr val="1A2028"/>
              </a:solidFill>
              <a:latin typeface="Roboto" panose="02000000000000000000" pitchFamily="2" charset="0"/>
            </a:endParaRPr>
          </a:p>
          <a:p>
            <a:pPr algn="l"/>
            <a:r>
              <a:rPr lang="ru-RU" sz="2000" b="0" i="0" dirty="0">
                <a:solidFill>
                  <a:srgbClr val="1A2028"/>
                </a:solidFill>
                <a:effectLst/>
                <a:latin typeface="Roboto" panose="02000000000000000000" pitchFamily="2" charset="0"/>
              </a:rPr>
              <a:t>На них вы будете ориентироваться при запуске бизнеса, разработке самого продукта и его фич, разработке дизайна, запуске рекламы и других маркетинговых мероприятий.</a:t>
            </a:r>
          </a:p>
          <a:p>
            <a:pPr algn="l"/>
            <a:endParaRPr lang="ru-RU" sz="2000" b="0" i="0" dirty="0">
              <a:solidFill>
                <a:srgbClr val="1A2028"/>
              </a:solidFill>
              <a:effectLst/>
              <a:latin typeface="Roboto" panose="02000000000000000000" pitchFamily="2" charset="0"/>
            </a:endParaRPr>
          </a:p>
          <a:p>
            <a:pPr algn="l"/>
            <a:endParaRPr lang="ru-RU" sz="2000" dirty="0">
              <a:solidFill>
                <a:srgbClr val="1A2028"/>
              </a:solidFill>
              <a:latin typeface="Roboto" panose="02000000000000000000" pitchFamily="2" charset="0"/>
            </a:endParaRPr>
          </a:p>
          <a:p>
            <a:pPr algn="l"/>
            <a:r>
              <a:rPr lang="ru-RU" sz="2000" b="0" i="0" dirty="0">
                <a:solidFill>
                  <a:srgbClr val="1A2028"/>
                </a:solidFill>
                <a:effectLst/>
                <a:latin typeface="Roboto" panose="02000000000000000000" pitchFamily="2" charset="0"/>
              </a:rPr>
              <a:t>Не всегда реальная целевая аудитория совпадает с п</a:t>
            </a:r>
            <a:r>
              <a:rPr lang="ru-RU" sz="2000" dirty="0">
                <a:solidFill>
                  <a:srgbClr val="1A2028"/>
                </a:solidFill>
                <a:latin typeface="Roboto" panose="02000000000000000000" pitchFamily="2" charset="0"/>
              </a:rPr>
              <a:t>редполагаемой</a:t>
            </a:r>
            <a:r>
              <a:rPr lang="ru-RU" sz="2000" b="0" i="0" dirty="0">
                <a:solidFill>
                  <a:srgbClr val="1A2028"/>
                </a:solidFill>
                <a:effectLst/>
                <a:latin typeface="Roboto" panose="02000000000000000000" pitchFamily="2" charset="0"/>
              </a:rPr>
              <a:t> (пример с </a:t>
            </a:r>
            <a:r>
              <a:rPr lang="en-US" sz="2000" dirty="0">
                <a:solidFill>
                  <a:srgbClr val="1A2028"/>
                </a:solidFill>
                <a:latin typeface="Roboto" panose="02000000000000000000" pitchFamily="2" charset="0"/>
              </a:rPr>
              <a:t>P</a:t>
            </a:r>
            <a:r>
              <a:rPr lang="en-US" sz="2000" b="0" i="0" dirty="0">
                <a:solidFill>
                  <a:srgbClr val="1A2028"/>
                </a:solidFill>
                <a:effectLst/>
                <a:latin typeface="Roboto" panose="02000000000000000000" pitchFamily="2" charset="0"/>
              </a:rPr>
              <a:t>layrix</a:t>
            </a:r>
            <a:r>
              <a:rPr lang="ru-RU" sz="2000" b="0" i="0" dirty="0">
                <a:solidFill>
                  <a:srgbClr val="1A2028"/>
                </a:solidFill>
                <a:effectLst/>
                <a:latin typeface="Roboto" panose="02000000000000000000" pitchFamily="2" charset="0"/>
              </a:rPr>
              <a:t>)</a:t>
            </a:r>
            <a:endParaRPr lang="en-US" sz="2000" b="0" i="0" dirty="0">
              <a:solidFill>
                <a:srgbClr val="1A2028"/>
              </a:solidFill>
              <a:effectLst/>
              <a:latin typeface="Roboto" panose="02000000000000000000" pitchFamily="2" charset="0"/>
            </a:endParaRPr>
          </a:p>
          <a:p>
            <a:pPr algn="l"/>
            <a:endParaRPr lang="en-US" sz="2000" dirty="0">
              <a:solidFill>
                <a:srgbClr val="1A2028"/>
              </a:solidFill>
              <a:latin typeface="Roboto" panose="02000000000000000000" pitchFamily="2" charset="0"/>
            </a:endParaRPr>
          </a:p>
          <a:p>
            <a:r>
              <a:rPr lang="ru-RU" sz="2000" b="0" i="0" dirty="0">
                <a:solidFill>
                  <a:srgbClr val="1A2028"/>
                </a:solidFill>
                <a:effectLst/>
                <a:latin typeface="Roboto" panose="02000000000000000000" pitchFamily="2" charset="0"/>
              </a:rPr>
              <a:t>Свою ЦА нужно знать, чтобы</a:t>
            </a:r>
            <a:r>
              <a:rPr lang="en-US" sz="2000" dirty="0">
                <a:solidFill>
                  <a:srgbClr val="1A2028"/>
                </a:solidFill>
                <a:latin typeface="Roboto" panose="02000000000000000000" pitchFamily="2" charset="0"/>
              </a:rPr>
              <a:t>:</a:t>
            </a:r>
            <a:endParaRPr lang="ru-RU" sz="2000" b="0" i="0" dirty="0">
              <a:solidFill>
                <a:srgbClr val="1A2028"/>
              </a:solidFill>
              <a:effectLst/>
              <a:latin typeface="Roboto" panose="02000000000000000000" pitchFamily="2" charset="0"/>
            </a:endParaRPr>
          </a:p>
          <a:p>
            <a:pPr indent="-180000">
              <a:buFont typeface="Arial" panose="020B0604020202020204" pitchFamily="34" charset="0"/>
              <a:buChar char="•"/>
            </a:pPr>
            <a:r>
              <a:rPr lang="ru-RU" sz="2000" dirty="0"/>
              <a:t>Создать уникальное торговое предложение;</a:t>
            </a:r>
          </a:p>
          <a:p>
            <a:pPr indent="-180000" algn="l">
              <a:buFont typeface="Arial" panose="020B0604020202020204" pitchFamily="34" charset="0"/>
              <a:buChar char="•"/>
            </a:pPr>
            <a:r>
              <a:rPr lang="ru-RU" sz="2000" dirty="0"/>
              <a:t>Определить каналы продаж;</a:t>
            </a:r>
          </a:p>
          <a:p>
            <a:pPr indent="-180000" algn="l">
              <a:buFont typeface="Arial" panose="020B0604020202020204" pitchFamily="34" charset="0"/>
              <a:buChar char="•"/>
            </a:pPr>
            <a:r>
              <a:rPr lang="ru-RU" sz="2000" dirty="0"/>
              <a:t>Сократить затраты на неэффективную рекламу;</a:t>
            </a:r>
          </a:p>
          <a:p>
            <a:pPr indent="-180000" algn="l">
              <a:buFont typeface="Arial" panose="020B0604020202020204" pitchFamily="34" charset="0"/>
              <a:buChar char="•"/>
            </a:pPr>
            <a:r>
              <a:rPr lang="ru-RU" sz="2000" dirty="0"/>
              <a:t>Повысить лояльность потребителя;</a:t>
            </a:r>
          </a:p>
          <a:p>
            <a:pPr indent="-180000" algn="l">
              <a:buFont typeface="Arial" panose="020B0604020202020204" pitchFamily="34" charset="0"/>
              <a:buChar char="•"/>
            </a:pPr>
            <a:r>
              <a:rPr lang="ru-RU" sz="2000" dirty="0"/>
              <a:t>Персонализировать коммуникацию с клиентом.</a:t>
            </a:r>
            <a:endParaRPr sz="1867" dirty="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1129235" y="204511"/>
            <a:ext cx="732367" cy="1011767"/>
          </a:xfrm>
          <a:custGeom>
            <a:avLst/>
            <a:gdLst/>
            <a:ahLst/>
            <a:cxnLst/>
            <a:rect l="l" t="t" r="r" b="b"/>
            <a:pathLst>
              <a:path w="549275" h="758825">
                <a:moveTo>
                  <a:pt x="549008" y="83731"/>
                </a:moveTo>
                <a:lnTo>
                  <a:pt x="542848" y="77558"/>
                </a:lnTo>
                <a:lnTo>
                  <a:pt x="540448" y="76428"/>
                </a:lnTo>
                <a:lnTo>
                  <a:pt x="512305" y="73647"/>
                </a:lnTo>
                <a:lnTo>
                  <a:pt x="512305" y="95999"/>
                </a:lnTo>
                <a:lnTo>
                  <a:pt x="450253" y="158051"/>
                </a:lnTo>
                <a:lnTo>
                  <a:pt x="414959" y="149237"/>
                </a:lnTo>
                <a:lnTo>
                  <a:pt x="430695" y="133489"/>
                </a:lnTo>
                <a:lnTo>
                  <a:pt x="472160" y="92024"/>
                </a:lnTo>
                <a:lnTo>
                  <a:pt x="512305" y="95999"/>
                </a:lnTo>
                <a:lnTo>
                  <a:pt x="512305" y="73647"/>
                </a:lnTo>
                <a:lnTo>
                  <a:pt x="478193" y="70269"/>
                </a:lnTo>
                <a:lnTo>
                  <a:pt x="474814" y="36144"/>
                </a:lnTo>
                <a:lnTo>
                  <a:pt x="471678" y="4457"/>
                </a:lnTo>
                <a:lnTo>
                  <a:pt x="466242" y="0"/>
                </a:lnTo>
                <a:lnTo>
                  <a:pt x="457568" y="850"/>
                </a:lnTo>
                <a:lnTo>
                  <a:pt x="456438" y="1384"/>
                </a:lnTo>
                <a:lnTo>
                  <a:pt x="456438" y="76288"/>
                </a:lnTo>
                <a:lnTo>
                  <a:pt x="399237" y="133489"/>
                </a:lnTo>
                <a:lnTo>
                  <a:pt x="390398" y="98209"/>
                </a:lnTo>
                <a:lnTo>
                  <a:pt x="452462" y="36144"/>
                </a:lnTo>
                <a:lnTo>
                  <a:pt x="456438" y="76288"/>
                </a:lnTo>
                <a:lnTo>
                  <a:pt x="456438" y="1384"/>
                </a:lnTo>
                <a:lnTo>
                  <a:pt x="455168" y="1981"/>
                </a:lnTo>
                <a:lnTo>
                  <a:pt x="367461" y="89700"/>
                </a:lnTo>
                <a:lnTo>
                  <a:pt x="366344" y="93713"/>
                </a:lnTo>
                <a:lnTo>
                  <a:pt x="372579" y="118694"/>
                </a:lnTo>
                <a:lnTo>
                  <a:pt x="357606" y="107480"/>
                </a:lnTo>
                <a:lnTo>
                  <a:pt x="354114" y="105841"/>
                </a:lnTo>
                <a:lnTo>
                  <a:pt x="314553" y="87249"/>
                </a:lnTo>
                <a:lnTo>
                  <a:pt x="268185" y="75946"/>
                </a:lnTo>
                <a:lnTo>
                  <a:pt x="219925" y="74053"/>
                </a:lnTo>
                <a:lnTo>
                  <a:pt x="170497" y="82537"/>
                </a:lnTo>
                <a:lnTo>
                  <a:pt x="125031" y="100634"/>
                </a:lnTo>
                <a:lnTo>
                  <a:pt x="84759" y="127152"/>
                </a:lnTo>
                <a:lnTo>
                  <a:pt x="50901" y="160845"/>
                </a:lnTo>
                <a:lnTo>
                  <a:pt x="24676" y="200520"/>
                </a:lnTo>
                <a:lnTo>
                  <a:pt x="7289" y="244957"/>
                </a:lnTo>
                <a:lnTo>
                  <a:pt x="0" y="292925"/>
                </a:lnTo>
                <a:lnTo>
                  <a:pt x="3416" y="341922"/>
                </a:lnTo>
                <a:lnTo>
                  <a:pt x="17284" y="388556"/>
                </a:lnTo>
                <a:lnTo>
                  <a:pt x="40970" y="431317"/>
                </a:lnTo>
                <a:lnTo>
                  <a:pt x="73812" y="468617"/>
                </a:lnTo>
                <a:lnTo>
                  <a:pt x="93103" y="491566"/>
                </a:lnTo>
                <a:lnTo>
                  <a:pt x="106121" y="517906"/>
                </a:lnTo>
                <a:lnTo>
                  <a:pt x="112471" y="546468"/>
                </a:lnTo>
                <a:lnTo>
                  <a:pt x="111721" y="576084"/>
                </a:lnTo>
                <a:lnTo>
                  <a:pt x="109410" y="593344"/>
                </a:lnTo>
                <a:lnTo>
                  <a:pt x="108318" y="598614"/>
                </a:lnTo>
                <a:lnTo>
                  <a:pt x="109537" y="604100"/>
                </a:lnTo>
                <a:lnTo>
                  <a:pt x="114947" y="611352"/>
                </a:lnTo>
                <a:lnTo>
                  <a:pt x="117856" y="613638"/>
                </a:lnTo>
                <a:lnTo>
                  <a:pt x="121221" y="615086"/>
                </a:lnTo>
                <a:lnTo>
                  <a:pt x="121221" y="699312"/>
                </a:lnTo>
                <a:lnTo>
                  <a:pt x="126022" y="722287"/>
                </a:lnTo>
                <a:lnTo>
                  <a:pt x="139039" y="741045"/>
                </a:lnTo>
                <a:lnTo>
                  <a:pt x="158356" y="753706"/>
                </a:lnTo>
                <a:lnTo>
                  <a:pt x="181991" y="758367"/>
                </a:lnTo>
                <a:lnTo>
                  <a:pt x="287324" y="758367"/>
                </a:lnTo>
                <a:lnTo>
                  <a:pt x="310972" y="753706"/>
                </a:lnTo>
                <a:lnTo>
                  <a:pt x="330276" y="741057"/>
                </a:lnTo>
                <a:lnTo>
                  <a:pt x="340360" y="726516"/>
                </a:lnTo>
                <a:lnTo>
                  <a:pt x="343306" y="722287"/>
                </a:lnTo>
                <a:lnTo>
                  <a:pt x="348094" y="699312"/>
                </a:lnTo>
                <a:lnTo>
                  <a:pt x="348094" y="684911"/>
                </a:lnTo>
                <a:lnTo>
                  <a:pt x="348094" y="653059"/>
                </a:lnTo>
                <a:lnTo>
                  <a:pt x="348094" y="616877"/>
                </a:lnTo>
                <a:lnTo>
                  <a:pt x="348094" y="614235"/>
                </a:lnTo>
                <a:lnTo>
                  <a:pt x="355295" y="610425"/>
                </a:lnTo>
                <a:lnTo>
                  <a:pt x="359689" y="603021"/>
                </a:lnTo>
                <a:lnTo>
                  <a:pt x="359498" y="595058"/>
                </a:lnTo>
                <a:lnTo>
                  <a:pt x="359422" y="593344"/>
                </a:lnTo>
                <a:lnTo>
                  <a:pt x="358965" y="585025"/>
                </a:lnTo>
                <a:lnTo>
                  <a:pt x="357860" y="564654"/>
                </a:lnTo>
                <a:lnTo>
                  <a:pt x="366102" y="511835"/>
                </a:lnTo>
                <a:lnTo>
                  <a:pt x="395605" y="468680"/>
                </a:lnTo>
                <a:lnTo>
                  <a:pt x="398881" y="465670"/>
                </a:lnTo>
                <a:lnTo>
                  <a:pt x="402120" y="462534"/>
                </a:lnTo>
                <a:lnTo>
                  <a:pt x="434314" y="422668"/>
                </a:lnTo>
                <a:lnTo>
                  <a:pt x="454685" y="382320"/>
                </a:lnTo>
                <a:lnTo>
                  <a:pt x="466369" y="339623"/>
                </a:lnTo>
                <a:lnTo>
                  <a:pt x="469404" y="295846"/>
                </a:lnTo>
                <a:lnTo>
                  <a:pt x="463842" y="252310"/>
                </a:lnTo>
                <a:lnTo>
                  <a:pt x="449707" y="210312"/>
                </a:lnTo>
                <a:lnTo>
                  <a:pt x="436537" y="187566"/>
                </a:lnTo>
                <a:lnTo>
                  <a:pt x="436537" y="311035"/>
                </a:lnTo>
                <a:lnTo>
                  <a:pt x="434505" y="331482"/>
                </a:lnTo>
                <a:lnTo>
                  <a:pt x="423938" y="371259"/>
                </a:lnTo>
                <a:lnTo>
                  <a:pt x="406120" y="406438"/>
                </a:lnTo>
                <a:lnTo>
                  <a:pt x="381431" y="437451"/>
                </a:lnTo>
                <a:lnTo>
                  <a:pt x="373138" y="445477"/>
                </a:lnTo>
                <a:lnTo>
                  <a:pt x="351218" y="470776"/>
                </a:lnTo>
                <a:lnTo>
                  <a:pt x="335648" y="500062"/>
                </a:lnTo>
                <a:lnTo>
                  <a:pt x="326821" y="532307"/>
                </a:lnTo>
                <a:lnTo>
                  <a:pt x="325145" y="566458"/>
                </a:lnTo>
                <a:lnTo>
                  <a:pt x="326161" y="585025"/>
                </a:lnTo>
                <a:lnTo>
                  <a:pt x="315341" y="585025"/>
                </a:lnTo>
                <a:lnTo>
                  <a:pt x="315341" y="616877"/>
                </a:lnTo>
                <a:lnTo>
                  <a:pt x="315341" y="653059"/>
                </a:lnTo>
                <a:lnTo>
                  <a:pt x="315341" y="684911"/>
                </a:lnTo>
                <a:lnTo>
                  <a:pt x="315341" y="699312"/>
                </a:lnTo>
                <a:lnTo>
                  <a:pt x="313131" y="709891"/>
                </a:lnTo>
                <a:lnTo>
                  <a:pt x="307124" y="718540"/>
                </a:lnTo>
                <a:lnTo>
                  <a:pt x="298234" y="724369"/>
                </a:lnTo>
                <a:lnTo>
                  <a:pt x="287337" y="726516"/>
                </a:lnTo>
                <a:lnTo>
                  <a:pt x="182003" y="726516"/>
                </a:lnTo>
                <a:lnTo>
                  <a:pt x="171107" y="724369"/>
                </a:lnTo>
                <a:lnTo>
                  <a:pt x="162217" y="718540"/>
                </a:lnTo>
                <a:lnTo>
                  <a:pt x="156210" y="709891"/>
                </a:lnTo>
                <a:lnTo>
                  <a:pt x="154000" y="699312"/>
                </a:lnTo>
                <a:lnTo>
                  <a:pt x="154000" y="684911"/>
                </a:lnTo>
                <a:lnTo>
                  <a:pt x="315341" y="684911"/>
                </a:lnTo>
                <a:lnTo>
                  <a:pt x="315341" y="653059"/>
                </a:lnTo>
                <a:lnTo>
                  <a:pt x="154000" y="653059"/>
                </a:lnTo>
                <a:lnTo>
                  <a:pt x="154000" y="616877"/>
                </a:lnTo>
                <a:lnTo>
                  <a:pt x="315341" y="616877"/>
                </a:lnTo>
                <a:lnTo>
                  <a:pt x="315341" y="585025"/>
                </a:lnTo>
                <a:lnTo>
                  <a:pt x="143586" y="585025"/>
                </a:lnTo>
                <a:lnTo>
                  <a:pt x="144208" y="580364"/>
                </a:lnTo>
                <a:lnTo>
                  <a:pt x="145072" y="543166"/>
                </a:lnTo>
                <a:lnTo>
                  <a:pt x="137033" y="507301"/>
                </a:lnTo>
                <a:lnTo>
                  <a:pt x="120624" y="474243"/>
                </a:lnTo>
                <a:lnTo>
                  <a:pt x="96367" y="445503"/>
                </a:lnTo>
                <a:lnTo>
                  <a:pt x="68046" y="413346"/>
                </a:lnTo>
                <a:lnTo>
                  <a:pt x="47637" y="376516"/>
                </a:lnTo>
                <a:lnTo>
                  <a:pt x="35674" y="336334"/>
                </a:lnTo>
                <a:lnTo>
                  <a:pt x="32740" y="294132"/>
                </a:lnTo>
                <a:lnTo>
                  <a:pt x="40944" y="246253"/>
                </a:lnTo>
                <a:lnTo>
                  <a:pt x="60706" y="202755"/>
                </a:lnTo>
                <a:lnTo>
                  <a:pt x="90360" y="165303"/>
                </a:lnTo>
                <a:lnTo>
                  <a:pt x="128244" y="135547"/>
                </a:lnTo>
                <a:lnTo>
                  <a:pt x="172656" y="115176"/>
                </a:lnTo>
                <a:lnTo>
                  <a:pt x="221932" y="105841"/>
                </a:lnTo>
                <a:lnTo>
                  <a:pt x="268617" y="108305"/>
                </a:lnTo>
                <a:lnTo>
                  <a:pt x="312089" y="120573"/>
                </a:lnTo>
                <a:lnTo>
                  <a:pt x="351078" y="141566"/>
                </a:lnTo>
                <a:lnTo>
                  <a:pt x="372618" y="160121"/>
                </a:lnTo>
                <a:lnTo>
                  <a:pt x="331177" y="201561"/>
                </a:lnTo>
                <a:lnTo>
                  <a:pt x="301942" y="183578"/>
                </a:lnTo>
                <a:lnTo>
                  <a:pt x="231622" y="183565"/>
                </a:lnTo>
                <a:lnTo>
                  <a:pt x="254977" y="185610"/>
                </a:lnTo>
                <a:lnTo>
                  <a:pt x="277431" y="191681"/>
                </a:lnTo>
                <a:lnTo>
                  <a:pt x="298475" y="201561"/>
                </a:lnTo>
                <a:lnTo>
                  <a:pt x="317639" y="215087"/>
                </a:lnTo>
                <a:lnTo>
                  <a:pt x="277126" y="255600"/>
                </a:lnTo>
                <a:lnTo>
                  <a:pt x="277126" y="308775"/>
                </a:lnTo>
                <a:lnTo>
                  <a:pt x="263817" y="349250"/>
                </a:lnTo>
                <a:lnTo>
                  <a:pt x="231622" y="362623"/>
                </a:lnTo>
                <a:lnTo>
                  <a:pt x="213893" y="359067"/>
                </a:lnTo>
                <a:lnTo>
                  <a:pt x="199415" y="349326"/>
                </a:lnTo>
                <a:lnTo>
                  <a:pt x="189636" y="334860"/>
                </a:lnTo>
                <a:lnTo>
                  <a:pt x="186055" y="317195"/>
                </a:lnTo>
                <a:lnTo>
                  <a:pt x="186067" y="317004"/>
                </a:lnTo>
                <a:lnTo>
                  <a:pt x="189598" y="299415"/>
                </a:lnTo>
                <a:lnTo>
                  <a:pt x="199339" y="284924"/>
                </a:lnTo>
                <a:lnTo>
                  <a:pt x="213804" y="275145"/>
                </a:lnTo>
                <a:lnTo>
                  <a:pt x="231533" y="271551"/>
                </a:lnTo>
                <a:lnTo>
                  <a:pt x="239750" y="271551"/>
                </a:lnTo>
                <a:lnTo>
                  <a:pt x="247764" y="273748"/>
                </a:lnTo>
                <a:lnTo>
                  <a:pt x="254800" y="277926"/>
                </a:lnTo>
                <a:lnTo>
                  <a:pt x="219189" y="313537"/>
                </a:lnTo>
                <a:lnTo>
                  <a:pt x="219189" y="320586"/>
                </a:lnTo>
                <a:lnTo>
                  <a:pt x="227876" y="329272"/>
                </a:lnTo>
                <a:lnTo>
                  <a:pt x="234924" y="329272"/>
                </a:lnTo>
                <a:lnTo>
                  <a:pt x="270586" y="293598"/>
                </a:lnTo>
                <a:lnTo>
                  <a:pt x="274866" y="300672"/>
                </a:lnTo>
                <a:lnTo>
                  <a:pt x="277126" y="308775"/>
                </a:lnTo>
                <a:lnTo>
                  <a:pt x="277126" y="255600"/>
                </a:lnTo>
                <a:lnTo>
                  <a:pt x="268579" y="264147"/>
                </a:lnTo>
                <a:lnTo>
                  <a:pt x="245033" y="253885"/>
                </a:lnTo>
                <a:lnTo>
                  <a:pt x="197104" y="262369"/>
                </a:lnTo>
                <a:lnTo>
                  <a:pt x="168249" y="303618"/>
                </a:lnTo>
                <a:lnTo>
                  <a:pt x="167830" y="328409"/>
                </a:lnTo>
                <a:lnTo>
                  <a:pt x="176733" y="351548"/>
                </a:lnTo>
                <a:lnTo>
                  <a:pt x="194449" y="370141"/>
                </a:lnTo>
                <a:lnTo>
                  <a:pt x="217982" y="380403"/>
                </a:lnTo>
                <a:lnTo>
                  <a:pt x="242773" y="380834"/>
                </a:lnTo>
                <a:lnTo>
                  <a:pt x="265912" y="371932"/>
                </a:lnTo>
                <a:lnTo>
                  <a:pt x="275678" y="362623"/>
                </a:lnTo>
                <a:lnTo>
                  <a:pt x="284505" y="354215"/>
                </a:lnTo>
                <a:lnTo>
                  <a:pt x="293281" y="336296"/>
                </a:lnTo>
                <a:lnTo>
                  <a:pt x="296176" y="317004"/>
                </a:lnTo>
                <a:lnTo>
                  <a:pt x="293204" y="297726"/>
                </a:lnTo>
                <a:lnTo>
                  <a:pt x="291160" y="293598"/>
                </a:lnTo>
                <a:lnTo>
                  <a:pt x="284340" y="279844"/>
                </a:lnTo>
                <a:lnTo>
                  <a:pt x="292646" y="271538"/>
                </a:lnTo>
                <a:lnTo>
                  <a:pt x="300037" y="264147"/>
                </a:lnTo>
                <a:lnTo>
                  <a:pt x="333387" y="230809"/>
                </a:lnTo>
                <a:lnTo>
                  <a:pt x="355422" y="267398"/>
                </a:lnTo>
                <a:lnTo>
                  <a:pt x="364617" y="307581"/>
                </a:lnTo>
                <a:lnTo>
                  <a:pt x="361226" y="348272"/>
                </a:lnTo>
                <a:lnTo>
                  <a:pt x="345503" y="386384"/>
                </a:lnTo>
                <a:lnTo>
                  <a:pt x="317703" y="418807"/>
                </a:lnTo>
                <a:lnTo>
                  <a:pt x="281114" y="440842"/>
                </a:lnTo>
                <a:lnTo>
                  <a:pt x="240931" y="450037"/>
                </a:lnTo>
                <a:lnTo>
                  <a:pt x="200240" y="446646"/>
                </a:lnTo>
                <a:lnTo>
                  <a:pt x="162128" y="430923"/>
                </a:lnTo>
                <a:lnTo>
                  <a:pt x="129705" y="403123"/>
                </a:lnTo>
                <a:lnTo>
                  <a:pt x="107670" y="366547"/>
                </a:lnTo>
                <a:lnTo>
                  <a:pt x="98475" y="326351"/>
                </a:lnTo>
                <a:lnTo>
                  <a:pt x="101866" y="285661"/>
                </a:lnTo>
                <a:lnTo>
                  <a:pt x="117589" y="247548"/>
                </a:lnTo>
                <a:lnTo>
                  <a:pt x="145389" y="215125"/>
                </a:lnTo>
                <a:lnTo>
                  <a:pt x="185712" y="191693"/>
                </a:lnTo>
                <a:lnTo>
                  <a:pt x="231622" y="183565"/>
                </a:lnTo>
                <a:lnTo>
                  <a:pt x="301929" y="183565"/>
                </a:lnTo>
                <a:lnTo>
                  <a:pt x="289585" y="175971"/>
                </a:lnTo>
                <a:lnTo>
                  <a:pt x="243738" y="165036"/>
                </a:lnTo>
                <a:lnTo>
                  <a:pt x="197180" y="168490"/>
                </a:lnTo>
                <a:lnTo>
                  <a:pt x="153441" y="186055"/>
                </a:lnTo>
                <a:lnTo>
                  <a:pt x="116078" y="217500"/>
                </a:lnTo>
                <a:lnTo>
                  <a:pt x="90487" y="259080"/>
                </a:lnTo>
                <a:lnTo>
                  <a:pt x="79552" y="304927"/>
                </a:lnTo>
                <a:lnTo>
                  <a:pt x="83007" y="351497"/>
                </a:lnTo>
                <a:lnTo>
                  <a:pt x="100584" y="395224"/>
                </a:lnTo>
                <a:lnTo>
                  <a:pt x="132016" y="432587"/>
                </a:lnTo>
                <a:lnTo>
                  <a:pt x="178498" y="460044"/>
                </a:lnTo>
                <a:lnTo>
                  <a:pt x="231622" y="469595"/>
                </a:lnTo>
                <a:lnTo>
                  <a:pt x="279819" y="461835"/>
                </a:lnTo>
                <a:lnTo>
                  <a:pt x="302653" y="450037"/>
                </a:lnTo>
                <a:lnTo>
                  <a:pt x="321691" y="440207"/>
                </a:lnTo>
                <a:lnTo>
                  <a:pt x="354711" y="407225"/>
                </a:lnTo>
                <a:lnTo>
                  <a:pt x="376377" y="365379"/>
                </a:lnTo>
                <a:lnTo>
                  <a:pt x="384175" y="317195"/>
                </a:lnTo>
                <a:lnTo>
                  <a:pt x="381749" y="289991"/>
                </a:lnTo>
                <a:lnTo>
                  <a:pt x="374573" y="263867"/>
                </a:lnTo>
                <a:lnTo>
                  <a:pt x="362889" y="239420"/>
                </a:lnTo>
                <a:lnTo>
                  <a:pt x="356692" y="230809"/>
                </a:lnTo>
                <a:lnTo>
                  <a:pt x="346938" y="217258"/>
                </a:lnTo>
                <a:lnTo>
                  <a:pt x="362635" y="201561"/>
                </a:lnTo>
                <a:lnTo>
                  <a:pt x="410425" y="205232"/>
                </a:lnTo>
                <a:lnTo>
                  <a:pt x="428218" y="245706"/>
                </a:lnTo>
                <a:lnTo>
                  <a:pt x="436372" y="290449"/>
                </a:lnTo>
                <a:lnTo>
                  <a:pt x="436537" y="311035"/>
                </a:lnTo>
                <a:lnTo>
                  <a:pt x="436537" y="187566"/>
                </a:lnTo>
                <a:lnTo>
                  <a:pt x="429768" y="175869"/>
                </a:lnTo>
                <a:lnTo>
                  <a:pt x="454761" y="182118"/>
                </a:lnTo>
                <a:lnTo>
                  <a:pt x="458774" y="181000"/>
                </a:lnTo>
                <a:lnTo>
                  <a:pt x="472198" y="167576"/>
                </a:lnTo>
                <a:lnTo>
                  <a:pt x="481723" y="158051"/>
                </a:lnTo>
                <a:lnTo>
                  <a:pt x="547751" y="92024"/>
                </a:lnTo>
                <a:lnTo>
                  <a:pt x="549008" y="90766"/>
                </a:lnTo>
                <a:lnTo>
                  <a:pt x="549008" y="83731"/>
                </a:lnTo>
                <a:close/>
              </a:path>
            </a:pathLst>
          </a:custGeom>
          <a:solidFill>
            <a:srgbClr val="0034EC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id="{FAADEFD9-21F8-99F3-2395-6D08C8AE3856}"/>
              </a:ext>
            </a:extLst>
          </p:cNvPr>
          <p:cNvSpPr txBox="1">
            <a:spLocks/>
          </p:cNvSpPr>
          <p:nvPr/>
        </p:nvSpPr>
        <p:spPr>
          <a:xfrm>
            <a:off x="703385" y="530620"/>
            <a:ext cx="10289511" cy="685658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8467">
              <a:lnSpc>
                <a:spcPct val="100000"/>
              </a:lnSpc>
              <a:spcBef>
                <a:spcPts val="67"/>
              </a:spcBef>
            </a:pPr>
            <a:r>
              <a:rPr lang="ru-RU" sz="4400" b="1" spc="127" dirty="0">
                <a:solidFill>
                  <a:srgbClr val="0034EC"/>
                </a:solidFill>
                <a:cs typeface="Arial"/>
              </a:rPr>
              <a:t>Целевая</a:t>
            </a:r>
            <a:r>
              <a:rPr lang="ru-RU" sz="4400" b="1" spc="47" dirty="0">
                <a:solidFill>
                  <a:srgbClr val="0034EC"/>
                </a:solidFill>
                <a:cs typeface="Arial"/>
              </a:rPr>
              <a:t> </a:t>
            </a:r>
            <a:r>
              <a:rPr lang="ru-RU" sz="4400" b="1" spc="127" dirty="0">
                <a:solidFill>
                  <a:srgbClr val="0034EC"/>
                </a:solidFill>
                <a:cs typeface="Arial"/>
              </a:rPr>
              <a:t>аудитория, целевая</a:t>
            </a:r>
            <a:r>
              <a:rPr lang="ru-RU" sz="4400" b="1" spc="47" dirty="0">
                <a:solidFill>
                  <a:srgbClr val="0034EC"/>
                </a:solidFill>
                <a:cs typeface="Arial"/>
              </a:rPr>
              <a:t> </a:t>
            </a:r>
            <a:r>
              <a:rPr lang="ru-RU" sz="4400" b="1" spc="147" dirty="0">
                <a:solidFill>
                  <a:srgbClr val="0034EC"/>
                </a:solidFill>
                <a:cs typeface="Arial"/>
              </a:rPr>
              <a:t>группа</a:t>
            </a:r>
            <a:endParaRPr lang="ru-RU" spc="230" dirty="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BAF0C45A-65DA-0677-EC0A-A8DB5BB804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35531"/>
            <a:ext cx="10515600" cy="4437617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Портрет целевой аудитории, чтобы:</a:t>
            </a:r>
          </a:p>
          <a:p>
            <a:r>
              <a:rPr lang="ru-RU" dirty="0"/>
              <a:t>Таргетироваться в рекламе</a:t>
            </a:r>
          </a:p>
          <a:p>
            <a:pPr lvl="1"/>
            <a:r>
              <a:rPr lang="ru-RU" dirty="0"/>
              <a:t>Не сливать бюджет впустую, если мы не попадаем в ЦА</a:t>
            </a:r>
          </a:p>
          <a:p>
            <a:r>
              <a:rPr lang="ru-RU" dirty="0"/>
              <a:t>Создавать Рекламный / маркетинговый креатив</a:t>
            </a:r>
          </a:p>
          <a:p>
            <a:r>
              <a:rPr lang="ru-RU" dirty="0"/>
              <a:t>Затачивать под неё свой продукт</a:t>
            </a:r>
          </a:p>
          <a:p>
            <a:pPr lvl="1"/>
            <a:r>
              <a:rPr lang="ru-RU" dirty="0"/>
              <a:t>«Молодёжный» дизайн и т. п.</a:t>
            </a:r>
          </a:p>
          <a:p>
            <a:pPr lvl="1"/>
            <a:r>
              <a:rPr lang="ru-RU" dirty="0"/>
              <a:t>Учитывать другие её потребности и контекст использования продукта</a:t>
            </a:r>
          </a:p>
          <a:p>
            <a:pPr lvl="1"/>
            <a:endParaRPr lang="ru-RU" dirty="0"/>
          </a:p>
        </p:txBody>
      </p:sp>
      <p:pic>
        <p:nvPicPr>
          <p:cNvPr id="4" name="object 2">
            <a:extLst>
              <a:ext uri="{FF2B5EF4-FFF2-40B4-BE49-F238E27FC236}">
                <a16:creationId xmlns:a16="http://schemas.microsoft.com/office/drawing/2014/main" id="{3C36C2F2-D187-17EC-AF42-D9DFD2CF63C7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61416" y="4360410"/>
            <a:ext cx="7539443" cy="2497590"/>
          </a:xfrm>
          <a:prstGeom prst="rect">
            <a:avLst/>
          </a:prstGeom>
        </p:spPr>
      </p:pic>
      <p:sp>
        <p:nvSpPr>
          <p:cNvPr id="5" name="object 3">
            <a:extLst>
              <a:ext uri="{FF2B5EF4-FFF2-40B4-BE49-F238E27FC236}">
                <a16:creationId xmlns:a16="http://schemas.microsoft.com/office/drawing/2014/main" id="{A24D78DF-E74A-782E-1E7E-080A8AB0FCF3}"/>
              </a:ext>
            </a:extLst>
          </p:cNvPr>
          <p:cNvSpPr txBox="1">
            <a:spLocks/>
          </p:cNvSpPr>
          <p:nvPr/>
        </p:nvSpPr>
        <p:spPr>
          <a:xfrm>
            <a:off x="3846543" y="99129"/>
            <a:ext cx="5194300" cy="695960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pc="240" dirty="0">
                <a:solidFill>
                  <a:srgbClr val="0034EC"/>
                </a:solidFill>
              </a:rPr>
              <a:t>Кто</a:t>
            </a:r>
            <a:r>
              <a:rPr lang="ru-RU" spc="55" dirty="0">
                <a:solidFill>
                  <a:srgbClr val="0034EC"/>
                </a:solidFill>
              </a:rPr>
              <a:t> </a:t>
            </a:r>
            <a:r>
              <a:rPr lang="ru-RU" spc="345" dirty="0">
                <a:solidFill>
                  <a:srgbClr val="0034EC"/>
                </a:solidFill>
              </a:rPr>
              <a:t>мой</a:t>
            </a:r>
            <a:r>
              <a:rPr lang="ru-RU" spc="60" dirty="0">
                <a:solidFill>
                  <a:srgbClr val="0034EC"/>
                </a:solidFill>
              </a:rPr>
              <a:t> </a:t>
            </a:r>
            <a:r>
              <a:rPr lang="ru-RU" spc="315" dirty="0">
                <a:solidFill>
                  <a:srgbClr val="0034EC"/>
                </a:solidFill>
              </a:rPr>
              <a:t>клиент?</a:t>
            </a:r>
            <a:endParaRPr lang="ru-RU" dirty="0"/>
          </a:p>
        </p:txBody>
      </p:sp>
      <p:grpSp>
        <p:nvGrpSpPr>
          <p:cNvPr id="6" name="object 4">
            <a:extLst>
              <a:ext uri="{FF2B5EF4-FFF2-40B4-BE49-F238E27FC236}">
                <a16:creationId xmlns:a16="http://schemas.microsoft.com/office/drawing/2014/main" id="{C48BE94D-68A4-CC13-7540-51AC9D0AC007}"/>
              </a:ext>
            </a:extLst>
          </p:cNvPr>
          <p:cNvGrpSpPr/>
          <p:nvPr/>
        </p:nvGrpSpPr>
        <p:grpSpPr>
          <a:xfrm>
            <a:off x="11604338" y="0"/>
            <a:ext cx="433070" cy="1657985"/>
            <a:chOff x="4355399" y="-9525"/>
            <a:chExt cx="433070" cy="1657985"/>
          </a:xfrm>
        </p:grpSpPr>
        <p:sp>
          <p:nvSpPr>
            <p:cNvPr id="7" name="object 5">
              <a:extLst>
                <a:ext uri="{FF2B5EF4-FFF2-40B4-BE49-F238E27FC236}">
                  <a16:creationId xmlns:a16="http://schemas.microsoft.com/office/drawing/2014/main" id="{A11C0DB0-8FBA-BDB2-CAD3-17438ABEA5D6}"/>
                </a:ext>
              </a:extLst>
            </p:cNvPr>
            <p:cNvSpPr/>
            <p:nvPr/>
          </p:nvSpPr>
          <p:spPr>
            <a:xfrm>
              <a:off x="4355399" y="998355"/>
              <a:ext cx="433070" cy="650240"/>
            </a:xfrm>
            <a:custGeom>
              <a:avLst/>
              <a:gdLst/>
              <a:ahLst/>
              <a:cxnLst/>
              <a:rect l="l" t="t" r="r" b="b"/>
              <a:pathLst>
                <a:path w="433070" h="650239">
                  <a:moveTo>
                    <a:pt x="202998" y="649846"/>
                  </a:moveTo>
                  <a:lnTo>
                    <a:pt x="157377" y="641797"/>
                  </a:lnTo>
                  <a:lnTo>
                    <a:pt x="115415" y="624605"/>
                  </a:lnTo>
                  <a:lnTo>
                    <a:pt x="78241" y="599429"/>
                  </a:lnTo>
                  <a:lnTo>
                    <a:pt x="46985" y="567423"/>
                  </a:lnTo>
                  <a:lnTo>
                    <a:pt x="22774" y="529745"/>
                  </a:lnTo>
                  <a:lnTo>
                    <a:pt x="6736" y="487551"/>
                  </a:lnTo>
                  <a:lnTo>
                    <a:pt x="0" y="441997"/>
                  </a:lnTo>
                  <a:lnTo>
                    <a:pt x="3153" y="395477"/>
                  </a:lnTo>
                  <a:lnTo>
                    <a:pt x="15961" y="351180"/>
                  </a:lnTo>
                  <a:lnTo>
                    <a:pt x="37823" y="310581"/>
                  </a:lnTo>
                  <a:lnTo>
                    <a:pt x="68181" y="275101"/>
                  </a:lnTo>
                  <a:lnTo>
                    <a:pt x="85941" y="253369"/>
                  </a:lnTo>
                  <a:lnTo>
                    <a:pt x="97962" y="228354"/>
                  </a:lnTo>
                  <a:lnTo>
                    <a:pt x="103819" y="201224"/>
                  </a:lnTo>
                  <a:lnTo>
                    <a:pt x="103129" y="173099"/>
                  </a:lnTo>
                  <a:lnTo>
                    <a:pt x="100994" y="156715"/>
                  </a:lnTo>
                  <a:lnTo>
                    <a:pt x="99986" y="151707"/>
                  </a:lnTo>
                  <a:lnTo>
                    <a:pt x="101115" y="146503"/>
                  </a:lnTo>
                  <a:lnTo>
                    <a:pt x="106106" y="139615"/>
                  </a:lnTo>
                  <a:lnTo>
                    <a:pt x="108793" y="137440"/>
                  </a:lnTo>
                  <a:lnTo>
                    <a:pt x="111898" y="136063"/>
                  </a:lnTo>
                  <a:lnTo>
                    <a:pt x="111899" y="56086"/>
                  </a:lnTo>
                  <a:lnTo>
                    <a:pt x="116323" y="34267"/>
                  </a:lnTo>
                  <a:lnTo>
                    <a:pt x="128346" y="16445"/>
                  </a:lnTo>
                  <a:lnTo>
                    <a:pt x="146168" y="4423"/>
                  </a:lnTo>
                  <a:lnTo>
                    <a:pt x="167990" y="0"/>
                  </a:lnTo>
                  <a:lnTo>
                    <a:pt x="265220" y="0"/>
                  </a:lnTo>
                  <a:lnTo>
                    <a:pt x="287042" y="4424"/>
                  </a:lnTo>
                  <a:lnTo>
                    <a:pt x="304864" y="16446"/>
                  </a:lnTo>
                  <a:lnTo>
                    <a:pt x="314173" y="30245"/>
                  </a:lnTo>
                  <a:lnTo>
                    <a:pt x="167999" y="30245"/>
                  </a:lnTo>
                  <a:lnTo>
                    <a:pt x="157945" y="32282"/>
                  </a:lnTo>
                  <a:lnTo>
                    <a:pt x="149734" y="37821"/>
                  </a:lnTo>
                  <a:lnTo>
                    <a:pt x="144195" y="46032"/>
                  </a:lnTo>
                  <a:lnTo>
                    <a:pt x="142156" y="56086"/>
                  </a:lnTo>
                  <a:lnTo>
                    <a:pt x="142156" y="69753"/>
                  </a:lnTo>
                  <a:lnTo>
                    <a:pt x="321312" y="69753"/>
                  </a:lnTo>
                  <a:lnTo>
                    <a:pt x="321312" y="100001"/>
                  </a:lnTo>
                  <a:lnTo>
                    <a:pt x="142156" y="100001"/>
                  </a:lnTo>
                  <a:lnTo>
                    <a:pt x="142156" y="134370"/>
                  </a:lnTo>
                  <a:lnTo>
                    <a:pt x="321312" y="134370"/>
                  </a:lnTo>
                  <a:lnTo>
                    <a:pt x="321312" y="136867"/>
                  </a:lnTo>
                  <a:lnTo>
                    <a:pt x="327949" y="140497"/>
                  </a:lnTo>
                  <a:lnTo>
                    <a:pt x="332010" y="147525"/>
                  </a:lnTo>
                  <a:lnTo>
                    <a:pt x="331815" y="155515"/>
                  </a:lnTo>
                  <a:lnTo>
                    <a:pt x="331338" y="164617"/>
                  </a:lnTo>
                  <a:lnTo>
                    <a:pt x="132535" y="164617"/>
                  </a:lnTo>
                  <a:lnTo>
                    <a:pt x="133112" y="169041"/>
                  </a:lnTo>
                  <a:lnTo>
                    <a:pt x="126493" y="238421"/>
                  </a:lnTo>
                  <a:lnTo>
                    <a:pt x="88935" y="297129"/>
                  </a:lnTo>
                  <a:lnTo>
                    <a:pt x="62810" y="327641"/>
                  </a:lnTo>
                  <a:lnTo>
                    <a:pt x="43971" y="362613"/>
                  </a:lnTo>
                  <a:lnTo>
                    <a:pt x="32937" y="400773"/>
                  </a:lnTo>
                  <a:lnTo>
                    <a:pt x="30227" y="440850"/>
                  </a:lnTo>
                  <a:lnTo>
                    <a:pt x="37796" y="486323"/>
                  </a:lnTo>
                  <a:lnTo>
                    <a:pt x="56040" y="527633"/>
                  </a:lnTo>
                  <a:lnTo>
                    <a:pt x="83414" y="563200"/>
                  </a:lnTo>
                  <a:lnTo>
                    <a:pt x="118372" y="591446"/>
                  </a:lnTo>
                  <a:lnTo>
                    <a:pt x="159368" y="610792"/>
                  </a:lnTo>
                  <a:lnTo>
                    <a:pt x="204856" y="619659"/>
                  </a:lnTo>
                  <a:lnTo>
                    <a:pt x="326869" y="619659"/>
                  </a:lnTo>
                  <a:lnTo>
                    <a:pt x="290353" y="637311"/>
                  </a:lnTo>
                  <a:lnTo>
                    <a:pt x="247550" y="648051"/>
                  </a:lnTo>
                  <a:lnTo>
                    <a:pt x="202998" y="649846"/>
                  </a:lnTo>
                  <a:close/>
                </a:path>
                <a:path w="433070" h="650239">
                  <a:moveTo>
                    <a:pt x="321312" y="69753"/>
                  </a:moveTo>
                  <a:lnTo>
                    <a:pt x="291074" y="69753"/>
                  </a:lnTo>
                  <a:lnTo>
                    <a:pt x="291074" y="56086"/>
                  </a:lnTo>
                  <a:lnTo>
                    <a:pt x="289035" y="46032"/>
                  </a:lnTo>
                  <a:lnTo>
                    <a:pt x="283496" y="37821"/>
                  </a:lnTo>
                  <a:lnTo>
                    <a:pt x="275285" y="32282"/>
                  </a:lnTo>
                  <a:lnTo>
                    <a:pt x="265230" y="30245"/>
                  </a:lnTo>
                  <a:lnTo>
                    <a:pt x="314173" y="30245"/>
                  </a:lnTo>
                  <a:lnTo>
                    <a:pt x="316887" y="34267"/>
                  </a:lnTo>
                  <a:lnTo>
                    <a:pt x="321311" y="56086"/>
                  </a:lnTo>
                  <a:lnTo>
                    <a:pt x="321312" y="69753"/>
                  </a:lnTo>
                  <a:close/>
                </a:path>
                <a:path w="433070" h="650239">
                  <a:moveTo>
                    <a:pt x="321312" y="134370"/>
                  </a:moveTo>
                  <a:lnTo>
                    <a:pt x="291074" y="134370"/>
                  </a:lnTo>
                  <a:lnTo>
                    <a:pt x="291074" y="100001"/>
                  </a:lnTo>
                  <a:lnTo>
                    <a:pt x="321312" y="100001"/>
                  </a:lnTo>
                  <a:lnTo>
                    <a:pt x="321312" y="134370"/>
                  </a:lnTo>
                  <a:close/>
                </a:path>
                <a:path w="433070" h="650239">
                  <a:moveTo>
                    <a:pt x="326869" y="619659"/>
                  </a:moveTo>
                  <a:lnTo>
                    <a:pt x="204856" y="619659"/>
                  </a:lnTo>
                  <a:lnTo>
                    <a:pt x="254871" y="616000"/>
                  </a:lnTo>
                  <a:lnTo>
                    <a:pt x="300590" y="599890"/>
                  </a:lnTo>
                  <a:lnTo>
                    <a:pt x="340128" y="572999"/>
                  </a:lnTo>
                  <a:lnTo>
                    <a:pt x="371598" y="536999"/>
                  </a:lnTo>
                  <a:lnTo>
                    <a:pt x="393113" y="493560"/>
                  </a:lnTo>
                  <a:lnTo>
                    <a:pt x="402786" y="444354"/>
                  </a:lnTo>
                  <a:lnTo>
                    <a:pt x="402948" y="424798"/>
                  </a:lnTo>
                  <a:lnTo>
                    <a:pt x="401073" y="405385"/>
                  </a:lnTo>
                  <a:lnTo>
                    <a:pt x="391310" y="367621"/>
                  </a:lnTo>
                  <a:lnTo>
                    <a:pt x="364229" y="318927"/>
                  </a:lnTo>
                  <a:lnTo>
                    <a:pt x="344403" y="297104"/>
                  </a:lnTo>
                  <a:lnTo>
                    <a:pt x="324194" y="273105"/>
                  </a:lnTo>
                  <a:lnTo>
                    <a:pt x="309820" y="245292"/>
                  </a:lnTo>
                  <a:lnTo>
                    <a:pt x="301669" y="214671"/>
                  </a:lnTo>
                  <a:lnTo>
                    <a:pt x="300128" y="182246"/>
                  </a:lnTo>
                  <a:lnTo>
                    <a:pt x="301059" y="164617"/>
                  </a:lnTo>
                  <a:lnTo>
                    <a:pt x="331338" y="164617"/>
                  </a:lnTo>
                  <a:lnTo>
                    <a:pt x="330323" y="183960"/>
                  </a:lnTo>
                  <a:lnTo>
                    <a:pt x="331520" y="209785"/>
                  </a:lnTo>
                  <a:lnTo>
                    <a:pt x="337928" y="234120"/>
                  </a:lnTo>
                  <a:lnTo>
                    <a:pt x="349244" y="256160"/>
                  </a:lnTo>
                  <a:lnTo>
                    <a:pt x="365215" y="275154"/>
                  </a:lnTo>
                  <a:lnTo>
                    <a:pt x="368183" y="277957"/>
                  </a:lnTo>
                  <a:lnTo>
                    <a:pt x="371180" y="280939"/>
                  </a:lnTo>
                  <a:lnTo>
                    <a:pt x="374043" y="283961"/>
                  </a:lnTo>
                  <a:lnTo>
                    <a:pt x="404070" y="324083"/>
                  </a:lnTo>
                  <a:lnTo>
                    <a:pt x="423591" y="368516"/>
                  </a:lnTo>
                  <a:lnTo>
                    <a:pt x="432657" y="415421"/>
                  </a:lnTo>
                  <a:lnTo>
                    <a:pt x="431321" y="462954"/>
                  </a:lnTo>
                  <a:lnTo>
                    <a:pt x="419634" y="509275"/>
                  </a:lnTo>
                  <a:lnTo>
                    <a:pt x="397648" y="552542"/>
                  </a:lnTo>
                  <a:lnTo>
                    <a:pt x="365415" y="590914"/>
                  </a:lnTo>
                  <a:lnTo>
                    <a:pt x="330084" y="618105"/>
                  </a:lnTo>
                  <a:lnTo>
                    <a:pt x="326869" y="619659"/>
                  </a:lnTo>
                  <a:close/>
                </a:path>
              </a:pathLst>
            </a:custGeom>
            <a:solidFill>
              <a:srgbClr val="0034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6">
              <a:extLst>
                <a:ext uri="{FF2B5EF4-FFF2-40B4-BE49-F238E27FC236}">
                  <a16:creationId xmlns:a16="http://schemas.microsoft.com/office/drawing/2014/main" id="{5917E6B7-1B84-22FE-FF80-8BDCFAAE7A49}"/>
                </a:ext>
              </a:extLst>
            </p:cNvPr>
            <p:cNvSpPr/>
            <p:nvPr/>
          </p:nvSpPr>
          <p:spPr>
            <a:xfrm>
              <a:off x="4478759" y="1191123"/>
              <a:ext cx="186690" cy="379730"/>
            </a:xfrm>
            <a:custGeom>
              <a:avLst/>
              <a:gdLst/>
              <a:ahLst/>
              <a:cxnLst/>
              <a:rect l="l" t="t" r="r" b="b"/>
              <a:pathLst>
                <a:path w="186689" h="379730">
                  <a:moveTo>
                    <a:pt x="117425" y="379490"/>
                  </a:moveTo>
                  <a:lnTo>
                    <a:pt x="103118" y="379334"/>
                  </a:lnTo>
                  <a:lnTo>
                    <a:pt x="97754" y="375777"/>
                  </a:lnTo>
                  <a:lnTo>
                    <a:pt x="0" y="150615"/>
                  </a:lnTo>
                  <a:lnTo>
                    <a:pt x="3513" y="141707"/>
                  </a:lnTo>
                  <a:lnTo>
                    <a:pt x="13074" y="137552"/>
                  </a:lnTo>
                  <a:lnTo>
                    <a:pt x="15120" y="137127"/>
                  </a:lnTo>
                  <a:lnTo>
                    <a:pt x="60940" y="137127"/>
                  </a:lnTo>
                  <a:lnTo>
                    <a:pt x="62203" y="6697"/>
                  </a:lnTo>
                  <a:lnTo>
                    <a:pt x="69047" y="0"/>
                  </a:lnTo>
                  <a:lnTo>
                    <a:pt x="83356" y="156"/>
                  </a:lnTo>
                  <a:lnTo>
                    <a:pt x="88720" y="3712"/>
                  </a:lnTo>
                  <a:lnTo>
                    <a:pt x="124635" y="86434"/>
                  </a:lnTo>
                  <a:lnTo>
                    <a:pt x="91677" y="86434"/>
                  </a:lnTo>
                  <a:lnTo>
                    <a:pt x="90961" y="160692"/>
                  </a:lnTo>
                  <a:lnTo>
                    <a:pt x="84213" y="167374"/>
                  </a:lnTo>
                  <a:lnTo>
                    <a:pt x="40244" y="167374"/>
                  </a:lnTo>
                  <a:lnTo>
                    <a:pt x="94803" y="293065"/>
                  </a:lnTo>
                  <a:lnTo>
                    <a:pt x="125049" y="293065"/>
                  </a:lnTo>
                  <a:lnTo>
                    <a:pt x="124271" y="372795"/>
                  </a:lnTo>
                  <a:lnTo>
                    <a:pt x="117425" y="379490"/>
                  </a:lnTo>
                  <a:close/>
                </a:path>
                <a:path w="186689" h="379730">
                  <a:moveTo>
                    <a:pt x="125049" y="293065"/>
                  </a:moveTo>
                  <a:lnTo>
                    <a:pt x="94803" y="293065"/>
                  </a:lnTo>
                  <a:lnTo>
                    <a:pt x="95524" y="218808"/>
                  </a:lnTo>
                  <a:lnTo>
                    <a:pt x="102271" y="212125"/>
                  </a:lnTo>
                  <a:lnTo>
                    <a:pt x="146241" y="212125"/>
                  </a:lnTo>
                  <a:lnTo>
                    <a:pt x="91677" y="86434"/>
                  </a:lnTo>
                  <a:lnTo>
                    <a:pt x="124635" y="86434"/>
                  </a:lnTo>
                  <a:lnTo>
                    <a:pt x="186483" y="228890"/>
                  </a:lnTo>
                  <a:lnTo>
                    <a:pt x="182969" y="237795"/>
                  </a:lnTo>
                  <a:lnTo>
                    <a:pt x="173408" y="241947"/>
                  </a:lnTo>
                  <a:lnTo>
                    <a:pt x="171364" y="242371"/>
                  </a:lnTo>
                  <a:lnTo>
                    <a:pt x="125544" y="242373"/>
                  </a:lnTo>
                  <a:lnTo>
                    <a:pt x="125049" y="29306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7">
              <a:extLst>
                <a:ext uri="{FF2B5EF4-FFF2-40B4-BE49-F238E27FC236}">
                  <a16:creationId xmlns:a16="http://schemas.microsoft.com/office/drawing/2014/main" id="{1572466E-A843-8EAE-5005-DC1FE390AF2C}"/>
                </a:ext>
              </a:extLst>
            </p:cNvPr>
            <p:cNvPicPr/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48482" y="1309063"/>
              <a:ext cx="247032" cy="247031"/>
            </a:xfrm>
            <a:prstGeom prst="rect">
              <a:avLst/>
            </a:prstGeom>
          </p:spPr>
        </p:pic>
        <p:sp>
          <p:nvSpPr>
            <p:cNvPr id="10" name="object 8">
              <a:extLst>
                <a:ext uri="{FF2B5EF4-FFF2-40B4-BE49-F238E27FC236}">
                  <a16:creationId xmlns:a16="http://schemas.microsoft.com/office/drawing/2014/main" id="{58FAB4DE-9F01-07EF-544F-707576EA2079}"/>
                </a:ext>
              </a:extLst>
            </p:cNvPr>
            <p:cNvSpPr/>
            <p:nvPr/>
          </p:nvSpPr>
          <p:spPr>
            <a:xfrm>
              <a:off x="4570498" y="0"/>
              <a:ext cx="1905" cy="1008380"/>
            </a:xfrm>
            <a:custGeom>
              <a:avLst/>
              <a:gdLst/>
              <a:ahLst/>
              <a:cxnLst/>
              <a:rect l="l" t="t" r="r" b="b"/>
              <a:pathLst>
                <a:path w="1904" h="1008380">
                  <a:moveTo>
                    <a:pt x="1499" y="0"/>
                  </a:moveTo>
                  <a:lnTo>
                    <a:pt x="0" y="1007999"/>
                  </a:lnTo>
                </a:path>
              </a:pathLst>
            </a:custGeom>
            <a:ln w="1904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69149588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4649" y="404791"/>
            <a:ext cx="4643212" cy="919974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42332">
              <a:lnSpc>
                <a:spcPct val="100000"/>
              </a:lnSpc>
              <a:spcBef>
                <a:spcPts val="133"/>
              </a:spcBef>
            </a:pPr>
            <a:r>
              <a:rPr sz="5867" spc="327" dirty="0">
                <a:solidFill>
                  <a:srgbClr val="000000"/>
                </a:solidFill>
              </a:rPr>
              <a:t>Виды</a:t>
            </a:r>
            <a:r>
              <a:rPr sz="5867" spc="87" dirty="0">
                <a:solidFill>
                  <a:srgbClr val="000000"/>
                </a:solidFill>
              </a:rPr>
              <a:t> </a:t>
            </a:r>
            <a:r>
              <a:rPr sz="5867" spc="620" dirty="0">
                <a:solidFill>
                  <a:srgbClr val="000000"/>
                </a:solidFill>
              </a:rPr>
              <a:t>ЦА</a:t>
            </a:r>
            <a:endParaRPr sz="5867" dirty="0"/>
          </a:p>
        </p:txBody>
      </p:sp>
      <p:grpSp>
        <p:nvGrpSpPr>
          <p:cNvPr id="13" name="object 13"/>
          <p:cNvGrpSpPr/>
          <p:nvPr/>
        </p:nvGrpSpPr>
        <p:grpSpPr>
          <a:xfrm>
            <a:off x="599681" y="3989441"/>
            <a:ext cx="1237067" cy="1201036"/>
            <a:chOff x="5924986" y="1866445"/>
            <a:chExt cx="1242695" cy="1206500"/>
          </a:xfrm>
        </p:grpSpPr>
        <p:sp>
          <p:nvSpPr>
            <p:cNvPr id="14" name="object 14"/>
            <p:cNvSpPr/>
            <p:nvPr/>
          </p:nvSpPr>
          <p:spPr>
            <a:xfrm>
              <a:off x="6698992" y="1897549"/>
              <a:ext cx="341630" cy="384810"/>
            </a:xfrm>
            <a:custGeom>
              <a:avLst/>
              <a:gdLst/>
              <a:ahLst/>
              <a:cxnLst/>
              <a:rect l="l" t="t" r="r" b="b"/>
              <a:pathLst>
                <a:path w="341629" h="384810">
                  <a:moveTo>
                    <a:pt x="76052" y="384185"/>
                  </a:moveTo>
                  <a:lnTo>
                    <a:pt x="44168" y="350270"/>
                  </a:lnTo>
                  <a:lnTo>
                    <a:pt x="20734" y="311508"/>
                  </a:lnTo>
                  <a:lnTo>
                    <a:pt x="5945" y="269357"/>
                  </a:lnTo>
                  <a:lnTo>
                    <a:pt x="0" y="225272"/>
                  </a:lnTo>
                  <a:lnTo>
                    <a:pt x="3092" y="180709"/>
                  </a:lnTo>
                  <a:lnTo>
                    <a:pt x="15420" y="137124"/>
                  </a:lnTo>
                  <a:lnTo>
                    <a:pt x="37179" y="95974"/>
                  </a:lnTo>
                  <a:lnTo>
                    <a:pt x="70002" y="57548"/>
                  </a:lnTo>
                  <a:lnTo>
                    <a:pt x="109395" y="28506"/>
                  </a:lnTo>
                  <a:lnTo>
                    <a:pt x="153534" y="9204"/>
                  </a:lnTo>
                  <a:lnTo>
                    <a:pt x="200595" y="0"/>
                  </a:lnTo>
                  <a:lnTo>
                    <a:pt x="248754" y="1249"/>
                  </a:lnTo>
                  <a:lnTo>
                    <a:pt x="296186" y="13308"/>
                  </a:lnTo>
                  <a:lnTo>
                    <a:pt x="341067" y="36536"/>
                  </a:lnTo>
                  <a:lnTo>
                    <a:pt x="323594" y="31295"/>
                  </a:lnTo>
                  <a:lnTo>
                    <a:pt x="305775" y="27532"/>
                  </a:lnTo>
                  <a:lnTo>
                    <a:pt x="287704" y="25263"/>
                  </a:lnTo>
                  <a:lnTo>
                    <a:pt x="269475" y="24502"/>
                  </a:lnTo>
                  <a:lnTo>
                    <a:pt x="219247" y="30285"/>
                  </a:lnTo>
                  <a:lnTo>
                    <a:pt x="173139" y="46763"/>
                  </a:lnTo>
                  <a:lnTo>
                    <a:pt x="132464" y="72620"/>
                  </a:lnTo>
                  <a:lnTo>
                    <a:pt x="98539" y="106542"/>
                  </a:lnTo>
                  <a:lnTo>
                    <a:pt x="72678" y="147214"/>
                  </a:lnTo>
                  <a:lnTo>
                    <a:pt x="56196" y="193321"/>
                  </a:lnTo>
                  <a:lnTo>
                    <a:pt x="50408" y="243549"/>
                  </a:lnTo>
                  <a:lnTo>
                    <a:pt x="52022" y="270285"/>
                  </a:lnTo>
                  <a:lnTo>
                    <a:pt x="56882" y="296523"/>
                  </a:lnTo>
                  <a:lnTo>
                    <a:pt x="64916" y="321970"/>
                  </a:lnTo>
                  <a:lnTo>
                    <a:pt x="76052" y="346330"/>
                  </a:lnTo>
                  <a:lnTo>
                    <a:pt x="76052" y="384185"/>
                  </a:lnTo>
                  <a:close/>
                </a:path>
              </a:pathLst>
            </a:custGeom>
            <a:solidFill>
              <a:srgbClr val="C9D4F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5" name="object 15"/>
            <p:cNvPicPr/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833987" y="1950329"/>
              <a:ext cx="167910" cy="202324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6700373" y="2605993"/>
              <a:ext cx="243204" cy="383540"/>
            </a:xfrm>
            <a:custGeom>
              <a:avLst/>
              <a:gdLst/>
              <a:ahLst/>
              <a:cxnLst/>
              <a:rect l="l" t="t" r="r" b="b"/>
              <a:pathLst>
                <a:path w="243204" h="383539">
                  <a:moveTo>
                    <a:pt x="74681" y="383535"/>
                  </a:moveTo>
                  <a:lnTo>
                    <a:pt x="38579" y="343792"/>
                  </a:lnTo>
                  <a:lnTo>
                    <a:pt x="13519" y="297176"/>
                  </a:lnTo>
                  <a:lnTo>
                    <a:pt x="369" y="245910"/>
                  </a:lnTo>
                  <a:lnTo>
                    <a:pt x="0" y="192220"/>
                  </a:lnTo>
                  <a:lnTo>
                    <a:pt x="11552" y="143021"/>
                  </a:lnTo>
                  <a:lnTo>
                    <a:pt x="33247" y="99149"/>
                  </a:lnTo>
                  <a:lnTo>
                    <a:pt x="63625" y="61757"/>
                  </a:lnTo>
                  <a:lnTo>
                    <a:pt x="101229" y="31999"/>
                  </a:lnTo>
                  <a:lnTo>
                    <a:pt x="144602" y="11029"/>
                  </a:lnTo>
                  <a:lnTo>
                    <a:pt x="192286" y="0"/>
                  </a:lnTo>
                  <a:lnTo>
                    <a:pt x="242823" y="64"/>
                  </a:lnTo>
                  <a:lnTo>
                    <a:pt x="197335" y="10361"/>
                  </a:lnTo>
                  <a:lnTo>
                    <a:pt x="156150" y="29419"/>
                  </a:lnTo>
                  <a:lnTo>
                    <a:pt x="120245" y="56139"/>
                  </a:lnTo>
                  <a:lnTo>
                    <a:pt x="90602" y="89422"/>
                  </a:lnTo>
                  <a:lnTo>
                    <a:pt x="68198" y="128166"/>
                  </a:lnTo>
                  <a:lnTo>
                    <a:pt x="54014" y="171274"/>
                  </a:lnTo>
                  <a:lnTo>
                    <a:pt x="49027" y="217646"/>
                  </a:lnTo>
                  <a:lnTo>
                    <a:pt x="50771" y="245377"/>
                  </a:lnTo>
                  <a:lnTo>
                    <a:pt x="56004" y="272553"/>
                  </a:lnTo>
                  <a:lnTo>
                    <a:pt x="64642" y="298846"/>
                  </a:lnTo>
                  <a:lnTo>
                    <a:pt x="76602" y="323928"/>
                  </a:lnTo>
                  <a:lnTo>
                    <a:pt x="75327" y="330042"/>
                  </a:lnTo>
                  <a:lnTo>
                    <a:pt x="74683" y="336271"/>
                  </a:lnTo>
                  <a:lnTo>
                    <a:pt x="74681" y="342518"/>
                  </a:lnTo>
                  <a:lnTo>
                    <a:pt x="74681" y="383535"/>
                  </a:lnTo>
                  <a:close/>
                </a:path>
              </a:pathLst>
            </a:custGeom>
            <a:solidFill>
              <a:srgbClr val="C9D4F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7" name="object 17"/>
            <p:cNvSpPr/>
            <p:nvPr/>
          </p:nvSpPr>
          <p:spPr>
            <a:xfrm>
              <a:off x="6325993" y="1866445"/>
              <a:ext cx="841375" cy="1206500"/>
            </a:xfrm>
            <a:custGeom>
              <a:avLst/>
              <a:gdLst/>
              <a:ahLst/>
              <a:cxnLst/>
              <a:rect l="l" t="t" r="r" b="b"/>
              <a:pathLst>
                <a:path w="841375" h="1206500">
                  <a:moveTo>
                    <a:pt x="13929" y="444460"/>
                  </a:moveTo>
                  <a:lnTo>
                    <a:pt x="0" y="417554"/>
                  </a:lnTo>
                  <a:lnTo>
                    <a:pt x="342790" y="240084"/>
                  </a:lnTo>
                  <a:lnTo>
                    <a:pt x="349427" y="191284"/>
                  </a:lnTo>
                  <a:lnTo>
                    <a:pt x="364970" y="146019"/>
                  </a:lnTo>
                  <a:lnTo>
                    <a:pt x="388469" y="105208"/>
                  </a:lnTo>
                  <a:lnTo>
                    <a:pt x="418973" y="69765"/>
                  </a:lnTo>
                  <a:lnTo>
                    <a:pt x="455531" y="40607"/>
                  </a:lnTo>
                  <a:lnTo>
                    <a:pt x="497192" y="18649"/>
                  </a:lnTo>
                  <a:lnTo>
                    <a:pt x="543006" y="4808"/>
                  </a:lnTo>
                  <a:lnTo>
                    <a:pt x="592020" y="0"/>
                  </a:lnTo>
                  <a:lnTo>
                    <a:pt x="636838" y="4028"/>
                  </a:lnTo>
                  <a:lnTo>
                    <a:pt x="679018" y="15622"/>
                  </a:lnTo>
                  <a:lnTo>
                    <a:pt x="709753" y="30225"/>
                  </a:lnTo>
                  <a:lnTo>
                    <a:pt x="591826" y="30225"/>
                  </a:lnTo>
                  <a:lnTo>
                    <a:pt x="541604" y="36040"/>
                  </a:lnTo>
                  <a:lnTo>
                    <a:pt x="495508" y="52546"/>
                  </a:lnTo>
                  <a:lnTo>
                    <a:pt x="454852" y="78429"/>
                  </a:lnTo>
                  <a:lnTo>
                    <a:pt x="420950" y="112371"/>
                  </a:lnTo>
                  <a:lnTo>
                    <a:pt x="395116" y="153057"/>
                  </a:lnTo>
                  <a:lnTo>
                    <a:pt x="378664" y="199173"/>
                  </a:lnTo>
                  <a:lnTo>
                    <a:pt x="372908" y="249402"/>
                  </a:lnTo>
                  <a:lnTo>
                    <a:pt x="375539" y="273690"/>
                  </a:lnTo>
                  <a:lnTo>
                    <a:pt x="343785" y="273690"/>
                  </a:lnTo>
                  <a:lnTo>
                    <a:pt x="13929" y="444460"/>
                  </a:lnTo>
                  <a:close/>
                </a:path>
                <a:path w="841375" h="1206500">
                  <a:moveTo>
                    <a:pt x="777273" y="415293"/>
                  </a:moveTo>
                  <a:lnTo>
                    <a:pt x="734848" y="415293"/>
                  </a:lnTo>
                  <a:lnTo>
                    <a:pt x="767163" y="380741"/>
                  </a:lnTo>
                  <a:lnTo>
                    <a:pt x="791082" y="340539"/>
                  </a:lnTo>
                  <a:lnTo>
                    <a:pt x="805922" y="296177"/>
                  </a:lnTo>
                  <a:lnTo>
                    <a:pt x="811001" y="249141"/>
                  </a:lnTo>
                  <a:lnTo>
                    <a:pt x="805187" y="198920"/>
                  </a:lnTo>
                  <a:lnTo>
                    <a:pt x="788680" y="152824"/>
                  </a:lnTo>
                  <a:lnTo>
                    <a:pt x="762798" y="112168"/>
                  </a:lnTo>
                  <a:lnTo>
                    <a:pt x="728856" y="78266"/>
                  </a:lnTo>
                  <a:lnTo>
                    <a:pt x="688169" y="52432"/>
                  </a:lnTo>
                  <a:lnTo>
                    <a:pt x="642054" y="35980"/>
                  </a:lnTo>
                  <a:lnTo>
                    <a:pt x="591826" y="30225"/>
                  </a:lnTo>
                  <a:lnTo>
                    <a:pt x="709753" y="30225"/>
                  </a:lnTo>
                  <a:lnTo>
                    <a:pt x="752649" y="58683"/>
                  </a:lnTo>
                  <a:lnTo>
                    <a:pt x="782692" y="88742"/>
                  </a:lnTo>
                  <a:lnTo>
                    <a:pt x="807282" y="123548"/>
                  </a:lnTo>
                  <a:lnTo>
                    <a:pt x="825715" y="162396"/>
                  </a:lnTo>
                  <a:lnTo>
                    <a:pt x="837286" y="204582"/>
                  </a:lnTo>
                  <a:lnTo>
                    <a:pt x="841291" y="249402"/>
                  </a:lnTo>
                  <a:lnTo>
                    <a:pt x="836576" y="297591"/>
                  </a:lnTo>
                  <a:lnTo>
                    <a:pt x="823124" y="342728"/>
                  </a:lnTo>
                  <a:lnTo>
                    <a:pt x="801795" y="383898"/>
                  </a:lnTo>
                  <a:lnTo>
                    <a:pt x="777273" y="415293"/>
                  </a:lnTo>
                  <a:close/>
                </a:path>
                <a:path w="841375" h="1206500">
                  <a:moveTo>
                    <a:pt x="375376" y="933842"/>
                  </a:moveTo>
                  <a:lnTo>
                    <a:pt x="343701" y="933842"/>
                  </a:lnTo>
                  <a:lnTo>
                    <a:pt x="352039" y="889360"/>
                  </a:lnTo>
                  <a:lnTo>
                    <a:pt x="367806" y="848095"/>
                  </a:lnTo>
                  <a:lnTo>
                    <a:pt x="390258" y="810765"/>
                  </a:lnTo>
                  <a:lnTo>
                    <a:pt x="418654" y="778090"/>
                  </a:lnTo>
                  <a:lnTo>
                    <a:pt x="452249" y="750789"/>
                  </a:lnTo>
                  <a:lnTo>
                    <a:pt x="490300" y="729581"/>
                  </a:lnTo>
                  <a:lnTo>
                    <a:pt x="532063" y="715186"/>
                  </a:lnTo>
                  <a:lnTo>
                    <a:pt x="576795" y="708322"/>
                  </a:lnTo>
                  <a:lnTo>
                    <a:pt x="576795" y="498274"/>
                  </a:lnTo>
                  <a:lnTo>
                    <a:pt x="532185" y="491441"/>
                  </a:lnTo>
                  <a:lnTo>
                    <a:pt x="490521" y="477115"/>
                  </a:lnTo>
                  <a:lnTo>
                    <a:pt x="452542" y="456009"/>
                  </a:lnTo>
                  <a:lnTo>
                    <a:pt x="418988" y="428834"/>
                  </a:lnTo>
                  <a:lnTo>
                    <a:pt x="390596" y="396302"/>
                  </a:lnTo>
                  <a:lnTo>
                    <a:pt x="368105" y="359127"/>
                  </a:lnTo>
                  <a:lnTo>
                    <a:pt x="352256" y="318018"/>
                  </a:lnTo>
                  <a:lnTo>
                    <a:pt x="343785" y="273690"/>
                  </a:lnTo>
                  <a:lnTo>
                    <a:pt x="375539" y="273690"/>
                  </a:lnTo>
                  <a:lnTo>
                    <a:pt x="377997" y="296374"/>
                  </a:lnTo>
                  <a:lnTo>
                    <a:pt x="392840" y="340671"/>
                  </a:lnTo>
                  <a:lnTo>
                    <a:pt x="416752" y="380805"/>
                  </a:lnTo>
                  <a:lnTo>
                    <a:pt x="449051" y="415288"/>
                  </a:lnTo>
                  <a:lnTo>
                    <a:pt x="479350" y="415288"/>
                  </a:lnTo>
                  <a:lnTo>
                    <a:pt x="479350" y="437227"/>
                  </a:lnTo>
                  <a:lnTo>
                    <a:pt x="522726" y="457209"/>
                  </a:lnTo>
                  <a:lnTo>
                    <a:pt x="568595" y="467200"/>
                  </a:lnTo>
                  <a:lnTo>
                    <a:pt x="711318" y="467200"/>
                  </a:lnTo>
                  <a:lnTo>
                    <a:pt x="699146" y="474476"/>
                  </a:lnTo>
                  <a:lnTo>
                    <a:pt x="654909" y="490643"/>
                  </a:lnTo>
                  <a:lnTo>
                    <a:pt x="607095" y="498274"/>
                  </a:lnTo>
                  <a:lnTo>
                    <a:pt x="607095" y="708322"/>
                  </a:lnTo>
                  <a:lnTo>
                    <a:pt x="653465" y="715535"/>
                  </a:lnTo>
                  <a:lnTo>
                    <a:pt x="696556" y="730818"/>
                  </a:lnTo>
                  <a:lnTo>
                    <a:pt x="709458" y="738271"/>
                  </a:lnTo>
                  <a:lnTo>
                    <a:pt x="599735" y="738271"/>
                  </a:lnTo>
                  <a:lnTo>
                    <a:pt x="551903" y="741833"/>
                  </a:lnTo>
                  <a:lnTo>
                    <a:pt x="505776" y="755769"/>
                  </a:lnTo>
                  <a:lnTo>
                    <a:pt x="463207" y="779942"/>
                  </a:lnTo>
                  <a:lnTo>
                    <a:pt x="426051" y="814214"/>
                  </a:lnTo>
                  <a:lnTo>
                    <a:pt x="397661" y="856036"/>
                  </a:lnTo>
                  <a:lnTo>
                    <a:pt x="380059" y="901716"/>
                  </a:lnTo>
                  <a:lnTo>
                    <a:pt x="375376" y="933842"/>
                  </a:lnTo>
                  <a:close/>
                </a:path>
                <a:path w="841375" h="1206500">
                  <a:moveTo>
                    <a:pt x="706423" y="308496"/>
                  </a:moveTo>
                  <a:lnTo>
                    <a:pt x="598402" y="308496"/>
                  </a:lnTo>
                  <a:lnTo>
                    <a:pt x="617314" y="302813"/>
                  </a:lnTo>
                  <a:lnTo>
                    <a:pt x="633181" y="289809"/>
                  </a:lnTo>
                  <a:lnTo>
                    <a:pt x="640114" y="281310"/>
                  </a:lnTo>
                  <a:lnTo>
                    <a:pt x="648113" y="281891"/>
                  </a:lnTo>
                  <a:lnTo>
                    <a:pt x="682227" y="290770"/>
                  </a:lnTo>
                  <a:lnTo>
                    <a:pt x="706423" y="308496"/>
                  </a:lnTo>
                  <a:close/>
                </a:path>
                <a:path w="841375" h="1206500">
                  <a:moveTo>
                    <a:pt x="479350" y="415288"/>
                  </a:moveTo>
                  <a:lnTo>
                    <a:pt x="449051" y="415288"/>
                  </a:lnTo>
                  <a:lnTo>
                    <a:pt x="449051" y="374282"/>
                  </a:lnTo>
                  <a:lnTo>
                    <a:pt x="475511" y="309806"/>
                  </a:lnTo>
                  <a:lnTo>
                    <a:pt x="539301" y="281737"/>
                  </a:lnTo>
                  <a:lnTo>
                    <a:pt x="544234" y="281628"/>
                  </a:lnTo>
                  <a:lnTo>
                    <a:pt x="548920" y="283916"/>
                  </a:lnTo>
                  <a:lnTo>
                    <a:pt x="554401" y="291309"/>
                  </a:lnTo>
                  <a:lnTo>
                    <a:pt x="557355" y="294409"/>
                  </a:lnTo>
                  <a:lnTo>
                    <a:pt x="560658" y="297111"/>
                  </a:lnTo>
                  <a:lnTo>
                    <a:pt x="578740" y="306674"/>
                  </a:lnTo>
                  <a:lnTo>
                    <a:pt x="598402" y="308496"/>
                  </a:lnTo>
                  <a:lnTo>
                    <a:pt x="706423" y="308496"/>
                  </a:lnTo>
                  <a:lnTo>
                    <a:pt x="709750" y="310935"/>
                  </a:lnTo>
                  <a:lnTo>
                    <a:pt x="710820" y="312606"/>
                  </a:lnTo>
                  <a:lnTo>
                    <a:pt x="533012" y="312606"/>
                  </a:lnTo>
                  <a:lnTo>
                    <a:pt x="511718" y="319775"/>
                  </a:lnTo>
                  <a:lnTo>
                    <a:pt x="494756" y="333502"/>
                  </a:lnTo>
                  <a:lnTo>
                    <a:pt x="483506" y="352201"/>
                  </a:lnTo>
                  <a:lnTo>
                    <a:pt x="479350" y="374282"/>
                  </a:lnTo>
                  <a:lnTo>
                    <a:pt x="479350" y="415288"/>
                  </a:lnTo>
                  <a:close/>
                </a:path>
                <a:path w="841375" h="1206500">
                  <a:moveTo>
                    <a:pt x="589817" y="338981"/>
                  </a:moveTo>
                  <a:lnTo>
                    <a:pt x="559304" y="331702"/>
                  </a:lnTo>
                  <a:lnTo>
                    <a:pt x="533012" y="312606"/>
                  </a:lnTo>
                  <a:lnTo>
                    <a:pt x="710820" y="312606"/>
                  </a:lnTo>
                  <a:lnTo>
                    <a:pt x="711045" y="312958"/>
                  </a:lnTo>
                  <a:lnTo>
                    <a:pt x="653166" y="312958"/>
                  </a:lnTo>
                  <a:lnTo>
                    <a:pt x="651714" y="314518"/>
                  </a:lnTo>
                  <a:lnTo>
                    <a:pt x="650203" y="316021"/>
                  </a:lnTo>
                  <a:lnTo>
                    <a:pt x="648632" y="317462"/>
                  </a:lnTo>
                  <a:lnTo>
                    <a:pt x="620833" y="334286"/>
                  </a:lnTo>
                  <a:lnTo>
                    <a:pt x="589817" y="338981"/>
                  </a:lnTo>
                  <a:close/>
                </a:path>
                <a:path w="841375" h="1206500">
                  <a:moveTo>
                    <a:pt x="711318" y="467200"/>
                  </a:moveTo>
                  <a:lnTo>
                    <a:pt x="615295" y="467200"/>
                  </a:lnTo>
                  <a:lnTo>
                    <a:pt x="661164" y="457209"/>
                  </a:lnTo>
                  <a:lnTo>
                    <a:pt x="704539" y="437227"/>
                  </a:lnTo>
                  <a:lnTo>
                    <a:pt x="704539" y="374282"/>
                  </a:lnTo>
                  <a:lnTo>
                    <a:pt x="700675" y="352716"/>
                  </a:lnTo>
                  <a:lnTo>
                    <a:pt x="689965" y="334286"/>
                  </a:lnTo>
                  <a:lnTo>
                    <a:pt x="673720" y="320541"/>
                  </a:lnTo>
                  <a:lnTo>
                    <a:pt x="653166" y="312958"/>
                  </a:lnTo>
                  <a:lnTo>
                    <a:pt x="711045" y="312958"/>
                  </a:lnTo>
                  <a:lnTo>
                    <a:pt x="728139" y="339675"/>
                  </a:lnTo>
                  <a:lnTo>
                    <a:pt x="734848" y="374282"/>
                  </a:lnTo>
                  <a:lnTo>
                    <a:pt x="734848" y="415293"/>
                  </a:lnTo>
                  <a:lnTo>
                    <a:pt x="777273" y="415293"/>
                  </a:lnTo>
                  <a:lnTo>
                    <a:pt x="773449" y="420190"/>
                  </a:lnTo>
                  <a:lnTo>
                    <a:pt x="738946" y="450687"/>
                  </a:lnTo>
                  <a:lnTo>
                    <a:pt x="711318" y="467200"/>
                  </a:lnTo>
                  <a:close/>
                </a:path>
                <a:path w="841375" h="1206500">
                  <a:moveTo>
                    <a:pt x="776909" y="1123084"/>
                  </a:moveTo>
                  <a:lnTo>
                    <a:pt x="734838" y="1123084"/>
                  </a:lnTo>
                  <a:lnTo>
                    <a:pt x="767141" y="1088601"/>
                  </a:lnTo>
                  <a:lnTo>
                    <a:pt x="791056" y="1048466"/>
                  </a:lnTo>
                  <a:lnTo>
                    <a:pt x="805900" y="1004167"/>
                  </a:lnTo>
                  <a:lnTo>
                    <a:pt x="810991" y="957192"/>
                  </a:lnTo>
                  <a:lnTo>
                    <a:pt x="805904" y="910212"/>
                  </a:lnTo>
                  <a:lnTo>
                    <a:pt x="791077" y="865900"/>
                  </a:lnTo>
                  <a:lnTo>
                    <a:pt x="767188" y="825740"/>
                  </a:lnTo>
                  <a:lnTo>
                    <a:pt x="734919" y="791216"/>
                  </a:lnTo>
                  <a:lnTo>
                    <a:pt x="693097" y="762825"/>
                  </a:lnTo>
                  <a:lnTo>
                    <a:pt x="647418" y="745222"/>
                  </a:lnTo>
                  <a:lnTo>
                    <a:pt x="599735" y="738271"/>
                  </a:lnTo>
                  <a:lnTo>
                    <a:pt x="709458" y="738271"/>
                  </a:lnTo>
                  <a:lnTo>
                    <a:pt x="769672" y="782312"/>
                  </a:lnTo>
                  <a:lnTo>
                    <a:pt x="798082" y="816884"/>
                  </a:lnTo>
                  <a:lnTo>
                    <a:pt x="819985" y="856245"/>
                  </a:lnTo>
                  <a:lnTo>
                    <a:pt x="834574" y="899576"/>
                  </a:lnTo>
                  <a:lnTo>
                    <a:pt x="841041" y="946056"/>
                  </a:lnTo>
                  <a:lnTo>
                    <a:pt x="839031" y="991009"/>
                  </a:lnTo>
                  <a:lnTo>
                    <a:pt x="829346" y="1033668"/>
                  </a:lnTo>
                  <a:lnTo>
                    <a:pt x="812657" y="1073297"/>
                  </a:lnTo>
                  <a:lnTo>
                    <a:pt x="789638" y="1109162"/>
                  </a:lnTo>
                  <a:lnTo>
                    <a:pt x="776909" y="1123084"/>
                  </a:lnTo>
                  <a:close/>
                </a:path>
                <a:path w="841375" h="1206500">
                  <a:moveTo>
                    <a:pt x="603095" y="1206290"/>
                  </a:moveTo>
                  <a:lnTo>
                    <a:pt x="558142" y="1204279"/>
                  </a:lnTo>
                  <a:lnTo>
                    <a:pt x="515482" y="1194594"/>
                  </a:lnTo>
                  <a:lnTo>
                    <a:pt x="475853" y="1177905"/>
                  </a:lnTo>
                  <a:lnTo>
                    <a:pt x="439988" y="1154886"/>
                  </a:lnTo>
                  <a:lnTo>
                    <a:pt x="408623" y="1126207"/>
                  </a:lnTo>
                  <a:lnTo>
                    <a:pt x="382493" y="1092542"/>
                  </a:lnTo>
                  <a:lnTo>
                    <a:pt x="362333" y="1054562"/>
                  </a:lnTo>
                  <a:lnTo>
                    <a:pt x="348877" y="1012938"/>
                  </a:lnTo>
                  <a:lnTo>
                    <a:pt x="342861" y="968344"/>
                  </a:lnTo>
                  <a:lnTo>
                    <a:pt x="8943" y="775558"/>
                  </a:lnTo>
                  <a:lnTo>
                    <a:pt x="24092" y="749317"/>
                  </a:lnTo>
                  <a:lnTo>
                    <a:pt x="343701" y="933842"/>
                  </a:lnTo>
                  <a:lnTo>
                    <a:pt x="375376" y="933842"/>
                  </a:lnTo>
                  <a:lnTo>
                    <a:pt x="376670" y="997230"/>
                  </a:lnTo>
                  <a:lnTo>
                    <a:pt x="390607" y="1043357"/>
                  </a:lnTo>
                  <a:lnTo>
                    <a:pt x="414780" y="1085925"/>
                  </a:lnTo>
                  <a:lnTo>
                    <a:pt x="449051" y="1123081"/>
                  </a:lnTo>
                  <a:lnTo>
                    <a:pt x="479361" y="1123081"/>
                  </a:lnTo>
                  <a:lnTo>
                    <a:pt x="479361" y="1145020"/>
                  </a:lnTo>
                  <a:lnTo>
                    <a:pt x="522736" y="1165002"/>
                  </a:lnTo>
                  <a:lnTo>
                    <a:pt x="568605" y="1174993"/>
                  </a:lnTo>
                  <a:lnTo>
                    <a:pt x="711590" y="1174993"/>
                  </a:lnTo>
                  <a:lnTo>
                    <a:pt x="689313" y="1186818"/>
                  </a:lnTo>
                  <a:lnTo>
                    <a:pt x="647690" y="1200274"/>
                  </a:lnTo>
                  <a:lnTo>
                    <a:pt x="603095" y="1206290"/>
                  </a:lnTo>
                  <a:close/>
                </a:path>
                <a:path w="841375" h="1206500">
                  <a:moveTo>
                    <a:pt x="706414" y="1016283"/>
                  </a:moveTo>
                  <a:lnTo>
                    <a:pt x="598393" y="1016283"/>
                  </a:lnTo>
                  <a:lnTo>
                    <a:pt x="617304" y="1010600"/>
                  </a:lnTo>
                  <a:lnTo>
                    <a:pt x="633169" y="997596"/>
                  </a:lnTo>
                  <a:lnTo>
                    <a:pt x="640103" y="989081"/>
                  </a:lnTo>
                  <a:lnTo>
                    <a:pt x="648103" y="989675"/>
                  </a:lnTo>
                  <a:lnTo>
                    <a:pt x="682217" y="998555"/>
                  </a:lnTo>
                  <a:lnTo>
                    <a:pt x="706414" y="1016283"/>
                  </a:lnTo>
                  <a:close/>
                </a:path>
                <a:path w="841375" h="1206500">
                  <a:moveTo>
                    <a:pt x="479361" y="1123081"/>
                  </a:moveTo>
                  <a:lnTo>
                    <a:pt x="449051" y="1123081"/>
                  </a:lnTo>
                  <a:lnTo>
                    <a:pt x="449051" y="1082065"/>
                  </a:lnTo>
                  <a:lnTo>
                    <a:pt x="475508" y="1017594"/>
                  </a:lnTo>
                  <a:lnTo>
                    <a:pt x="539291" y="989520"/>
                  </a:lnTo>
                  <a:lnTo>
                    <a:pt x="544228" y="989412"/>
                  </a:lnTo>
                  <a:lnTo>
                    <a:pt x="548909" y="991702"/>
                  </a:lnTo>
                  <a:lnTo>
                    <a:pt x="554391" y="999095"/>
                  </a:lnTo>
                  <a:lnTo>
                    <a:pt x="557345" y="1002196"/>
                  </a:lnTo>
                  <a:lnTo>
                    <a:pt x="560647" y="1004898"/>
                  </a:lnTo>
                  <a:lnTo>
                    <a:pt x="578730" y="1014460"/>
                  </a:lnTo>
                  <a:lnTo>
                    <a:pt x="598393" y="1016283"/>
                  </a:lnTo>
                  <a:lnTo>
                    <a:pt x="706414" y="1016283"/>
                  </a:lnTo>
                  <a:lnTo>
                    <a:pt x="709740" y="1018719"/>
                  </a:lnTo>
                  <a:lnTo>
                    <a:pt x="710811" y="1020393"/>
                  </a:lnTo>
                  <a:lnTo>
                    <a:pt x="533021" y="1020393"/>
                  </a:lnTo>
                  <a:lnTo>
                    <a:pt x="511727" y="1027561"/>
                  </a:lnTo>
                  <a:lnTo>
                    <a:pt x="494765" y="1041287"/>
                  </a:lnTo>
                  <a:lnTo>
                    <a:pt x="483515" y="1059984"/>
                  </a:lnTo>
                  <a:lnTo>
                    <a:pt x="479361" y="1082065"/>
                  </a:lnTo>
                  <a:lnTo>
                    <a:pt x="479361" y="1123081"/>
                  </a:lnTo>
                  <a:close/>
                </a:path>
                <a:path w="841375" h="1206500">
                  <a:moveTo>
                    <a:pt x="589830" y="1046766"/>
                  </a:moveTo>
                  <a:lnTo>
                    <a:pt x="559315" y="1039488"/>
                  </a:lnTo>
                  <a:lnTo>
                    <a:pt x="533021" y="1020393"/>
                  </a:lnTo>
                  <a:lnTo>
                    <a:pt x="710811" y="1020393"/>
                  </a:lnTo>
                  <a:lnTo>
                    <a:pt x="711034" y="1020742"/>
                  </a:lnTo>
                  <a:lnTo>
                    <a:pt x="653175" y="1020742"/>
                  </a:lnTo>
                  <a:lnTo>
                    <a:pt x="651726" y="1022299"/>
                  </a:lnTo>
                  <a:lnTo>
                    <a:pt x="650216" y="1023802"/>
                  </a:lnTo>
                  <a:lnTo>
                    <a:pt x="648649" y="1025244"/>
                  </a:lnTo>
                  <a:lnTo>
                    <a:pt x="620848" y="1042070"/>
                  </a:lnTo>
                  <a:lnTo>
                    <a:pt x="589830" y="1046766"/>
                  </a:lnTo>
                  <a:close/>
                </a:path>
                <a:path w="841375" h="1206500">
                  <a:moveTo>
                    <a:pt x="711590" y="1174993"/>
                  </a:moveTo>
                  <a:lnTo>
                    <a:pt x="615305" y="1174993"/>
                  </a:lnTo>
                  <a:lnTo>
                    <a:pt x="661174" y="1165002"/>
                  </a:lnTo>
                  <a:lnTo>
                    <a:pt x="704549" y="1145020"/>
                  </a:lnTo>
                  <a:lnTo>
                    <a:pt x="704549" y="1082065"/>
                  </a:lnTo>
                  <a:lnTo>
                    <a:pt x="700686" y="1060500"/>
                  </a:lnTo>
                  <a:lnTo>
                    <a:pt x="689976" y="1042070"/>
                  </a:lnTo>
                  <a:lnTo>
                    <a:pt x="673730" y="1028324"/>
                  </a:lnTo>
                  <a:lnTo>
                    <a:pt x="653175" y="1020742"/>
                  </a:lnTo>
                  <a:lnTo>
                    <a:pt x="711034" y="1020742"/>
                  </a:lnTo>
                  <a:lnTo>
                    <a:pt x="728128" y="1047459"/>
                  </a:lnTo>
                  <a:lnTo>
                    <a:pt x="734838" y="1082065"/>
                  </a:lnTo>
                  <a:lnTo>
                    <a:pt x="734838" y="1123084"/>
                  </a:lnTo>
                  <a:lnTo>
                    <a:pt x="776909" y="1123084"/>
                  </a:lnTo>
                  <a:lnTo>
                    <a:pt x="760959" y="1140527"/>
                  </a:lnTo>
                  <a:lnTo>
                    <a:pt x="727294" y="1166657"/>
                  </a:lnTo>
                  <a:lnTo>
                    <a:pt x="711590" y="1174993"/>
                  </a:lnTo>
                  <a:close/>
                </a:path>
              </a:pathLst>
            </a:custGeom>
            <a:solidFill>
              <a:srgbClr val="0034EC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8" name="object 18"/>
            <p:cNvPicPr/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833987" y="2658124"/>
              <a:ext cx="167910" cy="202324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090382" y="2304229"/>
              <a:ext cx="167910" cy="202324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5924986" y="2220397"/>
              <a:ext cx="499109" cy="499109"/>
            </a:xfrm>
            <a:custGeom>
              <a:avLst/>
              <a:gdLst/>
              <a:ahLst/>
              <a:cxnLst/>
              <a:rect l="l" t="t" r="r" b="b"/>
              <a:pathLst>
                <a:path w="499110" h="499110">
                  <a:moveTo>
                    <a:pt x="249336" y="498693"/>
                  </a:moveTo>
                  <a:lnTo>
                    <a:pt x="204515" y="494674"/>
                  </a:lnTo>
                  <a:lnTo>
                    <a:pt x="162331" y="483089"/>
                  </a:lnTo>
                  <a:lnTo>
                    <a:pt x="123487" y="464644"/>
                  </a:lnTo>
                  <a:lnTo>
                    <a:pt x="88687" y="440043"/>
                  </a:lnTo>
                  <a:lnTo>
                    <a:pt x="58636" y="409989"/>
                  </a:lnTo>
                  <a:lnTo>
                    <a:pt x="34037" y="375187"/>
                  </a:lnTo>
                  <a:lnTo>
                    <a:pt x="15596" y="336342"/>
                  </a:lnTo>
                  <a:lnTo>
                    <a:pt x="4015" y="294156"/>
                  </a:lnTo>
                  <a:lnTo>
                    <a:pt x="0" y="249336"/>
                  </a:lnTo>
                  <a:lnTo>
                    <a:pt x="4018" y="204516"/>
                  </a:lnTo>
                  <a:lnTo>
                    <a:pt x="15603" y="162332"/>
                  </a:lnTo>
                  <a:lnTo>
                    <a:pt x="34048" y="123488"/>
                  </a:lnTo>
                  <a:lnTo>
                    <a:pt x="58649" y="88688"/>
                  </a:lnTo>
                  <a:lnTo>
                    <a:pt x="88703" y="58636"/>
                  </a:lnTo>
                  <a:lnTo>
                    <a:pt x="123505" y="34038"/>
                  </a:lnTo>
                  <a:lnTo>
                    <a:pt x="162350" y="15596"/>
                  </a:lnTo>
                  <a:lnTo>
                    <a:pt x="204536" y="4015"/>
                  </a:lnTo>
                  <a:lnTo>
                    <a:pt x="249356" y="0"/>
                  </a:lnTo>
                  <a:lnTo>
                    <a:pt x="294153" y="4061"/>
                  </a:lnTo>
                  <a:lnTo>
                    <a:pt x="336314" y="15672"/>
                  </a:lnTo>
                  <a:lnTo>
                    <a:pt x="367072" y="30295"/>
                  </a:lnTo>
                  <a:lnTo>
                    <a:pt x="257020" y="30295"/>
                  </a:lnTo>
                  <a:lnTo>
                    <a:pt x="209180" y="33877"/>
                  </a:lnTo>
                  <a:lnTo>
                    <a:pt x="163050" y="47835"/>
                  </a:lnTo>
                  <a:lnTo>
                    <a:pt x="120484" y="72030"/>
                  </a:lnTo>
                  <a:lnTo>
                    <a:pt x="83334" y="106324"/>
                  </a:lnTo>
                  <a:lnTo>
                    <a:pt x="54955" y="148164"/>
                  </a:lnTo>
                  <a:lnTo>
                    <a:pt x="37368" y="193858"/>
                  </a:lnTo>
                  <a:lnTo>
                    <a:pt x="30435" y="241552"/>
                  </a:lnTo>
                  <a:lnTo>
                    <a:pt x="34017" y="289391"/>
                  </a:lnTo>
                  <a:lnTo>
                    <a:pt x="47974" y="335521"/>
                  </a:lnTo>
                  <a:lnTo>
                    <a:pt x="72169" y="378088"/>
                  </a:lnTo>
                  <a:lnTo>
                    <a:pt x="106462" y="415237"/>
                  </a:lnTo>
                  <a:lnTo>
                    <a:pt x="136762" y="415237"/>
                  </a:lnTo>
                  <a:lnTo>
                    <a:pt x="136765" y="437170"/>
                  </a:lnTo>
                  <a:lnTo>
                    <a:pt x="180137" y="457151"/>
                  </a:lnTo>
                  <a:lnTo>
                    <a:pt x="226006" y="467142"/>
                  </a:lnTo>
                  <a:lnTo>
                    <a:pt x="369946" y="467142"/>
                  </a:lnTo>
                  <a:lnTo>
                    <a:pt x="336342" y="483096"/>
                  </a:lnTo>
                  <a:lnTo>
                    <a:pt x="294156" y="494677"/>
                  </a:lnTo>
                  <a:lnTo>
                    <a:pt x="249336" y="498693"/>
                  </a:lnTo>
                  <a:close/>
                </a:path>
                <a:path w="499110" h="499110">
                  <a:moveTo>
                    <a:pt x="434810" y="415237"/>
                  </a:moveTo>
                  <a:lnTo>
                    <a:pt x="392249" y="415237"/>
                  </a:lnTo>
                  <a:lnTo>
                    <a:pt x="398353" y="409782"/>
                  </a:lnTo>
                  <a:lnTo>
                    <a:pt x="404246" y="404105"/>
                  </a:lnTo>
                  <a:lnTo>
                    <a:pt x="443755" y="350269"/>
                  </a:lnTo>
                  <a:lnTo>
                    <a:pt x="461342" y="304574"/>
                  </a:lnTo>
                  <a:lnTo>
                    <a:pt x="468276" y="256880"/>
                  </a:lnTo>
                  <a:lnTo>
                    <a:pt x="464695" y="209040"/>
                  </a:lnTo>
                  <a:lnTo>
                    <a:pt x="450737" y="162910"/>
                  </a:lnTo>
                  <a:lnTo>
                    <a:pt x="426543" y="120344"/>
                  </a:lnTo>
                  <a:lnTo>
                    <a:pt x="392249" y="83195"/>
                  </a:lnTo>
                  <a:lnTo>
                    <a:pt x="350408" y="54815"/>
                  </a:lnTo>
                  <a:lnTo>
                    <a:pt x="304713" y="37228"/>
                  </a:lnTo>
                  <a:lnTo>
                    <a:pt x="257020" y="30295"/>
                  </a:lnTo>
                  <a:lnTo>
                    <a:pt x="367072" y="30295"/>
                  </a:lnTo>
                  <a:lnTo>
                    <a:pt x="409923" y="58731"/>
                  </a:lnTo>
                  <a:lnTo>
                    <a:pt x="439966" y="88776"/>
                  </a:lnTo>
                  <a:lnTo>
                    <a:pt x="464567" y="123562"/>
                  </a:lnTo>
                  <a:lnTo>
                    <a:pt x="483023" y="162387"/>
                  </a:lnTo>
                  <a:lnTo>
                    <a:pt x="494632" y="204548"/>
                  </a:lnTo>
                  <a:lnTo>
                    <a:pt x="498693" y="249356"/>
                  </a:lnTo>
                  <a:lnTo>
                    <a:pt x="494675" y="294156"/>
                  </a:lnTo>
                  <a:lnTo>
                    <a:pt x="483089" y="336360"/>
                  </a:lnTo>
                  <a:lnTo>
                    <a:pt x="464644" y="375204"/>
                  </a:lnTo>
                  <a:lnTo>
                    <a:pt x="440043" y="410004"/>
                  </a:lnTo>
                  <a:lnTo>
                    <a:pt x="434810" y="415237"/>
                  </a:lnTo>
                  <a:close/>
                </a:path>
                <a:path w="499110" h="499110">
                  <a:moveTo>
                    <a:pt x="363826" y="308433"/>
                  </a:moveTo>
                  <a:lnTo>
                    <a:pt x="255800" y="308433"/>
                  </a:lnTo>
                  <a:lnTo>
                    <a:pt x="274712" y="302751"/>
                  </a:lnTo>
                  <a:lnTo>
                    <a:pt x="290541" y="289796"/>
                  </a:lnTo>
                  <a:lnTo>
                    <a:pt x="297524" y="281292"/>
                  </a:lnTo>
                  <a:lnTo>
                    <a:pt x="305502" y="281825"/>
                  </a:lnTo>
                  <a:lnTo>
                    <a:pt x="339620" y="290701"/>
                  </a:lnTo>
                  <a:lnTo>
                    <a:pt x="363826" y="308433"/>
                  </a:lnTo>
                  <a:close/>
                </a:path>
                <a:path w="499110" h="499110">
                  <a:moveTo>
                    <a:pt x="136762" y="415237"/>
                  </a:moveTo>
                  <a:lnTo>
                    <a:pt x="106462" y="415237"/>
                  </a:lnTo>
                  <a:lnTo>
                    <a:pt x="106462" y="374218"/>
                  </a:lnTo>
                  <a:lnTo>
                    <a:pt x="132916" y="309740"/>
                  </a:lnTo>
                  <a:lnTo>
                    <a:pt x="196706" y="281665"/>
                  </a:lnTo>
                  <a:lnTo>
                    <a:pt x="201643" y="281544"/>
                  </a:lnTo>
                  <a:lnTo>
                    <a:pt x="206330" y="283839"/>
                  </a:lnTo>
                  <a:lnTo>
                    <a:pt x="211802" y="291243"/>
                  </a:lnTo>
                  <a:lnTo>
                    <a:pt x="214755" y="294343"/>
                  </a:lnTo>
                  <a:lnTo>
                    <a:pt x="218056" y="297045"/>
                  </a:lnTo>
                  <a:lnTo>
                    <a:pt x="236138" y="306609"/>
                  </a:lnTo>
                  <a:lnTo>
                    <a:pt x="255800" y="308433"/>
                  </a:lnTo>
                  <a:lnTo>
                    <a:pt x="363826" y="308433"/>
                  </a:lnTo>
                  <a:lnTo>
                    <a:pt x="367147" y="310866"/>
                  </a:lnTo>
                  <a:lnTo>
                    <a:pt x="368220" y="312543"/>
                  </a:lnTo>
                  <a:lnTo>
                    <a:pt x="190425" y="312543"/>
                  </a:lnTo>
                  <a:lnTo>
                    <a:pt x="169131" y="319711"/>
                  </a:lnTo>
                  <a:lnTo>
                    <a:pt x="152167" y="333439"/>
                  </a:lnTo>
                  <a:lnTo>
                    <a:pt x="140917" y="352137"/>
                  </a:lnTo>
                  <a:lnTo>
                    <a:pt x="136762" y="374218"/>
                  </a:lnTo>
                  <a:lnTo>
                    <a:pt x="136762" y="415237"/>
                  </a:lnTo>
                  <a:close/>
                </a:path>
                <a:path w="499110" h="499110">
                  <a:moveTo>
                    <a:pt x="247236" y="338915"/>
                  </a:moveTo>
                  <a:lnTo>
                    <a:pt x="216720" y="331638"/>
                  </a:lnTo>
                  <a:lnTo>
                    <a:pt x="190425" y="312543"/>
                  </a:lnTo>
                  <a:lnTo>
                    <a:pt x="368220" y="312543"/>
                  </a:lnTo>
                  <a:lnTo>
                    <a:pt x="368445" y="312895"/>
                  </a:lnTo>
                  <a:lnTo>
                    <a:pt x="310579" y="312895"/>
                  </a:lnTo>
                  <a:lnTo>
                    <a:pt x="309130" y="314452"/>
                  </a:lnTo>
                  <a:lnTo>
                    <a:pt x="307622" y="315952"/>
                  </a:lnTo>
                  <a:lnTo>
                    <a:pt x="306054" y="317392"/>
                  </a:lnTo>
                  <a:lnTo>
                    <a:pt x="278254" y="334219"/>
                  </a:lnTo>
                  <a:lnTo>
                    <a:pt x="247236" y="338915"/>
                  </a:lnTo>
                  <a:close/>
                </a:path>
                <a:path w="499110" h="499110">
                  <a:moveTo>
                    <a:pt x="369946" y="467142"/>
                  </a:moveTo>
                  <a:lnTo>
                    <a:pt x="272706" y="467142"/>
                  </a:lnTo>
                  <a:lnTo>
                    <a:pt x="318575" y="457151"/>
                  </a:lnTo>
                  <a:lnTo>
                    <a:pt x="361947" y="437170"/>
                  </a:lnTo>
                  <a:lnTo>
                    <a:pt x="361950" y="374218"/>
                  </a:lnTo>
                  <a:lnTo>
                    <a:pt x="347372" y="334219"/>
                  </a:lnTo>
                  <a:lnTo>
                    <a:pt x="310579" y="312895"/>
                  </a:lnTo>
                  <a:lnTo>
                    <a:pt x="368445" y="312895"/>
                  </a:lnTo>
                  <a:lnTo>
                    <a:pt x="385538" y="339609"/>
                  </a:lnTo>
                  <a:lnTo>
                    <a:pt x="392249" y="374218"/>
                  </a:lnTo>
                  <a:lnTo>
                    <a:pt x="392249" y="415237"/>
                  </a:lnTo>
                  <a:lnTo>
                    <a:pt x="434810" y="415237"/>
                  </a:lnTo>
                  <a:lnTo>
                    <a:pt x="409989" y="440055"/>
                  </a:lnTo>
                  <a:lnTo>
                    <a:pt x="375187" y="464654"/>
                  </a:lnTo>
                  <a:lnTo>
                    <a:pt x="369946" y="46714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1" name="object 21"/>
            <p:cNvSpPr/>
            <p:nvPr/>
          </p:nvSpPr>
          <p:spPr>
            <a:xfrm>
              <a:off x="5955365" y="2251422"/>
              <a:ext cx="341630" cy="384810"/>
            </a:xfrm>
            <a:custGeom>
              <a:avLst/>
              <a:gdLst/>
              <a:ahLst/>
              <a:cxnLst/>
              <a:rect l="l" t="t" r="r" b="b"/>
              <a:pathLst>
                <a:path w="341629" h="384810">
                  <a:moveTo>
                    <a:pt x="76084" y="384212"/>
                  </a:moveTo>
                  <a:lnTo>
                    <a:pt x="44186" y="350293"/>
                  </a:lnTo>
                  <a:lnTo>
                    <a:pt x="20741" y="311525"/>
                  </a:lnTo>
                  <a:lnTo>
                    <a:pt x="5947" y="269364"/>
                  </a:lnTo>
                  <a:lnTo>
                    <a:pt x="0" y="225268"/>
                  </a:lnTo>
                  <a:lnTo>
                    <a:pt x="3095" y="180694"/>
                  </a:lnTo>
                  <a:lnTo>
                    <a:pt x="15431" y="137099"/>
                  </a:lnTo>
                  <a:lnTo>
                    <a:pt x="37203" y="95941"/>
                  </a:lnTo>
                  <a:lnTo>
                    <a:pt x="70033" y="57522"/>
                  </a:lnTo>
                  <a:lnTo>
                    <a:pt x="109432" y="28488"/>
                  </a:lnTo>
                  <a:lnTo>
                    <a:pt x="153574" y="9195"/>
                  </a:lnTo>
                  <a:lnTo>
                    <a:pt x="200636" y="0"/>
                  </a:lnTo>
                  <a:lnTo>
                    <a:pt x="248794" y="1258"/>
                  </a:lnTo>
                  <a:lnTo>
                    <a:pt x="296223" y="13327"/>
                  </a:lnTo>
                  <a:lnTo>
                    <a:pt x="341100" y="36563"/>
                  </a:lnTo>
                  <a:lnTo>
                    <a:pt x="323619" y="31319"/>
                  </a:lnTo>
                  <a:lnTo>
                    <a:pt x="305793" y="27554"/>
                  </a:lnTo>
                  <a:lnTo>
                    <a:pt x="287716" y="25284"/>
                  </a:lnTo>
                  <a:lnTo>
                    <a:pt x="269482" y="24524"/>
                  </a:lnTo>
                  <a:lnTo>
                    <a:pt x="219256" y="30308"/>
                  </a:lnTo>
                  <a:lnTo>
                    <a:pt x="173149" y="46787"/>
                  </a:lnTo>
                  <a:lnTo>
                    <a:pt x="132477" y="72645"/>
                  </a:lnTo>
                  <a:lnTo>
                    <a:pt x="98554" y="106567"/>
                  </a:lnTo>
                  <a:lnTo>
                    <a:pt x="72695" y="147239"/>
                  </a:lnTo>
                  <a:lnTo>
                    <a:pt x="56215" y="193345"/>
                  </a:lnTo>
                  <a:lnTo>
                    <a:pt x="50429" y="243571"/>
                  </a:lnTo>
                  <a:lnTo>
                    <a:pt x="52045" y="270307"/>
                  </a:lnTo>
                  <a:lnTo>
                    <a:pt x="56909" y="296546"/>
                  </a:lnTo>
                  <a:lnTo>
                    <a:pt x="64946" y="321992"/>
                  </a:lnTo>
                  <a:lnTo>
                    <a:pt x="76084" y="346352"/>
                  </a:lnTo>
                  <a:lnTo>
                    <a:pt x="76084" y="384212"/>
                  </a:lnTo>
                  <a:close/>
                </a:path>
              </a:pathLst>
            </a:custGeom>
            <a:solidFill>
              <a:srgbClr val="C9D4F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pic>
        <p:nvPicPr>
          <p:cNvPr id="22" name="object 22"/>
          <p:cNvPicPr/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9677" y="1938132"/>
            <a:ext cx="1197151" cy="120103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8D0687C3-300A-9597-3007-AC3011EAFB9E}"/>
              </a:ext>
            </a:extLst>
          </p:cNvPr>
          <p:cNvSpPr txBox="1"/>
          <p:nvPr/>
        </p:nvSpPr>
        <p:spPr>
          <a:xfrm>
            <a:off x="2314607" y="1560599"/>
            <a:ext cx="931032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Широкая</a:t>
            </a:r>
          </a:p>
          <a:p>
            <a:br>
              <a:rPr lang="ru-RU" dirty="0"/>
            </a:br>
            <a:r>
              <a:rPr lang="ru-RU" dirty="0"/>
              <a:t>Люди, которым так или иначе интересен продукт или услуга. Обычно разбивается на несколько сегментов.</a:t>
            </a:r>
          </a:p>
          <a:p>
            <a:endParaRPr lang="ru-RU" dirty="0"/>
          </a:p>
          <a:p>
            <a:br>
              <a:rPr lang="ru-RU" sz="2400" dirty="0"/>
            </a:br>
            <a:r>
              <a:rPr lang="ru-RU" sz="2400" dirty="0"/>
              <a:t>Узкая</a:t>
            </a:r>
            <a:br>
              <a:rPr lang="ru-RU" dirty="0"/>
            </a:br>
            <a:endParaRPr lang="ru-RU" dirty="0"/>
          </a:p>
          <a:p>
            <a:r>
              <a:rPr lang="ru-RU" dirty="0"/>
              <a:t>Группа потребителей, имеющие конкретные запросы относительно товара или услуги.</a:t>
            </a:r>
          </a:p>
          <a:p>
            <a:endParaRPr lang="ru-RU" dirty="0"/>
          </a:p>
          <a:p>
            <a:r>
              <a:rPr lang="ru-RU" dirty="0"/>
              <a:t>Например: любители чая — это широкая целевая аудитория, а пьющие только пуэр — узкая. Владельцы автомобиля будут широкой ЦА, а те, кто предпочитает конкретную марку машины — уже узкой.</a:t>
            </a:r>
          </a:p>
        </p:txBody>
      </p:sp>
    </p:spTree>
    <p:extLst>
      <p:ext uri="{BB962C8B-B14F-4D97-AF65-F5344CB8AC3E}">
        <p14:creationId xmlns:p14="http://schemas.microsoft.com/office/powerpoint/2010/main" val="134202821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3999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5143499"/>
                </a:lnTo>
                <a:close/>
              </a:path>
            </a:pathLst>
          </a:custGeom>
          <a:solidFill>
            <a:srgbClr val="0034EC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" name="object 3"/>
          <p:cNvSpPr txBox="1"/>
          <p:nvPr/>
        </p:nvSpPr>
        <p:spPr>
          <a:xfrm>
            <a:off x="1777517" y="4519124"/>
            <a:ext cx="4602480" cy="960883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3848004">
              <a:lnSpc>
                <a:spcPts val="2447"/>
              </a:lnSpc>
              <a:spcBef>
                <a:spcPts val="133"/>
              </a:spcBef>
            </a:pPr>
            <a:r>
              <a:rPr sz="2133" b="1" spc="113" dirty="0">
                <a:solidFill>
                  <a:srgbClr val="FFFFFF"/>
                </a:solidFill>
                <a:latin typeface="Arial"/>
                <a:cs typeface="Arial"/>
              </a:rPr>
              <a:t>ядро</a:t>
            </a:r>
            <a:endParaRPr sz="2133" dirty="0">
              <a:latin typeface="Arial"/>
              <a:cs typeface="Arial"/>
            </a:endParaRPr>
          </a:p>
          <a:p>
            <a:pPr marL="16933">
              <a:lnSpc>
                <a:spcPts val="2447"/>
              </a:lnSpc>
            </a:pPr>
            <a:r>
              <a:rPr sz="2133" b="1" spc="140" dirty="0">
                <a:solidFill>
                  <a:srgbClr val="FFFFFF"/>
                </a:solidFill>
                <a:latin typeface="Arial"/>
                <a:cs typeface="Arial"/>
              </a:rPr>
              <a:t>прямая</a:t>
            </a:r>
            <a:r>
              <a:rPr sz="2133" b="1" spc="3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33" b="1" spc="113" dirty="0">
                <a:solidFill>
                  <a:srgbClr val="FFFFFF"/>
                </a:solidFill>
                <a:latin typeface="Arial"/>
                <a:cs typeface="Arial"/>
              </a:rPr>
              <a:t>целевая</a:t>
            </a:r>
            <a:endParaRPr sz="2133" dirty="0">
              <a:latin typeface="Arial"/>
              <a:cs typeface="Arial"/>
            </a:endParaRPr>
          </a:p>
          <a:p>
            <a:pPr marL="16933">
              <a:spcBef>
                <a:spcPts val="40"/>
              </a:spcBef>
            </a:pPr>
            <a:r>
              <a:rPr sz="2133" b="1" spc="127" dirty="0">
                <a:solidFill>
                  <a:srgbClr val="FFFFFF"/>
                </a:solidFill>
                <a:latin typeface="Arial"/>
                <a:cs typeface="Arial"/>
              </a:rPr>
              <a:t>аудитория</a:t>
            </a:r>
            <a:endParaRPr sz="2133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868943" y="2966711"/>
            <a:ext cx="2933700" cy="660095"/>
          </a:xfrm>
          <a:prstGeom prst="rect">
            <a:avLst/>
          </a:prstGeom>
        </p:spPr>
        <p:txBody>
          <a:bodyPr vert="horz" wrap="square" lIns="0" tIns="11853" rIns="0" bIns="0" rtlCol="0">
            <a:spAutoFit/>
          </a:bodyPr>
          <a:lstStyle/>
          <a:p>
            <a:pPr marL="16933" marR="6773">
              <a:lnSpc>
                <a:spcPct val="101600"/>
              </a:lnSpc>
              <a:spcBef>
                <a:spcPts val="93"/>
              </a:spcBef>
            </a:pPr>
            <a:r>
              <a:rPr sz="2133" b="1" spc="140" dirty="0">
                <a:solidFill>
                  <a:srgbClr val="FFFFFF"/>
                </a:solidFill>
                <a:latin typeface="Arial"/>
                <a:cs typeface="Arial"/>
              </a:rPr>
              <a:t>косвенная</a:t>
            </a:r>
            <a:r>
              <a:rPr sz="2133" b="1" spc="7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33" b="1" spc="113" dirty="0">
                <a:solidFill>
                  <a:srgbClr val="FFFFFF"/>
                </a:solidFill>
                <a:latin typeface="Arial"/>
                <a:cs typeface="Arial"/>
              </a:rPr>
              <a:t>целевая </a:t>
            </a:r>
            <a:r>
              <a:rPr sz="2133" b="1" spc="127" dirty="0">
                <a:solidFill>
                  <a:srgbClr val="FFFFFF"/>
                </a:solidFill>
                <a:latin typeface="Arial"/>
                <a:cs typeface="Arial"/>
              </a:rPr>
              <a:t>аудитория</a:t>
            </a:r>
            <a:endParaRPr sz="2133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63008" y="344107"/>
            <a:ext cx="6162877" cy="1597083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42332">
              <a:lnSpc>
                <a:spcPct val="100000"/>
              </a:lnSpc>
              <a:spcBef>
                <a:spcPts val="133"/>
              </a:spcBef>
            </a:pPr>
            <a:r>
              <a:rPr sz="5867" b="1" spc="407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Структура</a:t>
            </a:r>
            <a:endParaRPr sz="5867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2332">
              <a:lnSpc>
                <a:spcPct val="100000"/>
              </a:lnSpc>
              <a:spcBef>
                <a:spcPts val="20"/>
              </a:spcBef>
            </a:pPr>
            <a:r>
              <a:rPr spc="305" dirty="0">
                <a:solidFill>
                  <a:schemeClr val="bg1"/>
                </a:solidFill>
                <a:latin typeface="Arial"/>
                <a:cs typeface="Arial"/>
              </a:rPr>
              <a:t>целевой</a:t>
            </a:r>
            <a:r>
              <a:rPr spc="-87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pc="287" dirty="0">
                <a:solidFill>
                  <a:schemeClr val="bg1"/>
                </a:solidFill>
                <a:latin typeface="Arial"/>
                <a:cs typeface="Arial"/>
              </a:rPr>
              <a:t>аудитории</a:t>
            </a:r>
          </a:p>
        </p:txBody>
      </p:sp>
      <p:grpSp>
        <p:nvGrpSpPr>
          <p:cNvPr id="6" name="object 6"/>
          <p:cNvGrpSpPr/>
          <p:nvPr/>
        </p:nvGrpSpPr>
        <p:grpSpPr>
          <a:xfrm>
            <a:off x="4593061" y="1130804"/>
            <a:ext cx="6653953" cy="4600787"/>
            <a:chOff x="3444795" y="848103"/>
            <a:chExt cx="4990465" cy="3450590"/>
          </a:xfrm>
        </p:grpSpPr>
        <p:sp>
          <p:nvSpPr>
            <p:cNvPr id="7" name="object 7"/>
            <p:cNvSpPr/>
            <p:nvPr/>
          </p:nvSpPr>
          <p:spPr>
            <a:xfrm>
              <a:off x="4239394" y="2856663"/>
              <a:ext cx="512445" cy="513080"/>
            </a:xfrm>
            <a:custGeom>
              <a:avLst/>
              <a:gdLst/>
              <a:ahLst/>
              <a:cxnLst/>
              <a:rect l="l" t="t" r="r" b="b"/>
              <a:pathLst>
                <a:path w="512445" h="513079">
                  <a:moveTo>
                    <a:pt x="387641" y="63346"/>
                  </a:moveTo>
                  <a:lnTo>
                    <a:pt x="348278" y="63346"/>
                  </a:lnTo>
                  <a:lnTo>
                    <a:pt x="392606" y="34005"/>
                  </a:lnTo>
                  <a:lnTo>
                    <a:pt x="437081" y="10713"/>
                  </a:lnTo>
                  <a:lnTo>
                    <a:pt x="475998" y="0"/>
                  </a:lnTo>
                  <a:lnTo>
                    <a:pt x="503655" y="8394"/>
                  </a:lnTo>
                  <a:lnTo>
                    <a:pt x="509744" y="21197"/>
                  </a:lnTo>
                  <a:lnTo>
                    <a:pt x="476953" y="21197"/>
                  </a:lnTo>
                  <a:lnTo>
                    <a:pt x="453516" y="27321"/>
                  </a:lnTo>
                  <a:lnTo>
                    <a:pt x="417754" y="44396"/>
                  </a:lnTo>
                  <a:lnTo>
                    <a:pt x="387641" y="63346"/>
                  </a:lnTo>
                  <a:close/>
                </a:path>
                <a:path w="512445" h="513079">
                  <a:moveTo>
                    <a:pt x="98332" y="491329"/>
                  </a:moveTo>
                  <a:lnTo>
                    <a:pt x="32084" y="491329"/>
                  </a:lnTo>
                  <a:lnTo>
                    <a:pt x="49809" y="488742"/>
                  </a:lnTo>
                  <a:lnTo>
                    <a:pt x="78019" y="477681"/>
                  </a:lnTo>
                  <a:lnTo>
                    <a:pt x="118091" y="455092"/>
                  </a:lnTo>
                  <a:lnTo>
                    <a:pt x="157117" y="428303"/>
                  </a:lnTo>
                  <a:lnTo>
                    <a:pt x="197609" y="397017"/>
                  </a:lnTo>
                  <a:lnTo>
                    <a:pt x="198229" y="396503"/>
                  </a:lnTo>
                  <a:lnTo>
                    <a:pt x="198871" y="396010"/>
                  </a:lnTo>
                  <a:lnTo>
                    <a:pt x="239164" y="361730"/>
                  </a:lnTo>
                  <a:lnTo>
                    <a:pt x="242203" y="358970"/>
                  </a:lnTo>
                  <a:lnTo>
                    <a:pt x="253352" y="348977"/>
                  </a:lnTo>
                  <a:lnTo>
                    <a:pt x="261827" y="341187"/>
                  </a:lnTo>
                  <a:lnTo>
                    <a:pt x="273574" y="330082"/>
                  </a:lnTo>
                  <a:lnTo>
                    <a:pt x="276570" y="327343"/>
                  </a:lnTo>
                  <a:lnTo>
                    <a:pt x="307941" y="296539"/>
                  </a:lnTo>
                  <a:lnTo>
                    <a:pt x="330047" y="273631"/>
                  </a:lnTo>
                  <a:lnTo>
                    <a:pt x="341238" y="261799"/>
                  </a:lnTo>
                  <a:lnTo>
                    <a:pt x="349092" y="253260"/>
                  </a:lnTo>
                  <a:lnTo>
                    <a:pt x="352708" y="249216"/>
                  </a:lnTo>
                  <a:lnTo>
                    <a:pt x="361803" y="239137"/>
                  </a:lnTo>
                  <a:lnTo>
                    <a:pt x="391354" y="204664"/>
                  </a:lnTo>
                  <a:lnTo>
                    <a:pt x="418670" y="170164"/>
                  </a:lnTo>
                  <a:lnTo>
                    <a:pt x="442541" y="137169"/>
                  </a:lnTo>
                  <a:lnTo>
                    <a:pt x="477681" y="78053"/>
                  </a:lnTo>
                  <a:lnTo>
                    <a:pt x="491306" y="32133"/>
                  </a:lnTo>
                  <a:lnTo>
                    <a:pt x="488481" y="23520"/>
                  </a:lnTo>
                  <a:lnTo>
                    <a:pt x="476953" y="21197"/>
                  </a:lnTo>
                  <a:lnTo>
                    <a:pt x="509744" y="21197"/>
                  </a:lnTo>
                  <a:lnTo>
                    <a:pt x="512301" y="26573"/>
                  </a:lnTo>
                  <a:lnTo>
                    <a:pt x="510102" y="52890"/>
                  </a:lnTo>
                  <a:lnTo>
                    <a:pt x="497077" y="87244"/>
                  </a:lnTo>
                  <a:lnTo>
                    <a:pt x="473247" y="129532"/>
                  </a:lnTo>
                  <a:lnTo>
                    <a:pt x="449260" y="164755"/>
                  </a:lnTo>
                  <a:lnTo>
                    <a:pt x="458174" y="186166"/>
                  </a:lnTo>
                  <a:lnTo>
                    <a:pt x="464811" y="208631"/>
                  </a:lnTo>
                  <a:lnTo>
                    <a:pt x="468952" y="232038"/>
                  </a:lnTo>
                  <a:lnTo>
                    <a:pt x="470378" y="256299"/>
                  </a:lnTo>
                  <a:lnTo>
                    <a:pt x="464719" y="305284"/>
                  </a:lnTo>
                  <a:lnTo>
                    <a:pt x="448597" y="350302"/>
                  </a:lnTo>
                  <a:lnTo>
                    <a:pt x="423310" y="390037"/>
                  </a:lnTo>
                  <a:lnTo>
                    <a:pt x="390151" y="423196"/>
                  </a:lnTo>
                  <a:lnTo>
                    <a:pt x="350416" y="448483"/>
                  </a:lnTo>
                  <a:lnTo>
                    <a:pt x="348567" y="449145"/>
                  </a:lnTo>
                  <a:lnTo>
                    <a:pt x="164870" y="449145"/>
                  </a:lnTo>
                  <a:lnTo>
                    <a:pt x="155850" y="455557"/>
                  </a:lnTo>
                  <a:lnTo>
                    <a:pt x="146945" y="461730"/>
                  </a:lnTo>
                  <a:lnTo>
                    <a:pt x="138181" y="467618"/>
                  </a:lnTo>
                  <a:lnTo>
                    <a:pt x="129583" y="473176"/>
                  </a:lnTo>
                  <a:lnTo>
                    <a:pt x="100126" y="490471"/>
                  </a:lnTo>
                  <a:lnTo>
                    <a:pt x="98332" y="491329"/>
                  </a:lnTo>
                  <a:close/>
                </a:path>
                <a:path w="512445" h="513079">
                  <a:moveTo>
                    <a:pt x="33523" y="512742"/>
                  </a:moveTo>
                  <a:lnTo>
                    <a:pt x="0" y="476031"/>
                  </a:lnTo>
                  <a:lnTo>
                    <a:pt x="10678" y="437180"/>
                  </a:lnTo>
                  <a:lnTo>
                    <a:pt x="33983" y="392691"/>
                  </a:lnTo>
                  <a:lnTo>
                    <a:pt x="63461" y="348185"/>
                  </a:lnTo>
                  <a:lnTo>
                    <a:pt x="54519" y="326705"/>
                  </a:lnTo>
                  <a:lnTo>
                    <a:pt x="47909" y="304144"/>
                  </a:lnTo>
                  <a:lnTo>
                    <a:pt x="43811" y="280632"/>
                  </a:lnTo>
                  <a:lnTo>
                    <a:pt x="42407" y="256278"/>
                  </a:lnTo>
                  <a:lnTo>
                    <a:pt x="48066" y="207293"/>
                  </a:lnTo>
                  <a:lnTo>
                    <a:pt x="64187" y="162275"/>
                  </a:lnTo>
                  <a:lnTo>
                    <a:pt x="89475" y="122540"/>
                  </a:lnTo>
                  <a:lnTo>
                    <a:pt x="122633" y="89381"/>
                  </a:lnTo>
                  <a:lnTo>
                    <a:pt x="162368" y="64094"/>
                  </a:lnTo>
                  <a:lnTo>
                    <a:pt x="207386" y="47972"/>
                  </a:lnTo>
                  <a:lnTo>
                    <a:pt x="256392" y="42311"/>
                  </a:lnTo>
                  <a:lnTo>
                    <a:pt x="280725" y="43717"/>
                  </a:lnTo>
                  <a:lnTo>
                    <a:pt x="304237" y="47813"/>
                  </a:lnTo>
                  <a:lnTo>
                    <a:pt x="326799" y="54417"/>
                  </a:lnTo>
                  <a:lnTo>
                    <a:pt x="348278" y="63346"/>
                  </a:lnTo>
                  <a:lnTo>
                    <a:pt x="387641" y="63346"/>
                  </a:lnTo>
                  <a:lnTo>
                    <a:pt x="369248" y="74921"/>
                  </a:lnTo>
                  <a:lnTo>
                    <a:pt x="384782" y="85612"/>
                  </a:lnTo>
                  <a:lnTo>
                    <a:pt x="399315" y="97560"/>
                  </a:lnTo>
                  <a:lnTo>
                    <a:pt x="412745" y="110711"/>
                  </a:lnTo>
                  <a:lnTo>
                    <a:pt x="424970" y="125015"/>
                  </a:lnTo>
                  <a:lnTo>
                    <a:pt x="400043" y="159418"/>
                  </a:lnTo>
                  <a:lnTo>
                    <a:pt x="369015" y="198148"/>
                  </a:lnTo>
                  <a:lnTo>
                    <a:pt x="331507" y="240831"/>
                  </a:lnTo>
                  <a:lnTo>
                    <a:pt x="287141" y="287090"/>
                  </a:lnTo>
                  <a:lnTo>
                    <a:pt x="240901" y="331455"/>
                  </a:lnTo>
                  <a:lnTo>
                    <a:pt x="198242" y="368981"/>
                  </a:lnTo>
                  <a:lnTo>
                    <a:pt x="197971" y="369198"/>
                  </a:lnTo>
                  <a:lnTo>
                    <a:pt x="74972" y="369198"/>
                  </a:lnTo>
                  <a:lnTo>
                    <a:pt x="44409" y="417683"/>
                  </a:lnTo>
                  <a:lnTo>
                    <a:pt x="27279" y="453450"/>
                  </a:lnTo>
                  <a:lnTo>
                    <a:pt x="21119" y="476915"/>
                  </a:lnTo>
                  <a:lnTo>
                    <a:pt x="23465" y="488496"/>
                  </a:lnTo>
                  <a:lnTo>
                    <a:pt x="32084" y="491329"/>
                  </a:lnTo>
                  <a:lnTo>
                    <a:pt x="98332" y="491329"/>
                  </a:lnTo>
                  <a:lnTo>
                    <a:pt x="74275" y="502837"/>
                  </a:lnTo>
                  <a:lnTo>
                    <a:pt x="52063" y="510264"/>
                  </a:lnTo>
                  <a:lnTo>
                    <a:pt x="33523" y="512742"/>
                  </a:lnTo>
                  <a:close/>
                </a:path>
                <a:path w="512445" h="513079">
                  <a:moveTo>
                    <a:pt x="125152" y="424984"/>
                  </a:moveTo>
                  <a:lnTo>
                    <a:pt x="110826" y="412755"/>
                  </a:lnTo>
                  <a:lnTo>
                    <a:pt x="97646" y="399314"/>
                  </a:lnTo>
                  <a:lnTo>
                    <a:pt x="85674" y="384760"/>
                  </a:lnTo>
                  <a:lnTo>
                    <a:pt x="74972" y="369198"/>
                  </a:lnTo>
                  <a:lnTo>
                    <a:pt x="197971" y="369198"/>
                  </a:lnTo>
                  <a:lnTo>
                    <a:pt x="159535" y="400035"/>
                  </a:lnTo>
                  <a:lnTo>
                    <a:pt x="125152" y="424984"/>
                  </a:lnTo>
                  <a:close/>
                </a:path>
                <a:path w="512445" h="513079">
                  <a:moveTo>
                    <a:pt x="256392" y="470266"/>
                  </a:moveTo>
                  <a:lnTo>
                    <a:pt x="232152" y="468841"/>
                  </a:lnTo>
                  <a:lnTo>
                    <a:pt x="208745" y="464705"/>
                  </a:lnTo>
                  <a:lnTo>
                    <a:pt x="186280" y="458070"/>
                  </a:lnTo>
                  <a:lnTo>
                    <a:pt x="164870" y="449145"/>
                  </a:lnTo>
                  <a:lnTo>
                    <a:pt x="348567" y="449145"/>
                  </a:lnTo>
                  <a:lnTo>
                    <a:pt x="305398" y="464604"/>
                  </a:lnTo>
                  <a:lnTo>
                    <a:pt x="256392" y="47026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" name="object 8"/>
            <p:cNvSpPr/>
            <p:nvPr/>
          </p:nvSpPr>
          <p:spPr>
            <a:xfrm>
              <a:off x="3457495" y="2209420"/>
              <a:ext cx="2076450" cy="2076450"/>
            </a:xfrm>
            <a:custGeom>
              <a:avLst/>
              <a:gdLst/>
              <a:ahLst/>
              <a:cxnLst/>
              <a:rect l="l" t="t" r="r" b="b"/>
              <a:pathLst>
                <a:path w="2076450" h="2076450">
                  <a:moveTo>
                    <a:pt x="0" y="1038224"/>
                  </a:moveTo>
                  <a:lnTo>
                    <a:pt x="1068" y="990700"/>
                  </a:lnTo>
                  <a:lnTo>
                    <a:pt x="4242" y="943725"/>
                  </a:lnTo>
                  <a:lnTo>
                    <a:pt x="9477" y="897344"/>
                  </a:lnTo>
                  <a:lnTo>
                    <a:pt x="16727" y="851602"/>
                  </a:lnTo>
                  <a:lnTo>
                    <a:pt x="25945" y="806547"/>
                  </a:lnTo>
                  <a:lnTo>
                    <a:pt x="37086" y="762223"/>
                  </a:lnTo>
                  <a:lnTo>
                    <a:pt x="50104" y="718677"/>
                  </a:lnTo>
                  <a:lnTo>
                    <a:pt x="64953" y="675954"/>
                  </a:lnTo>
                  <a:lnTo>
                    <a:pt x="81588" y="634101"/>
                  </a:lnTo>
                  <a:lnTo>
                    <a:pt x="99963" y="593162"/>
                  </a:lnTo>
                  <a:lnTo>
                    <a:pt x="120031" y="553184"/>
                  </a:lnTo>
                  <a:lnTo>
                    <a:pt x="141748" y="514212"/>
                  </a:lnTo>
                  <a:lnTo>
                    <a:pt x="165066" y="476294"/>
                  </a:lnTo>
                  <a:lnTo>
                    <a:pt x="189941" y="439473"/>
                  </a:lnTo>
                  <a:lnTo>
                    <a:pt x="216327" y="403796"/>
                  </a:lnTo>
                  <a:lnTo>
                    <a:pt x="244177" y="369309"/>
                  </a:lnTo>
                  <a:lnTo>
                    <a:pt x="273446" y="336058"/>
                  </a:lnTo>
                  <a:lnTo>
                    <a:pt x="304089" y="304089"/>
                  </a:lnTo>
                  <a:lnTo>
                    <a:pt x="336058" y="273446"/>
                  </a:lnTo>
                  <a:lnTo>
                    <a:pt x="369309" y="244177"/>
                  </a:lnTo>
                  <a:lnTo>
                    <a:pt x="403796" y="216327"/>
                  </a:lnTo>
                  <a:lnTo>
                    <a:pt x="439473" y="189941"/>
                  </a:lnTo>
                  <a:lnTo>
                    <a:pt x="476294" y="165066"/>
                  </a:lnTo>
                  <a:lnTo>
                    <a:pt x="514212" y="141748"/>
                  </a:lnTo>
                  <a:lnTo>
                    <a:pt x="553184" y="120031"/>
                  </a:lnTo>
                  <a:lnTo>
                    <a:pt x="593162" y="99963"/>
                  </a:lnTo>
                  <a:lnTo>
                    <a:pt x="634101" y="81588"/>
                  </a:lnTo>
                  <a:lnTo>
                    <a:pt x="675954" y="64953"/>
                  </a:lnTo>
                  <a:lnTo>
                    <a:pt x="718677" y="50104"/>
                  </a:lnTo>
                  <a:lnTo>
                    <a:pt x="762223" y="37086"/>
                  </a:lnTo>
                  <a:lnTo>
                    <a:pt x="806547" y="25945"/>
                  </a:lnTo>
                  <a:lnTo>
                    <a:pt x="851602" y="16727"/>
                  </a:lnTo>
                  <a:lnTo>
                    <a:pt x="897344" y="9477"/>
                  </a:lnTo>
                  <a:lnTo>
                    <a:pt x="943725" y="4242"/>
                  </a:lnTo>
                  <a:lnTo>
                    <a:pt x="990700" y="1068"/>
                  </a:lnTo>
                  <a:lnTo>
                    <a:pt x="1038224" y="0"/>
                  </a:lnTo>
                  <a:lnTo>
                    <a:pt x="1089707" y="1275"/>
                  </a:lnTo>
                  <a:lnTo>
                    <a:pt x="1140840" y="5080"/>
                  </a:lnTo>
                  <a:lnTo>
                    <a:pt x="1191539" y="11377"/>
                  </a:lnTo>
                  <a:lnTo>
                    <a:pt x="1241718" y="20133"/>
                  </a:lnTo>
                  <a:lnTo>
                    <a:pt x="1291292" y="31311"/>
                  </a:lnTo>
                  <a:lnTo>
                    <a:pt x="1340177" y="44877"/>
                  </a:lnTo>
                  <a:lnTo>
                    <a:pt x="1388286" y="60795"/>
                  </a:lnTo>
                  <a:lnTo>
                    <a:pt x="1435536" y="79030"/>
                  </a:lnTo>
                  <a:lnTo>
                    <a:pt x="1481840" y="99546"/>
                  </a:lnTo>
                  <a:lnTo>
                    <a:pt x="1527115" y="122309"/>
                  </a:lnTo>
                  <a:lnTo>
                    <a:pt x="1571274" y="147283"/>
                  </a:lnTo>
                  <a:lnTo>
                    <a:pt x="1614232" y="174434"/>
                  </a:lnTo>
                  <a:lnTo>
                    <a:pt x="1655905" y="203724"/>
                  </a:lnTo>
                  <a:lnTo>
                    <a:pt x="1696208" y="235121"/>
                  </a:lnTo>
                  <a:lnTo>
                    <a:pt x="1735054" y="268587"/>
                  </a:lnTo>
                  <a:lnTo>
                    <a:pt x="1772360" y="304089"/>
                  </a:lnTo>
                  <a:lnTo>
                    <a:pt x="1807862" y="341395"/>
                  </a:lnTo>
                  <a:lnTo>
                    <a:pt x="1841328" y="380241"/>
                  </a:lnTo>
                  <a:lnTo>
                    <a:pt x="1872725" y="420544"/>
                  </a:lnTo>
                  <a:lnTo>
                    <a:pt x="1902015" y="462217"/>
                  </a:lnTo>
                  <a:lnTo>
                    <a:pt x="1929166" y="505175"/>
                  </a:lnTo>
                  <a:lnTo>
                    <a:pt x="1954140" y="549334"/>
                  </a:lnTo>
                  <a:lnTo>
                    <a:pt x="1976903" y="594609"/>
                  </a:lnTo>
                  <a:lnTo>
                    <a:pt x="1997419" y="640913"/>
                  </a:lnTo>
                  <a:lnTo>
                    <a:pt x="2015654" y="688163"/>
                  </a:lnTo>
                  <a:lnTo>
                    <a:pt x="2031572" y="736272"/>
                  </a:lnTo>
                  <a:lnTo>
                    <a:pt x="2045138" y="785157"/>
                  </a:lnTo>
                  <a:lnTo>
                    <a:pt x="2056316" y="834731"/>
                  </a:lnTo>
                  <a:lnTo>
                    <a:pt x="2065072" y="884910"/>
                  </a:lnTo>
                  <a:lnTo>
                    <a:pt x="2071369" y="935609"/>
                  </a:lnTo>
                  <a:lnTo>
                    <a:pt x="2075174" y="986742"/>
                  </a:lnTo>
                  <a:lnTo>
                    <a:pt x="2076449" y="1038224"/>
                  </a:lnTo>
                  <a:lnTo>
                    <a:pt x="2075381" y="1085749"/>
                  </a:lnTo>
                  <a:lnTo>
                    <a:pt x="2072207" y="1132724"/>
                  </a:lnTo>
                  <a:lnTo>
                    <a:pt x="2066972" y="1179105"/>
                  </a:lnTo>
                  <a:lnTo>
                    <a:pt x="2059722" y="1224847"/>
                  </a:lnTo>
                  <a:lnTo>
                    <a:pt x="2050504" y="1269902"/>
                  </a:lnTo>
                  <a:lnTo>
                    <a:pt x="2039363" y="1314226"/>
                  </a:lnTo>
                  <a:lnTo>
                    <a:pt x="2026345" y="1357772"/>
                  </a:lnTo>
                  <a:lnTo>
                    <a:pt x="2011495" y="1400495"/>
                  </a:lnTo>
                  <a:lnTo>
                    <a:pt x="1994861" y="1442348"/>
                  </a:lnTo>
                  <a:lnTo>
                    <a:pt x="1976486" y="1483287"/>
                  </a:lnTo>
                  <a:lnTo>
                    <a:pt x="1956418" y="1523265"/>
                  </a:lnTo>
                  <a:lnTo>
                    <a:pt x="1934701" y="1562236"/>
                  </a:lnTo>
                  <a:lnTo>
                    <a:pt x="1911383" y="1600155"/>
                  </a:lnTo>
                  <a:lnTo>
                    <a:pt x="1886508" y="1636976"/>
                  </a:lnTo>
                  <a:lnTo>
                    <a:pt x="1860122" y="1672653"/>
                  </a:lnTo>
                  <a:lnTo>
                    <a:pt x="1832272" y="1707140"/>
                  </a:lnTo>
                  <a:lnTo>
                    <a:pt x="1803003" y="1740391"/>
                  </a:lnTo>
                  <a:lnTo>
                    <a:pt x="1772360" y="1772360"/>
                  </a:lnTo>
                  <a:lnTo>
                    <a:pt x="1740391" y="1803003"/>
                  </a:lnTo>
                  <a:lnTo>
                    <a:pt x="1707140" y="1832272"/>
                  </a:lnTo>
                  <a:lnTo>
                    <a:pt x="1672653" y="1860122"/>
                  </a:lnTo>
                  <a:lnTo>
                    <a:pt x="1636976" y="1886508"/>
                  </a:lnTo>
                  <a:lnTo>
                    <a:pt x="1600155" y="1911383"/>
                  </a:lnTo>
                  <a:lnTo>
                    <a:pt x="1562236" y="1934701"/>
                  </a:lnTo>
                  <a:lnTo>
                    <a:pt x="1523265" y="1956418"/>
                  </a:lnTo>
                  <a:lnTo>
                    <a:pt x="1483287" y="1976486"/>
                  </a:lnTo>
                  <a:lnTo>
                    <a:pt x="1442348" y="1994861"/>
                  </a:lnTo>
                  <a:lnTo>
                    <a:pt x="1400495" y="2011496"/>
                  </a:lnTo>
                  <a:lnTo>
                    <a:pt x="1357772" y="2026345"/>
                  </a:lnTo>
                  <a:lnTo>
                    <a:pt x="1314226" y="2039363"/>
                  </a:lnTo>
                  <a:lnTo>
                    <a:pt x="1269902" y="2050504"/>
                  </a:lnTo>
                  <a:lnTo>
                    <a:pt x="1224847" y="2059722"/>
                  </a:lnTo>
                  <a:lnTo>
                    <a:pt x="1179105" y="2066972"/>
                  </a:lnTo>
                  <a:lnTo>
                    <a:pt x="1132724" y="2072207"/>
                  </a:lnTo>
                  <a:lnTo>
                    <a:pt x="1085749" y="2075381"/>
                  </a:lnTo>
                  <a:lnTo>
                    <a:pt x="1038224" y="2076449"/>
                  </a:lnTo>
                  <a:lnTo>
                    <a:pt x="990700" y="2075381"/>
                  </a:lnTo>
                  <a:lnTo>
                    <a:pt x="943725" y="2072207"/>
                  </a:lnTo>
                  <a:lnTo>
                    <a:pt x="897344" y="2066972"/>
                  </a:lnTo>
                  <a:lnTo>
                    <a:pt x="851602" y="2059722"/>
                  </a:lnTo>
                  <a:lnTo>
                    <a:pt x="806547" y="2050504"/>
                  </a:lnTo>
                  <a:lnTo>
                    <a:pt x="762223" y="2039363"/>
                  </a:lnTo>
                  <a:lnTo>
                    <a:pt x="718677" y="2026345"/>
                  </a:lnTo>
                  <a:lnTo>
                    <a:pt x="675954" y="2011496"/>
                  </a:lnTo>
                  <a:lnTo>
                    <a:pt x="634101" y="1994861"/>
                  </a:lnTo>
                  <a:lnTo>
                    <a:pt x="593162" y="1976486"/>
                  </a:lnTo>
                  <a:lnTo>
                    <a:pt x="553184" y="1956418"/>
                  </a:lnTo>
                  <a:lnTo>
                    <a:pt x="514212" y="1934701"/>
                  </a:lnTo>
                  <a:lnTo>
                    <a:pt x="476294" y="1911383"/>
                  </a:lnTo>
                  <a:lnTo>
                    <a:pt x="439473" y="1886508"/>
                  </a:lnTo>
                  <a:lnTo>
                    <a:pt x="403796" y="1860122"/>
                  </a:lnTo>
                  <a:lnTo>
                    <a:pt x="369309" y="1832272"/>
                  </a:lnTo>
                  <a:lnTo>
                    <a:pt x="336058" y="1803003"/>
                  </a:lnTo>
                  <a:lnTo>
                    <a:pt x="304089" y="1772360"/>
                  </a:lnTo>
                  <a:lnTo>
                    <a:pt x="273446" y="1740391"/>
                  </a:lnTo>
                  <a:lnTo>
                    <a:pt x="244177" y="1707140"/>
                  </a:lnTo>
                  <a:lnTo>
                    <a:pt x="216327" y="1672653"/>
                  </a:lnTo>
                  <a:lnTo>
                    <a:pt x="189941" y="1636976"/>
                  </a:lnTo>
                  <a:lnTo>
                    <a:pt x="165066" y="1600155"/>
                  </a:lnTo>
                  <a:lnTo>
                    <a:pt x="141748" y="1562236"/>
                  </a:lnTo>
                  <a:lnTo>
                    <a:pt x="120031" y="1523265"/>
                  </a:lnTo>
                  <a:lnTo>
                    <a:pt x="99963" y="1483287"/>
                  </a:lnTo>
                  <a:lnTo>
                    <a:pt x="81588" y="1442348"/>
                  </a:lnTo>
                  <a:lnTo>
                    <a:pt x="64953" y="1400495"/>
                  </a:lnTo>
                  <a:lnTo>
                    <a:pt x="50104" y="1357772"/>
                  </a:lnTo>
                  <a:lnTo>
                    <a:pt x="37086" y="1314226"/>
                  </a:lnTo>
                  <a:lnTo>
                    <a:pt x="25945" y="1269902"/>
                  </a:lnTo>
                  <a:lnTo>
                    <a:pt x="16727" y="1224847"/>
                  </a:lnTo>
                  <a:lnTo>
                    <a:pt x="9477" y="1179105"/>
                  </a:lnTo>
                  <a:lnTo>
                    <a:pt x="4242" y="1132724"/>
                  </a:lnTo>
                  <a:lnTo>
                    <a:pt x="1068" y="1085749"/>
                  </a:lnTo>
                  <a:lnTo>
                    <a:pt x="0" y="1038224"/>
                  </a:lnTo>
                  <a:close/>
                </a:path>
              </a:pathLst>
            </a:custGeom>
            <a:ln w="253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27925" y="3698586"/>
              <a:ext cx="220041" cy="220041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5153829" y="857628"/>
              <a:ext cx="3272154" cy="3272154"/>
            </a:xfrm>
            <a:custGeom>
              <a:avLst/>
              <a:gdLst/>
              <a:ahLst/>
              <a:cxnLst/>
              <a:rect l="l" t="t" r="r" b="b"/>
              <a:pathLst>
                <a:path w="3272154" h="3272154">
                  <a:moveTo>
                    <a:pt x="0" y="1635883"/>
                  </a:moveTo>
                  <a:lnTo>
                    <a:pt x="697" y="1587649"/>
                  </a:lnTo>
                  <a:lnTo>
                    <a:pt x="2777" y="1539762"/>
                  </a:lnTo>
                  <a:lnTo>
                    <a:pt x="6219" y="1492241"/>
                  </a:lnTo>
                  <a:lnTo>
                    <a:pt x="11005" y="1445104"/>
                  </a:lnTo>
                  <a:lnTo>
                    <a:pt x="17116" y="1398372"/>
                  </a:lnTo>
                  <a:lnTo>
                    <a:pt x="24532" y="1352062"/>
                  </a:lnTo>
                  <a:lnTo>
                    <a:pt x="33235" y="1306195"/>
                  </a:lnTo>
                  <a:lnTo>
                    <a:pt x="43204" y="1260790"/>
                  </a:lnTo>
                  <a:lnTo>
                    <a:pt x="54422" y="1215865"/>
                  </a:lnTo>
                  <a:lnTo>
                    <a:pt x="66868" y="1171440"/>
                  </a:lnTo>
                  <a:lnTo>
                    <a:pt x="80523" y="1127534"/>
                  </a:lnTo>
                  <a:lnTo>
                    <a:pt x="95369" y="1084167"/>
                  </a:lnTo>
                  <a:lnTo>
                    <a:pt x="111386" y="1041357"/>
                  </a:lnTo>
                  <a:lnTo>
                    <a:pt x="128555" y="999123"/>
                  </a:lnTo>
                  <a:lnTo>
                    <a:pt x="146857" y="957486"/>
                  </a:lnTo>
                  <a:lnTo>
                    <a:pt x="166273" y="916463"/>
                  </a:lnTo>
                  <a:lnTo>
                    <a:pt x="186782" y="876074"/>
                  </a:lnTo>
                  <a:lnTo>
                    <a:pt x="208368" y="836339"/>
                  </a:lnTo>
                  <a:lnTo>
                    <a:pt x="231009" y="797276"/>
                  </a:lnTo>
                  <a:lnTo>
                    <a:pt x="254687" y="758905"/>
                  </a:lnTo>
                  <a:lnTo>
                    <a:pt x="279383" y="721245"/>
                  </a:lnTo>
                  <a:lnTo>
                    <a:pt x="305077" y="684315"/>
                  </a:lnTo>
                  <a:lnTo>
                    <a:pt x="331751" y="648134"/>
                  </a:lnTo>
                  <a:lnTo>
                    <a:pt x="359385" y="612721"/>
                  </a:lnTo>
                  <a:lnTo>
                    <a:pt x="387960" y="578096"/>
                  </a:lnTo>
                  <a:lnTo>
                    <a:pt x="417456" y="544278"/>
                  </a:lnTo>
                  <a:lnTo>
                    <a:pt x="447856" y="511286"/>
                  </a:lnTo>
                  <a:lnTo>
                    <a:pt x="479139" y="479139"/>
                  </a:lnTo>
                  <a:lnTo>
                    <a:pt x="511286" y="447856"/>
                  </a:lnTo>
                  <a:lnTo>
                    <a:pt x="544278" y="417456"/>
                  </a:lnTo>
                  <a:lnTo>
                    <a:pt x="578096" y="387960"/>
                  </a:lnTo>
                  <a:lnTo>
                    <a:pt x="612721" y="359385"/>
                  </a:lnTo>
                  <a:lnTo>
                    <a:pt x="648134" y="331751"/>
                  </a:lnTo>
                  <a:lnTo>
                    <a:pt x="684315" y="305077"/>
                  </a:lnTo>
                  <a:lnTo>
                    <a:pt x="721245" y="279383"/>
                  </a:lnTo>
                  <a:lnTo>
                    <a:pt x="758905" y="254687"/>
                  </a:lnTo>
                  <a:lnTo>
                    <a:pt x="797276" y="231009"/>
                  </a:lnTo>
                  <a:lnTo>
                    <a:pt x="836339" y="208368"/>
                  </a:lnTo>
                  <a:lnTo>
                    <a:pt x="876074" y="186782"/>
                  </a:lnTo>
                  <a:lnTo>
                    <a:pt x="916463" y="166273"/>
                  </a:lnTo>
                  <a:lnTo>
                    <a:pt x="957486" y="146857"/>
                  </a:lnTo>
                  <a:lnTo>
                    <a:pt x="999123" y="128555"/>
                  </a:lnTo>
                  <a:lnTo>
                    <a:pt x="1041357" y="111386"/>
                  </a:lnTo>
                  <a:lnTo>
                    <a:pt x="1084167" y="95369"/>
                  </a:lnTo>
                  <a:lnTo>
                    <a:pt x="1127534" y="80523"/>
                  </a:lnTo>
                  <a:lnTo>
                    <a:pt x="1171440" y="66868"/>
                  </a:lnTo>
                  <a:lnTo>
                    <a:pt x="1215865" y="54422"/>
                  </a:lnTo>
                  <a:lnTo>
                    <a:pt x="1260790" y="43204"/>
                  </a:lnTo>
                  <a:lnTo>
                    <a:pt x="1306195" y="33235"/>
                  </a:lnTo>
                  <a:lnTo>
                    <a:pt x="1352062" y="24532"/>
                  </a:lnTo>
                  <a:lnTo>
                    <a:pt x="1398372" y="17116"/>
                  </a:lnTo>
                  <a:lnTo>
                    <a:pt x="1445104" y="11005"/>
                  </a:lnTo>
                  <a:lnTo>
                    <a:pt x="1492241" y="6219"/>
                  </a:lnTo>
                  <a:lnTo>
                    <a:pt x="1539762" y="2777"/>
                  </a:lnTo>
                  <a:lnTo>
                    <a:pt x="1587649" y="697"/>
                  </a:lnTo>
                  <a:lnTo>
                    <a:pt x="1635883" y="0"/>
                  </a:lnTo>
                  <a:lnTo>
                    <a:pt x="1685860" y="762"/>
                  </a:lnTo>
                  <a:lnTo>
                    <a:pt x="1735648" y="3042"/>
                  </a:lnTo>
                  <a:lnTo>
                    <a:pt x="1785216" y="6825"/>
                  </a:lnTo>
                  <a:lnTo>
                    <a:pt x="1834533" y="12099"/>
                  </a:lnTo>
                  <a:lnTo>
                    <a:pt x="1883566" y="18852"/>
                  </a:lnTo>
                  <a:lnTo>
                    <a:pt x="1932286" y="27069"/>
                  </a:lnTo>
                  <a:lnTo>
                    <a:pt x="1980661" y="36738"/>
                  </a:lnTo>
                  <a:lnTo>
                    <a:pt x="2028659" y="47847"/>
                  </a:lnTo>
                  <a:lnTo>
                    <a:pt x="2076249" y="60382"/>
                  </a:lnTo>
                  <a:lnTo>
                    <a:pt x="2123401" y="74330"/>
                  </a:lnTo>
                  <a:lnTo>
                    <a:pt x="2170082" y="89678"/>
                  </a:lnTo>
                  <a:lnTo>
                    <a:pt x="2216262" y="106414"/>
                  </a:lnTo>
                  <a:lnTo>
                    <a:pt x="2261909" y="124524"/>
                  </a:lnTo>
                  <a:lnTo>
                    <a:pt x="2306992" y="143995"/>
                  </a:lnTo>
                  <a:lnTo>
                    <a:pt x="2351480" y="164815"/>
                  </a:lnTo>
                  <a:lnTo>
                    <a:pt x="2395341" y="186971"/>
                  </a:lnTo>
                  <a:lnTo>
                    <a:pt x="2438545" y="210450"/>
                  </a:lnTo>
                  <a:lnTo>
                    <a:pt x="2481060" y="235238"/>
                  </a:lnTo>
                  <a:lnTo>
                    <a:pt x="2522855" y="261322"/>
                  </a:lnTo>
                  <a:lnTo>
                    <a:pt x="2563898" y="288691"/>
                  </a:lnTo>
                  <a:lnTo>
                    <a:pt x="2604159" y="317331"/>
                  </a:lnTo>
                  <a:lnTo>
                    <a:pt x="2643605" y="347228"/>
                  </a:lnTo>
                  <a:lnTo>
                    <a:pt x="2682207" y="378371"/>
                  </a:lnTo>
                  <a:lnTo>
                    <a:pt x="2719932" y="410745"/>
                  </a:lnTo>
                  <a:lnTo>
                    <a:pt x="2756749" y="444339"/>
                  </a:lnTo>
                  <a:lnTo>
                    <a:pt x="2792627" y="479139"/>
                  </a:lnTo>
                  <a:lnTo>
                    <a:pt x="2827427" y="515017"/>
                  </a:lnTo>
                  <a:lnTo>
                    <a:pt x="2861021" y="551835"/>
                  </a:lnTo>
                  <a:lnTo>
                    <a:pt x="2893395" y="589560"/>
                  </a:lnTo>
                  <a:lnTo>
                    <a:pt x="2924538" y="628161"/>
                  </a:lnTo>
                  <a:lnTo>
                    <a:pt x="2954435" y="667608"/>
                  </a:lnTo>
                  <a:lnTo>
                    <a:pt x="2983075" y="707868"/>
                  </a:lnTo>
                  <a:lnTo>
                    <a:pt x="3010444" y="748912"/>
                  </a:lnTo>
                  <a:lnTo>
                    <a:pt x="3036528" y="790706"/>
                  </a:lnTo>
                  <a:lnTo>
                    <a:pt x="3061317" y="833221"/>
                  </a:lnTo>
                  <a:lnTo>
                    <a:pt x="3084795" y="876425"/>
                  </a:lnTo>
                  <a:lnTo>
                    <a:pt x="3106951" y="920286"/>
                  </a:lnTo>
                  <a:lnTo>
                    <a:pt x="3127771" y="964774"/>
                  </a:lnTo>
                  <a:lnTo>
                    <a:pt x="3147242" y="1009857"/>
                  </a:lnTo>
                  <a:lnTo>
                    <a:pt x="3165352" y="1055505"/>
                  </a:lnTo>
                  <a:lnTo>
                    <a:pt x="3182088" y="1101684"/>
                  </a:lnTo>
                  <a:lnTo>
                    <a:pt x="3197436" y="1148366"/>
                  </a:lnTo>
                  <a:lnTo>
                    <a:pt x="3211384" y="1195517"/>
                  </a:lnTo>
                  <a:lnTo>
                    <a:pt x="3223919" y="1243107"/>
                  </a:lnTo>
                  <a:lnTo>
                    <a:pt x="3235028" y="1291105"/>
                  </a:lnTo>
                  <a:lnTo>
                    <a:pt x="3244697" y="1339480"/>
                  </a:lnTo>
                  <a:lnTo>
                    <a:pt x="3252914" y="1388200"/>
                  </a:lnTo>
                  <a:lnTo>
                    <a:pt x="3259667" y="1437233"/>
                  </a:lnTo>
                  <a:lnTo>
                    <a:pt x="3264941" y="1486550"/>
                  </a:lnTo>
                  <a:lnTo>
                    <a:pt x="3268724" y="1536118"/>
                  </a:lnTo>
                  <a:lnTo>
                    <a:pt x="3271004" y="1585906"/>
                  </a:lnTo>
                  <a:lnTo>
                    <a:pt x="3271766" y="1635883"/>
                  </a:lnTo>
                  <a:lnTo>
                    <a:pt x="3271069" y="1684117"/>
                  </a:lnTo>
                  <a:lnTo>
                    <a:pt x="3268989" y="1732004"/>
                  </a:lnTo>
                  <a:lnTo>
                    <a:pt x="3265547" y="1779525"/>
                  </a:lnTo>
                  <a:lnTo>
                    <a:pt x="3260761" y="1826662"/>
                  </a:lnTo>
                  <a:lnTo>
                    <a:pt x="3254650" y="1873394"/>
                  </a:lnTo>
                  <a:lnTo>
                    <a:pt x="3247234" y="1919704"/>
                  </a:lnTo>
                  <a:lnTo>
                    <a:pt x="3238531" y="1965571"/>
                  </a:lnTo>
                  <a:lnTo>
                    <a:pt x="3228562" y="2010976"/>
                  </a:lnTo>
                  <a:lnTo>
                    <a:pt x="3217344" y="2055901"/>
                  </a:lnTo>
                  <a:lnTo>
                    <a:pt x="3204898" y="2100326"/>
                  </a:lnTo>
                  <a:lnTo>
                    <a:pt x="3191243" y="2144232"/>
                  </a:lnTo>
                  <a:lnTo>
                    <a:pt x="3176397" y="2187599"/>
                  </a:lnTo>
                  <a:lnTo>
                    <a:pt x="3160380" y="2230409"/>
                  </a:lnTo>
                  <a:lnTo>
                    <a:pt x="3143211" y="2272643"/>
                  </a:lnTo>
                  <a:lnTo>
                    <a:pt x="3124909" y="2314280"/>
                  </a:lnTo>
                  <a:lnTo>
                    <a:pt x="3105493" y="2355303"/>
                  </a:lnTo>
                  <a:lnTo>
                    <a:pt x="3084984" y="2395692"/>
                  </a:lnTo>
                  <a:lnTo>
                    <a:pt x="3063398" y="2435427"/>
                  </a:lnTo>
                  <a:lnTo>
                    <a:pt x="3040757" y="2474490"/>
                  </a:lnTo>
                  <a:lnTo>
                    <a:pt x="3017079" y="2512861"/>
                  </a:lnTo>
                  <a:lnTo>
                    <a:pt x="2992383" y="2550521"/>
                  </a:lnTo>
                  <a:lnTo>
                    <a:pt x="2966689" y="2587451"/>
                  </a:lnTo>
                  <a:lnTo>
                    <a:pt x="2940015" y="2623632"/>
                  </a:lnTo>
                  <a:lnTo>
                    <a:pt x="2912381" y="2659045"/>
                  </a:lnTo>
                  <a:lnTo>
                    <a:pt x="2883806" y="2693670"/>
                  </a:lnTo>
                  <a:lnTo>
                    <a:pt x="2854310" y="2727488"/>
                  </a:lnTo>
                  <a:lnTo>
                    <a:pt x="2823910" y="2760480"/>
                  </a:lnTo>
                  <a:lnTo>
                    <a:pt x="2792627" y="2792627"/>
                  </a:lnTo>
                  <a:lnTo>
                    <a:pt x="2760480" y="2823910"/>
                  </a:lnTo>
                  <a:lnTo>
                    <a:pt x="2727488" y="2854310"/>
                  </a:lnTo>
                  <a:lnTo>
                    <a:pt x="2693670" y="2883806"/>
                  </a:lnTo>
                  <a:lnTo>
                    <a:pt x="2659045" y="2912381"/>
                  </a:lnTo>
                  <a:lnTo>
                    <a:pt x="2623632" y="2940015"/>
                  </a:lnTo>
                  <a:lnTo>
                    <a:pt x="2587451" y="2966689"/>
                  </a:lnTo>
                  <a:lnTo>
                    <a:pt x="2550521" y="2992383"/>
                  </a:lnTo>
                  <a:lnTo>
                    <a:pt x="2512861" y="3017079"/>
                  </a:lnTo>
                  <a:lnTo>
                    <a:pt x="2474490" y="3040757"/>
                  </a:lnTo>
                  <a:lnTo>
                    <a:pt x="2435427" y="3063398"/>
                  </a:lnTo>
                  <a:lnTo>
                    <a:pt x="2395692" y="3084984"/>
                  </a:lnTo>
                  <a:lnTo>
                    <a:pt x="2355303" y="3105493"/>
                  </a:lnTo>
                  <a:lnTo>
                    <a:pt x="2314280" y="3124909"/>
                  </a:lnTo>
                  <a:lnTo>
                    <a:pt x="2272643" y="3143211"/>
                  </a:lnTo>
                  <a:lnTo>
                    <a:pt x="2230409" y="3160380"/>
                  </a:lnTo>
                  <a:lnTo>
                    <a:pt x="2187599" y="3176397"/>
                  </a:lnTo>
                  <a:lnTo>
                    <a:pt x="2144232" y="3191243"/>
                  </a:lnTo>
                  <a:lnTo>
                    <a:pt x="2100326" y="3204898"/>
                  </a:lnTo>
                  <a:lnTo>
                    <a:pt x="2055901" y="3217344"/>
                  </a:lnTo>
                  <a:lnTo>
                    <a:pt x="2010976" y="3228562"/>
                  </a:lnTo>
                  <a:lnTo>
                    <a:pt x="1965571" y="3238531"/>
                  </a:lnTo>
                  <a:lnTo>
                    <a:pt x="1919704" y="3247234"/>
                  </a:lnTo>
                  <a:lnTo>
                    <a:pt x="1873394" y="3254650"/>
                  </a:lnTo>
                  <a:lnTo>
                    <a:pt x="1826662" y="3260761"/>
                  </a:lnTo>
                  <a:lnTo>
                    <a:pt x="1779525" y="3265547"/>
                  </a:lnTo>
                  <a:lnTo>
                    <a:pt x="1732004" y="3268989"/>
                  </a:lnTo>
                  <a:lnTo>
                    <a:pt x="1684117" y="3271069"/>
                  </a:lnTo>
                  <a:lnTo>
                    <a:pt x="1635883" y="3271766"/>
                  </a:lnTo>
                  <a:lnTo>
                    <a:pt x="1587649" y="3271069"/>
                  </a:lnTo>
                  <a:lnTo>
                    <a:pt x="1539762" y="3268989"/>
                  </a:lnTo>
                  <a:lnTo>
                    <a:pt x="1492241" y="3265547"/>
                  </a:lnTo>
                  <a:lnTo>
                    <a:pt x="1445104" y="3260761"/>
                  </a:lnTo>
                  <a:lnTo>
                    <a:pt x="1398372" y="3254650"/>
                  </a:lnTo>
                  <a:lnTo>
                    <a:pt x="1352062" y="3247234"/>
                  </a:lnTo>
                  <a:lnTo>
                    <a:pt x="1306195" y="3238531"/>
                  </a:lnTo>
                  <a:lnTo>
                    <a:pt x="1260790" y="3228562"/>
                  </a:lnTo>
                  <a:lnTo>
                    <a:pt x="1215865" y="3217344"/>
                  </a:lnTo>
                  <a:lnTo>
                    <a:pt x="1171440" y="3204898"/>
                  </a:lnTo>
                  <a:lnTo>
                    <a:pt x="1127534" y="3191243"/>
                  </a:lnTo>
                  <a:lnTo>
                    <a:pt x="1084167" y="3176397"/>
                  </a:lnTo>
                  <a:lnTo>
                    <a:pt x="1041357" y="3160380"/>
                  </a:lnTo>
                  <a:lnTo>
                    <a:pt x="999123" y="3143211"/>
                  </a:lnTo>
                  <a:lnTo>
                    <a:pt x="957486" y="3124909"/>
                  </a:lnTo>
                  <a:lnTo>
                    <a:pt x="916463" y="3105493"/>
                  </a:lnTo>
                  <a:lnTo>
                    <a:pt x="876074" y="3084984"/>
                  </a:lnTo>
                  <a:lnTo>
                    <a:pt x="836339" y="3063398"/>
                  </a:lnTo>
                  <a:lnTo>
                    <a:pt x="797276" y="3040757"/>
                  </a:lnTo>
                  <a:lnTo>
                    <a:pt x="758905" y="3017079"/>
                  </a:lnTo>
                  <a:lnTo>
                    <a:pt x="721245" y="2992383"/>
                  </a:lnTo>
                  <a:lnTo>
                    <a:pt x="684315" y="2966689"/>
                  </a:lnTo>
                  <a:lnTo>
                    <a:pt x="648134" y="2940015"/>
                  </a:lnTo>
                  <a:lnTo>
                    <a:pt x="612721" y="2912381"/>
                  </a:lnTo>
                  <a:lnTo>
                    <a:pt x="578096" y="2883806"/>
                  </a:lnTo>
                  <a:lnTo>
                    <a:pt x="544278" y="2854310"/>
                  </a:lnTo>
                  <a:lnTo>
                    <a:pt x="511286" y="2823910"/>
                  </a:lnTo>
                  <a:lnTo>
                    <a:pt x="479139" y="2792627"/>
                  </a:lnTo>
                  <a:lnTo>
                    <a:pt x="447856" y="2760480"/>
                  </a:lnTo>
                  <a:lnTo>
                    <a:pt x="417456" y="2727488"/>
                  </a:lnTo>
                  <a:lnTo>
                    <a:pt x="387960" y="2693670"/>
                  </a:lnTo>
                  <a:lnTo>
                    <a:pt x="359385" y="2659045"/>
                  </a:lnTo>
                  <a:lnTo>
                    <a:pt x="331751" y="2623632"/>
                  </a:lnTo>
                  <a:lnTo>
                    <a:pt x="305077" y="2587451"/>
                  </a:lnTo>
                  <a:lnTo>
                    <a:pt x="279383" y="2550521"/>
                  </a:lnTo>
                  <a:lnTo>
                    <a:pt x="254687" y="2512861"/>
                  </a:lnTo>
                  <a:lnTo>
                    <a:pt x="231009" y="2474490"/>
                  </a:lnTo>
                  <a:lnTo>
                    <a:pt x="208368" y="2435427"/>
                  </a:lnTo>
                  <a:lnTo>
                    <a:pt x="186782" y="2395692"/>
                  </a:lnTo>
                  <a:lnTo>
                    <a:pt x="166273" y="2355303"/>
                  </a:lnTo>
                  <a:lnTo>
                    <a:pt x="146857" y="2314280"/>
                  </a:lnTo>
                  <a:lnTo>
                    <a:pt x="128555" y="2272643"/>
                  </a:lnTo>
                  <a:lnTo>
                    <a:pt x="111386" y="2230409"/>
                  </a:lnTo>
                  <a:lnTo>
                    <a:pt x="95369" y="2187599"/>
                  </a:lnTo>
                  <a:lnTo>
                    <a:pt x="80523" y="2144232"/>
                  </a:lnTo>
                  <a:lnTo>
                    <a:pt x="66868" y="2100326"/>
                  </a:lnTo>
                  <a:lnTo>
                    <a:pt x="54422" y="2055901"/>
                  </a:lnTo>
                  <a:lnTo>
                    <a:pt x="43204" y="2010976"/>
                  </a:lnTo>
                  <a:lnTo>
                    <a:pt x="33235" y="1965571"/>
                  </a:lnTo>
                  <a:lnTo>
                    <a:pt x="24532" y="1919704"/>
                  </a:lnTo>
                  <a:lnTo>
                    <a:pt x="17116" y="1873394"/>
                  </a:lnTo>
                  <a:lnTo>
                    <a:pt x="11005" y="1826662"/>
                  </a:lnTo>
                  <a:lnTo>
                    <a:pt x="6219" y="1779525"/>
                  </a:lnTo>
                  <a:lnTo>
                    <a:pt x="2777" y="1732004"/>
                  </a:lnTo>
                  <a:lnTo>
                    <a:pt x="697" y="1684117"/>
                  </a:lnTo>
                  <a:lnTo>
                    <a:pt x="0" y="1635883"/>
                  </a:lnTo>
                  <a:close/>
                </a:path>
              </a:pathLst>
            </a:custGeom>
            <a:ln w="19049">
              <a:solidFill>
                <a:srgbClr val="FFFFFF"/>
              </a:solidFill>
              <a:prstDash val="dot"/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00393" y="2097140"/>
              <a:ext cx="220041" cy="2200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1472956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34615FB-E982-455A-26DF-6503CD2394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42814"/>
          </a:xfrm>
        </p:spPr>
        <p:txBody>
          <a:bodyPr/>
          <a:lstStyle/>
          <a:p>
            <a:r>
              <a:rPr lang="ru-RU" dirty="0"/>
              <a:t>Структура целевой аудитории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F06E84F-4C5D-5BD0-9473-C583FFFA7D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2556"/>
            <a:ext cx="10515600" cy="4910317"/>
          </a:xfrm>
        </p:spPr>
        <p:txBody>
          <a:bodyPr>
            <a:normAutofit fontScale="92500" lnSpcReduction="10000"/>
          </a:bodyPr>
          <a:lstStyle/>
          <a:p>
            <a:r>
              <a:rPr lang="ru-RU" b="1" dirty="0"/>
              <a:t>Ядро</a:t>
            </a:r>
            <a:br>
              <a:rPr lang="ru-RU" dirty="0"/>
            </a:br>
            <a:r>
              <a:rPr lang="ru-RU" dirty="0"/>
              <a:t>Это те, которые покупают товар (или услугу) на самую большую сумму, больше всего пользуются товаром или услугой и испытывают высокую потребность в продукте.</a:t>
            </a:r>
          </a:p>
          <a:p>
            <a:r>
              <a:rPr lang="ru-RU" b="1" dirty="0"/>
              <a:t>Прямая целевая аудитория</a:t>
            </a:r>
            <a:br>
              <a:rPr lang="ru-RU" dirty="0"/>
            </a:br>
            <a:r>
              <a:rPr lang="ru-RU" dirty="0"/>
              <a:t>Это те, кто выбирают что купить и принимают решение о покупке. На них нужно фокусировать маркетинговые активности.</a:t>
            </a:r>
          </a:p>
          <a:p>
            <a:r>
              <a:rPr lang="ru-RU" b="1" dirty="0"/>
              <a:t>Косвенная целевая аудитория</a:t>
            </a:r>
            <a:br>
              <a:rPr lang="ru-RU" dirty="0"/>
            </a:br>
            <a:r>
              <a:rPr lang="ru-RU" dirty="0"/>
              <a:t>Это те, кто участвует в совершении покупки и принятия решения или будут пользоваться товаром, но не принимают решение и не инициирует покупку.</a:t>
            </a:r>
            <a:br>
              <a:rPr lang="ru-RU" dirty="0"/>
            </a:br>
            <a:r>
              <a:rPr lang="ru-RU" dirty="0"/>
              <a:t>Они влияют на мнение прямой целевой аудитории.</a:t>
            </a:r>
          </a:p>
          <a:p>
            <a:pPr lvl="1"/>
            <a:r>
              <a:rPr lang="ru-RU" dirty="0">
                <a:solidFill>
                  <a:schemeClr val="accent6">
                    <a:lumMod val="75000"/>
                  </a:schemeClr>
                </a:solidFill>
              </a:rPr>
              <a:t>Выбор свадебного платья: Родственники невесты</a:t>
            </a:r>
          </a:p>
          <a:p>
            <a:pPr lvl="1"/>
            <a:r>
              <a:rPr lang="ru-RU" dirty="0">
                <a:solidFill>
                  <a:schemeClr val="accent6">
                    <a:lumMod val="75000"/>
                  </a:schemeClr>
                </a:solidFill>
              </a:rPr>
              <a:t>Премиальные автомобили: небогатые люди, которые оценят покупку богатых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122744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52EF474-65D3-B069-7563-9CBA44D83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7765" y="307277"/>
            <a:ext cx="10515600" cy="1339432"/>
          </a:xfrm>
        </p:spPr>
        <p:txBody>
          <a:bodyPr>
            <a:normAutofit/>
          </a:bodyPr>
          <a:lstStyle/>
          <a:p>
            <a:r>
              <a:rPr lang="ru-RU" spc="204" dirty="0">
                <a:solidFill>
                  <a:srgbClr val="000000"/>
                </a:solidFill>
              </a:rPr>
              <a:t>Распространённые</a:t>
            </a:r>
            <a:r>
              <a:rPr lang="ru-RU" spc="60" dirty="0">
                <a:solidFill>
                  <a:srgbClr val="000000"/>
                </a:solidFill>
              </a:rPr>
              <a:t> </a:t>
            </a:r>
            <a:r>
              <a:rPr lang="ru-RU" spc="290" dirty="0">
                <a:solidFill>
                  <a:srgbClr val="000000"/>
                </a:solidFill>
              </a:rPr>
              <a:t>ошибки</a:t>
            </a:r>
            <a:br>
              <a:rPr lang="ru-RU" spc="290" dirty="0">
                <a:solidFill>
                  <a:srgbClr val="000000"/>
                </a:solidFill>
              </a:rPr>
            </a:br>
            <a:r>
              <a:rPr lang="ru-RU" spc="29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относительно видения продукта</a:t>
            </a:r>
            <a:endParaRPr lang="ru-RU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9" name="object 3">
            <a:extLst>
              <a:ext uri="{FF2B5EF4-FFF2-40B4-BE49-F238E27FC236}">
                <a16:creationId xmlns:a16="http://schemas.microsoft.com/office/drawing/2014/main" id="{DC2FC16A-729A-BA87-2545-375F86C3770C}"/>
              </a:ext>
            </a:extLst>
          </p:cNvPr>
          <p:cNvPicPr/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93859" y="2049573"/>
            <a:ext cx="8065954" cy="4289819"/>
          </a:xfrm>
          <a:prstGeom prst="rect">
            <a:avLst/>
          </a:prstGeom>
        </p:spPr>
      </p:pic>
      <p:sp>
        <p:nvSpPr>
          <p:cNvPr id="10" name="object 4">
            <a:extLst>
              <a:ext uri="{FF2B5EF4-FFF2-40B4-BE49-F238E27FC236}">
                <a16:creationId xmlns:a16="http://schemas.microsoft.com/office/drawing/2014/main" id="{BEE94AB2-9688-2760-D324-F5D7306ACBB1}"/>
              </a:ext>
            </a:extLst>
          </p:cNvPr>
          <p:cNvSpPr txBox="1"/>
          <p:nvPr/>
        </p:nvSpPr>
        <p:spPr>
          <a:xfrm>
            <a:off x="2767141" y="2796261"/>
            <a:ext cx="2370733" cy="8515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800" spc="85" dirty="0">
                <a:solidFill>
                  <a:srgbClr val="FFFFFF"/>
                </a:solidFill>
                <a:latin typeface="Arial"/>
                <a:cs typeface="Arial"/>
              </a:rPr>
              <a:t>Нет</a:t>
            </a:r>
            <a:r>
              <a:rPr sz="18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145" dirty="0">
                <a:solidFill>
                  <a:srgbClr val="FFFFFF"/>
                </a:solidFill>
                <a:latin typeface="Arial"/>
                <a:cs typeface="Arial"/>
              </a:rPr>
              <a:t>видения</a:t>
            </a:r>
            <a:endParaRPr sz="1800" dirty="0">
              <a:latin typeface="Arial"/>
              <a:cs typeface="Arial"/>
            </a:endParaRPr>
          </a:p>
          <a:p>
            <a:pPr marL="12700" marR="5080" indent="-635" algn="ctr">
              <a:lnSpc>
                <a:spcPct val="100000"/>
              </a:lnSpc>
              <a:spcBef>
                <a:spcPts val="1465"/>
              </a:spcBef>
            </a:pPr>
            <a:r>
              <a:rPr sz="1200" spc="95" dirty="0">
                <a:solidFill>
                  <a:srgbClr val="FFFFFF"/>
                </a:solidFill>
                <a:latin typeface="Arial"/>
                <a:cs typeface="Arial"/>
              </a:rPr>
              <a:t>Продукт</a:t>
            </a:r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55" dirty="0">
                <a:solidFill>
                  <a:srgbClr val="FFFFFF"/>
                </a:solidFill>
                <a:latin typeface="Arial"/>
                <a:cs typeface="Arial"/>
              </a:rPr>
              <a:t>представляет </a:t>
            </a:r>
            <a:r>
              <a:rPr sz="1200" spc="95" dirty="0">
                <a:solidFill>
                  <a:srgbClr val="FFFFFF"/>
                </a:solidFill>
                <a:latin typeface="Arial"/>
                <a:cs typeface="Arial"/>
              </a:rPr>
              <a:t>собой</a:t>
            </a:r>
            <a:r>
              <a:rPr sz="12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105" dirty="0">
                <a:solidFill>
                  <a:srgbClr val="FFFFFF"/>
                </a:solidFill>
                <a:latin typeface="Arial"/>
                <a:cs typeface="Arial"/>
              </a:rPr>
              <a:t>сборную</a:t>
            </a:r>
            <a:r>
              <a:rPr sz="12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75" dirty="0">
                <a:solidFill>
                  <a:srgbClr val="FFFFFF"/>
                </a:solidFill>
                <a:latin typeface="Arial"/>
                <a:cs typeface="Arial"/>
              </a:rPr>
              <a:t>солянку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11" name="object 5">
            <a:extLst>
              <a:ext uri="{FF2B5EF4-FFF2-40B4-BE49-F238E27FC236}">
                <a16:creationId xmlns:a16="http://schemas.microsoft.com/office/drawing/2014/main" id="{B02CAF22-FAA6-A8EF-6C92-A0513E570F76}"/>
              </a:ext>
            </a:extLst>
          </p:cNvPr>
          <p:cNvSpPr txBox="1"/>
          <p:nvPr/>
        </p:nvSpPr>
        <p:spPr>
          <a:xfrm>
            <a:off x="3492093" y="4660365"/>
            <a:ext cx="1814557" cy="8745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635" algn="ctr">
              <a:lnSpc>
                <a:spcPct val="100000"/>
              </a:lnSpc>
              <a:spcBef>
                <a:spcPts val="100"/>
              </a:spcBef>
            </a:pPr>
            <a:r>
              <a:rPr sz="1400" spc="110" dirty="0">
                <a:solidFill>
                  <a:srgbClr val="FFFFFF"/>
                </a:solidFill>
                <a:latin typeface="Arial"/>
                <a:cs typeface="Arial"/>
              </a:rPr>
              <a:t>Чрезмерный </a:t>
            </a:r>
            <a:r>
              <a:rPr sz="1400" spc="90" dirty="0">
                <a:solidFill>
                  <a:srgbClr val="FFFFFF"/>
                </a:solidFill>
                <a:latin typeface="Arial"/>
                <a:cs typeface="Arial"/>
              </a:rPr>
              <a:t>анализ</a:t>
            </a:r>
            <a:r>
              <a:rPr sz="14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130" dirty="0">
                <a:solidFill>
                  <a:srgbClr val="FFFFFF"/>
                </a:solidFill>
                <a:latin typeface="Arial"/>
                <a:cs typeface="Arial"/>
              </a:rPr>
              <a:t>рынка</a:t>
            </a:r>
            <a:r>
              <a:rPr sz="14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125" dirty="0">
                <a:solidFill>
                  <a:srgbClr val="FFFFFF"/>
                </a:solidFill>
                <a:latin typeface="Arial"/>
                <a:cs typeface="Arial"/>
              </a:rPr>
              <a:t>и </a:t>
            </a:r>
            <a:r>
              <a:rPr sz="1400" spc="60" dirty="0">
                <a:solidFill>
                  <a:srgbClr val="FFFFFF"/>
                </a:solidFill>
                <a:latin typeface="Arial"/>
                <a:cs typeface="Arial"/>
              </a:rPr>
              <a:t>учет</a:t>
            </a:r>
            <a:r>
              <a:rPr sz="14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70" dirty="0">
                <a:solidFill>
                  <a:srgbClr val="FFFFFF"/>
                </a:solidFill>
                <a:latin typeface="Arial"/>
                <a:cs typeface="Arial"/>
              </a:rPr>
              <a:t>только </a:t>
            </a:r>
            <a:r>
              <a:rPr sz="1400" spc="95" dirty="0">
                <a:solidFill>
                  <a:srgbClr val="FFFFFF"/>
                </a:solidFill>
                <a:latin typeface="Arial"/>
                <a:cs typeface="Arial"/>
              </a:rPr>
              <a:t>данных</a:t>
            </a:r>
            <a:r>
              <a:rPr sz="14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-25" dirty="0">
                <a:solidFill>
                  <a:srgbClr val="FFFFFF"/>
                </a:solidFill>
                <a:latin typeface="Arial"/>
                <a:cs typeface="Arial"/>
              </a:rPr>
              <a:t>от </a:t>
            </a:r>
            <a:r>
              <a:rPr sz="1400" spc="100" dirty="0">
                <a:solidFill>
                  <a:srgbClr val="FFFFFF"/>
                </a:solidFill>
                <a:latin typeface="Arial"/>
                <a:cs typeface="Arial"/>
              </a:rPr>
              <a:t>клиентов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12" name="object 6">
            <a:extLst>
              <a:ext uri="{FF2B5EF4-FFF2-40B4-BE49-F238E27FC236}">
                <a16:creationId xmlns:a16="http://schemas.microsoft.com/office/drawing/2014/main" id="{88DD2F60-797E-E736-D838-F59BD2C59C1A}"/>
              </a:ext>
            </a:extLst>
          </p:cNvPr>
          <p:cNvSpPr txBox="1"/>
          <p:nvPr/>
        </p:nvSpPr>
        <p:spPr>
          <a:xfrm>
            <a:off x="5676466" y="4229606"/>
            <a:ext cx="1651433" cy="659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Я</a:t>
            </a:r>
            <a:r>
              <a:rPr sz="14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95" dirty="0">
                <a:solidFill>
                  <a:srgbClr val="FFFFFF"/>
                </a:solidFill>
                <a:latin typeface="Arial"/>
                <a:cs typeface="Arial"/>
              </a:rPr>
              <a:t>лучше</a:t>
            </a:r>
            <a:r>
              <a:rPr sz="14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55" dirty="0">
                <a:solidFill>
                  <a:srgbClr val="FFFFFF"/>
                </a:solidFill>
                <a:latin typeface="Arial"/>
                <a:cs typeface="Arial"/>
              </a:rPr>
              <a:t>знаю, </a:t>
            </a:r>
            <a:r>
              <a:rPr sz="1400" spc="65" dirty="0">
                <a:solidFill>
                  <a:srgbClr val="FFFFFF"/>
                </a:solidFill>
                <a:latin typeface="Arial"/>
                <a:cs typeface="Arial"/>
              </a:rPr>
              <a:t>что</a:t>
            </a:r>
            <a:r>
              <a:rPr sz="14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130" dirty="0">
                <a:solidFill>
                  <a:srgbClr val="FFFFFF"/>
                </a:solidFill>
                <a:latin typeface="Arial"/>
                <a:cs typeface="Arial"/>
              </a:rPr>
              <a:t>нужно </a:t>
            </a:r>
            <a:r>
              <a:rPr sz="1400" spc="95" dirty="0">
                <a:solidFill>
                  <a:srgbClr val="FFFFFF"/>
                </a:solidFill>
                <a:latin typeface="Arial"/>
                <a:cs typeface="Arial"/>
              </a:rPr>
              <a:t>клиентам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13" name="object 7">
            <a:extLst>
              <a:ext uri="{FF2B5EF4-FFF2-40B4-BE49-F238E27FC236}">
                <a16:creationId xmlns:a16="http://schemas.microsoft.com/office/drawing/2014/main" id="{D398BB6F-7A96-BD1B-CA7C-BBE991D8B4E6}"/>
              </a:ext>
            </a:extLst>
          </p:cNvPr>
          <p:cNvSpPr txBox="1"/>
          <p:nvPr/>
        </p:nvSpPr>
        <p:spPr>
          <a:xfrm>
            <a:off x="8011589" y="3462730"/>
            <a:ext cx="1984672" cy="659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indent="-635" algn="ctr">
              <a:lnSpc>
                <a:spcPct val="100000"/>
              </a:lnSpc>
              <a:spcBef>
                <a:spcPts val="100"/>
              </a:spcBef>
            </a:pPr>
            <a:r>
              <a:rPr sz="1400" spc="105" dirty="0">
                <a:latin typeface="Arial"/>
                <a:cs typeface="Arial"/>
              </a:rPr>
              <a:t>Вырубленное</a:t>
            </a:r>
            <a:r>
              <a:rPr sz="1400" spc="15" dirty="0">
                <a:latin typeface="Arial"/>
                <a:cs typeface="Arial"/>
              </a:rPr>
              <a:t> </a:t>
            </a:r>
            <a:r>
              <a:rPr sz="1400" spc="50" dirty="0">
                <a:latin typeface="Arial"/>
                <a:cs typeface="Arial"/>
              </a:rPr>
              <a:t>в </a:t>
            </a:r>
            <a:r>
              <a:rPr sz="1400" spc="105" dirty="0">
                <a:latin typeface="Arial"/>
                <a:cs typeface="Arial"/>
              </a:rPr>
              <a:t>граните</a:t>
            </a:r>
            <a:r>
              <a:rPr sz="1400" spc="5" dirty="0">
                <a:latin typeface="Arial"/>
                <a:cs typeface="Arial"/>
              </a:rPr>
              <a:t> </a:t>
            </a:r>
            <a:r>
              <a:rPr sz="1400" spc="110" dirty="0">
                <a:latin typeface="Arial"/>
                <a:cs typeface="Arial"/>
              </a:rPr>
              <a:t>видение </a:t>
            </a:r>
            <a:r>
              <a:rPr sz="1400" spc="95" dirty="0">
                <a:latin typeface="Arial"/>
                <a:cs typeface="Arial"/>
              </a:rPr>
              <a:t>продукта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14" name="object 8">
            <a:extLst>
              <a:ext uri="{FF2B5EF4-FFF2-40B4-BE49-F238E27FC236}">
                <a16:creationId xmlns:a16="http://schemas.microsoft.com/office/drawing/2014/main" id="{B40E95BC-0C12-E833-E8D0-CB7E24F552B5}"/>
              </a:ext>
            </a:extLst>
          </p:cNvPr>
          <p:cNvSpPr txBox="1"/>
          <p:nvPr/>
        </p:nvSpPr>
        <p:spPr>
          <a:xfrm>
            <a:off x="5501426" y="2659297"/>
            <a:ext cx="1461123" cy="4129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225" marR="5080" indent="-10160">
              <a:lnSpc>
                <a:spcPct val="100000"/>
              </a:lnSpc>
              <a:spcBef>
                <a:spcPts val="100"/>
              </a:spcBef>
            </a:pPr>
            <a:r>
              <a:rPr sz="1300" spc="85" dirty="0">
                <a:latin typeface="Arial"/>
                <a:cs typeface="Arial"/>
              </a:rPr>
              <a:t>Больше</a:t>
            </a:r>
            <a:r>
              <a:rPr sz="1300" spc="-15" dirty="0">
                <a:latin typeface="Arial"/>
                <a:cs typeface="Arial"/>
              </a:rPr>
              <a:t> </a:t>
            </a:r>
            <a:r>
              <a:rPr sz="1300" spc="65" dirty="0">
                <a:latin typeface="Arial"/>
                <a:cs typeface="Arial"/>
              </a:rPr>
              <a:t>фич</a:t>
            </a:r>
            <a:r>
              <a:rPr sz="1300" spc="-10" dirty="0">
                <a:latin typeface="Arial"/>
                <a:cs typeface="Arial"/>
              </a:rPr>
              <a:t> </a:t>
            </a:r>
            <a:r>
              <a:rPr sz="1300" spc="10" dirty="0">
                <a:latin typeface="Arial"/>
                <a:cs typeface="Arial"/>
              </a:rPr>
              <a:t>- </a:t>
            </a:r>
            <a:r>
              <a:rPr sz="1300" spc="90" dirty="0">
                <a:latin typeface="Arial"/>
                <a:cs typeface="Arial"/>
              </a:rPr>
              <a:t>больше</a:t>
            </a:r>
            <a:r>
              <a:rPr sz="1300" spc="-15" dirty="0">
                <a:latin typeface="Arial"/>
                <a:cs typeface="Arial"/>
              </a:rPr>
              <a:t> </a:t>
            </a:r>
            <a:r>
              <a:rPr sz="1300" spc="55" dirty="0">
                <a:latin typeface="Arial"/>
                <a:cs typeface="Arial"/>
              </a:rPr>
              <a:t>value</a:t>
            </a:r>
            <a:endParaRPr sz="13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4349479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8DE6FA0-D673-164D-6120-1AD3AC9176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88206"/>
          </a:xfrm>
        </p:spPr>
        <p:txBody>
          <a:bodyPr/>
          <a:lstStyle/>
          <a:p>
            <a:r>
              <a:rPr lang="ru-RU" dirty="0"/>
              <a:t>Способы определения ЦА</a:t>
            </a:r>
          </a:p>
        </p:txBody>
      </p:sp>
      <p:pic>
        <p:nvPicPr>
          <p:cNvPr id="11" name="Объект 10">
            <a:extLst>
              <a:ext uri="{FF2B5EF4-FFF2-40B4-BE49-F238E27FC236}">
                <a16:creationId xmlns:a16="http://schemas.microsoft.com/office/drawing/2014/main" id="{A61574FC-3DDB-A9F5-00EB-020A21C5A4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1253331"/>
            <a:ext cx="4492615" cy="4351338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506E6E5-EAF2-3213-5E2A-371A0D857029}"/>
              </a:ext>
            </a:extLst>
          </p:cNvPr>
          <p:cNvSpPr txBox="1"/>
          <p:nvPr/>
        </p:nvSpPr>
        <p:spPr>
          <a:xfrm>
            <a:off x="5870713" y="1537252"/>
            <a:ext cx="5483087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Product oriented design — </a:t>
            </a:r>
            <a:r>
              <a:rPr lang="ru-RU" sz="2000" dirty="0"/>
              <a:t>покупайте то, что есть!</a:t>
            </a:r>
          </a:p>
          <a:p>
            <a:r>
              <a:rPr lang="ru-RU" sz="2000" dirty="0"/>
              <a:t>Никакой сегментации или ориентации на разные сегменты.</a:t>
            </a:r>
          </a:p>
          <a:p>
            <a:endParaRPr lang="ru-RU" sz="2000" dirty="0"/>
          </a:p>
          <a:p>
            <a:pPr indent="-180000">
              <a:buFont typeface="Arial" panose="020B0604020202020204" pitchFamily="34" charset="0"/>
              <a:buChar char="•"/>
            </a:pPr>
            <a:r>
              <a:rPr lang="ru-RU" sz="2000" strike="sngStrike" dirty="0"/>
              <a:t>Семейный автомобиль</a:t>
            </a:r>
          </a:p>
          <a:p>
            <a:pPr indent="-180000">
              <a:buFont typeface="Arial" panose="020B0604020202020204" pitchFamily="34" charset="0"/>
              <a:buChar char="•"/>
            </a:pPr>
            <a:r>
              <a:rPr lang="ru-RU" sz="2000" strike="sngStrike" dirty="0"/>
              <a:t>Представительский автомобиль</a:t>
            </a:r>
          </a:p>
          <a:p>
            <a:pPr indent="-180000">
              <a:buFont typeface="Arial" panose="020B0604020202020204" pitchFamily="34" charset="0"/>
              <a:buChar char="•"/>
            </a:pPr>
            <a:r>
              <a:rPr lang="ru-RU" sz="2000" strike="sngStrike" dirty="0"/>
              <a:t>Спорткар</a:t>
            </a:r>
          </a:p>
          <a:p>
            <a:pPr indent="-180000">
              <a:buFont typeface="Arial" panose="020B0604020202020204" pitchFamily="34" charset="0"/>
              <a:buChar char="•"/>
            </a:pPr>
            <a:r>
              <a:rPr lang="ru-RU" sz="2000" strike="sngStrike" dirty="0"/>
              <a:t>Для служб такси</a:t>
            </a:r>
          </a:p>
          <a:p>
            <a:pPr indent="-180000">
              <a:buFont typeface="Arial" panose="020B0604020202020204" pitchFamily="34" charset="0"/>
              <a:buChar char="•"/>
            </a:pPr>
            <a:r>
              <a:rPr lang="ru-RU" sz="2000" strike="sngStrike" dirty="0"/>
              <a:t>Для женщин</a:t>
            </a:r>
          </a:p>
          <a:p>
            <a:pPr indent="-180000">
              <a:buFont typeface="Arial" panose="020B0604020202020204" pitchFamily="34" charset="0"/>
              <a:buChar char="•"/>
            </a:pPr>
            <a:r>
              <a:rPr lang="ru-RU" sz="2000" strike="sngStrike" dirty="0"/>
              <a:t>Для молодёжи</a:t>
            </a:r>
          </a:p>
        </p:txBody>
      </p:sp>
    </p:spTree>
    <p:extLst>
      <p:ext uri="{BB962C8B-B14F-4D97-AF65-F5344CB8AC3E}">
        <p14:creationId xmlns:p14="http://schemas.microsoft.com/office/powerpoint/2010/main" val="404474239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BEEF294-9042-CC4C-55D5-81D6E1C446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188" y="365126"/>
            <a:ext cx="10515600" cy="721553"/>
          </a:xfrm>
        </p:spPr>
        <p:txBody>
          <a:bodyPr>
            <a:normAutofit/>
          </a:bodyPr>
          <a:lstStyle/>
          <a:p>
            <a:r>
              <a:rPr lang="ru-RU" dirty="0"/>
              <a:t>ЦА: демографические характеристики</a:t>
            </a:r>
          </a:p>
        </p:txBody>
      </p:sp>
      <p:sp>
        <p:nvSpPr>
          <p:cNvPr id="9" name="Объект 8">
            <a:extLst>
              <a:ext uri="{FF2B5EF4-FFF2-40B4-BE49-F238E27FC236}">
                <a16:creationId xmlns:a16="http://schemas.microsoft.com/office/drawing/2014/main" id="{B3B90603-2A12-DB16-52E3-BA642BF304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8525" y="1312241"/>
            <a:ext cx="4556814" cy="51806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dirty="0"/>
              <a:t>Демографические характеристики — базовые характеристики ЦА:</a:t>
            </a:r>
          </a:p>
          <a:p>
            <a:pPr>
              <a:spcBef>
                <a:spcPts val="0"/>
              </a:spcBef>
            </a:pPr>
            <a:r>
              <a:rPr lang="ru-RU" sz="2400" dirty="0"/>
              <a:t>Пол</a:t>
            </a:r>
          </a:p>
          <a:p>
            <a:pPr>
              <a:spcBef>
                <a:spcPts val="0"/>
              </a:spcBef>
            </a:pPr>
            <a:r>
              <a:rPr lang="ru-RU" sz="2400" dirty="0"/>
              <a:t>Возраст</a:t>
            </a:r>
          </a:p>
          <a:p>
            <a:pPr>
              <a:spcBef>
                <a:spcPts val="0"/>
              </a:spcBef>
            </a:pPr>
            <a:r>
              <a:rPr lang="ru-RU" sz="2400" dirty="0"/>
              <a:t>Семейное положение</a:t>
            </a:r>
          </a:p>
          <a:p>
            <a:pPr>
              <a:spcBef>
                <a:spcPts val="0"/>
              </a:spcBef>
            </a:pPr>
            <a:r>
              <a:rPr lang="ru-RU" sz="2400" dirty="0"/>
              <a:t>Образование</a:t>
            </a:r>
          </a:p>
          <a:p>
            <a:pPr>
              <a:spcBef>
                <a:spcPts val="0"/>
              </a:spcBef>
            </a:pPr>
            <a:r>
              <a:rPr lang="ru-RU" sz="2400" dirty="0"/>
              <a:t>Место работы</a:t>
            </a:r>
          </a:p>
          <a:p>
            <a:pPr>
              <a:spcBef>
                <a:spcPts val="0"/>
              </a:spcBef>
            </a:pPr>
            <a:r>
              <a:rPr lang="ru-RU" sz="2400" dirty="0"/>
              <a:t>Финансовый статус</a:t>
            </a:r>
          </a:p>
          <a:p>
            <a:pPr>
              <a:spcBef>
                <a:spcPts val="0"/>
              </a:spcBef>
            </a:pPr>
            <a:r>
              <a:rPr lang="ru-RU" sz="2400" dirty="0"/>
              <a:t>Место жительства: «жители крупных городов» и т.п. 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0C0574E1-5848-AE67-D305-4899A20B8A0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42101" y="2348120"/>
            <a:ext cx="5505812" cy="4494143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B23EA7D-55A9-BAF5-FA4B-ECB53BBEAA0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6199" y="1312242"/>
            <a:ext cx="3291803" cy="306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24725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7EC3064-B110-9554-B141-E6B52A2569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8276"/>
            <a:ext cx="10515600" cy="803918"/>
          </a:xfrm>
        </p:spPr>
        <p:txBody>
          <a:bodyPr/>
          <a:lstStyle/>
          <a:p>
            <a:r>
              <a:rPr lang="ru-RU" dirty="0"/>
              <a:t>Характеристики ЦА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1F78694-85B0-0434-B404-28C4D9F8E4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4027" y="1284790"/>
            <a:ext cx="10515600" cy="4892173"/>
          </a:xfrm>
        </p:spPr>
        <p:txBody>
          <a:bodyPr/>
          <a:lstStyle/>
          <a:p>
            <a:r>
              <a:rPr lang="ru-RU" dirty="0"/>
              <a:t>Географические</a:t>
            </a:r>
          </a:p>
          <a:p>
            <a:pPr lvl="1"/>
            <a:r>
              <a:rPr lang="ru-RU" dirty="0"/>
              <a:t>Крупные города / сельская местность </a:t>
            </a:r>
            <a:r>
              <a:rPr lang="ru-R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(премиальные автомобили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vs </a:t>
            </a:r>
            <a:r>
              <a:rPr lang="ru-R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трактора)</a:t>
            </a:r>
          </a:p>
          <a:p>
            <a:pPr lvl="1"/>
            <a:r>
              <a:rPr lang="ru-RU" dirty="0"/>
              <a:t>Северные регионы / южные регионы </a:t>
            </a:r>
            <a:r>
              <a:rPr lang="ru-R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(рукавицы v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 </a:t>
            </a:r>
            <a:r>
              <a:rPr lang="ru-R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солнцезащитный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к</a:t>
            </a:r>
            <a:r>
              <a:rPr lang="ru-R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рем)</a:t>
            </a:r>
          </a:p>
          <a:p>
            <a:r>
              <a:rPr lang="ru-RU" dirty="0"/>
              <a:t>Демографические</a:t>
            </a:r>
          </a:p>
          <a:p>
            <a:pPr lvl="1"/>
            <a:r>
              <a:rPr lang="ru-RU" dirty="0"/>
              <a:t>Пол, возраст, национальность, язык, семейное положение, наличие детей </a:t>
            </a:r>
            <a:r>
              <a:rPr lang="ru-R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(товары для женщин, товары для молодых мам)</a:t>
            </a:r>
          </a:p>
          <a:p>
            <a:pPr lvl="1"/>
            <a:r>
              <a:rPr lang="ru-RU" dirty="0"/>
              <a:t>Можно настраивать таргетированную рекламу (в соцсетях)</a:t>
            </a:r>
          </a:p>
          <a:p>
            <a:r>
              <a:rPr lang="ru-RU" dirty="0"/>
              <a:t>Социально-экономические</a:t>
            </a:r>
          </a:p>
          <a:p>
            <a:pPr lvl="1"/>
            <a:r>
              <a:rPr lang="ru-RU" dirty="0"/>
              <a:t>Уровень образования, сфера рабочей деятельности, источники и уровень дохода </a:t>
            </a:r>
            <a:r>
              <a:rPr lang="ru-R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(премиальные продукты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vs </a:t>
            </a:r>
            <a:r>
              <a:rPr lang="ru-R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эконом-сегмент)</a:t>
            </a:r>
          </a:p>
        </p:txBody>
      </p:sp>
    </p:spTree>
    <p:extLst>
      <p:ext uri="{BB962C8B-B14F-4D97-AF65-F5344CB8AC3E}">
        <p14:creationId xmlns:p14="http://schemas.microsoft.com/office/powerpoint/2010/main" val="215757995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35214" y="189990"/>
            <a:ext cx="6583679" cy="666800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329379" y="2673400"/>
            <a:ext cx="5649807" cy="1993645"/>
          </a:xfrm>
          <a:prstGeom prst="rect">
            <a:avLst/>
          </a:prstGeom>
        </p:spPr>
        <p:txBody>
          <a:bodyPr vert="horz" wrap="square" lIns="0" tIns="64347" rIns="0" bIns="0" rtlCol="0">
            <a:spAutoFit/>
          </a:bodyPr>
          <a:lstStyle/>
          <a:p>
            <a:pPr marL="16933" marR="6773"/>
            <a:r>
              <a:rPr lang="ru-RU" sz="44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Рисуй портрет</a:t>
            </a:r>
            <a:br>
              <a:rPr lang="en-US" sz="44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</a:br>
            <a:r>
              <a:rPr lang="ru-RU" sz="44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по</a:t>
            </a:r>
            <a:r>
              <a:rPr lang="en-US" sz="44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 </a:t>
            </a:r>
            <a:r>
              <a:rPr lang="ru-RU" sz="44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мышлению,</a:t>
            </a:r>
            <a:br>
              <a:rPr lang="en-US" sz="44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</a:br>
            <a:r>
              <a:rPr lang="ru-RU" sz="3733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а не по биометрикам</a:t>
            </a:r>
            <a:endParaRPr sz="3733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5483520" y="1004360"/>
            <a:ext cx="6658187" cy="5074920"/>
            <a:chOff x="4112640" y="753270"/>
            <a:chExt cx="4993640" cy="3806190"/>
          </a:xfrm>
        </p:grpSpPr>
        <p:sp>
          <p:nvSpPr>
            <p:cNvPr id="5" name="object 5"/>
            <p:cNvSpPr/>
            <p:nvPr/>
          </p:nvSpPr>
          <p:spPr>
            <a:xfrm>
              <a:off x="4430480" y="762795"/>
              <a:ext cx="2040889" cy="681355"/>
            </a:xfrm>
            <a:custGeom>
              <a:avLst/>
              <a:gdLst/>
              <a:ahLst/>
              <a:cxnLst/>
              <a:rect l="l" t="t" r="r" b="b"/>
              <a:pathLst>
                <a:path w="2040889" h="681355">
                  <a:moveTo>
                    <a:pt x="493178" y="680860"/>
                  </a:moveTo>
                  <a:lnTo>
                    <a:pt x="2021294" y="680860"/>
                  </a:lnTo>
                </a:path>
                <a:path w="2040889" h="681355">
                  <a:moveTo>
                    <a:pt x="0" y="0"/>
                  </a:moveTo>
                  <a:lnTo>
                    <a:pt x="2040832" y="0"/>
                  </a:lnTo>
                </a:path>
              </a:pathLst>
            </a:custGeom>
            <a:ln w="19049">
              <a:solidFill>
                <a:srgbClr val="0034EC"/>
              </a:solidFill>
              <a:prstDash val="dot"/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" name="object 6"/>
            <p:cNvSpPr/>
            <p:nvPr/>
          </p:nvSpPr>
          <p:spPr>
            <a:xfrm>
              <a:off x="6124606" y="3946247"/>
              <a:ext cx="1055370" cy="0"/>
            </a:xfrm>
            <a:custGeom>
              <a:avLst/>
              <a:gdLst/>
              <a:ahLst/>
              <a:cxnLst/>
              <a:rect l="l" t="t" r="r" b="b"/>
              <a:pathLst>
                <a:path w="1055370">
                  <a:moveTo>
                    <a:pt x="0" y="0"/>
                  </a:moveTo>
                  <a:lnTo>
                    <a:pt x="1055045" y="0"/>
                  </a:lnTo>
                </a:path>
              </a:pathLst>
            </a:custGeom>
            <a:ln w="19049">
              <a:solidFill>
                <a:srgbClr val="C9D4FF"/>
              </a:solidFill>
              <a:prstDash val="dot"/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" name="object 7"/>
            <p:cNvSpPr/>
            <p:nvPr/>
          </p:nvSpPr>
          <p:spPr>
            <a:xfrm>
              <a:off x="6934643" y="1428693"/>
              <a:ext cx="2171700" cy="1502410"/>
            </a:xfrm>
            <a:custGeom>
              <a:avLst/>
              <a:gdLst/>
              <a:ahLst/>
              <a:cxnLst/>
              <a:rect l="l" t="t" r="r" b="b"/>
              <a:pathLst>
                <a:path w="2171700" h="1502410">
                  <a:moveTo>
                    <a:pt x="0" y="1502340"/>
                  </a:moveTo>
                  <a:lnTo>
                    <a:pt x="2171410" y="1502340"/>
                  </a:lnTo>
                </a:path>
                <a:path w="2171700" h="1502410">
                  <a:moveTo>
                    <a:pt x="1968010" y="0"/>
                  </a:moveTo>
                  <a:lnTo>
                    <a:pt x="139912" y="0"/>
                  </a:lnTo>
                </a:path>
              </a:pathLst>
            </a:custGeom>
            <a:ln w="19049">
              <a:solidFill>
                <a:srgbClr val="0034EC"/>
              </a:solidFill>
              <a:prstDash val="dot"/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" name="object 8"/>
            <p:cNvSpPr/>
            <p:nvPr/>
          </p:nvSpPr>
          <p:spPr>
            <a:xfrm>
              <a:off x="4112640" y="4549553"/>
              <a:ext cx="3837940" cy="0"/>
            </a:xfrm>
            <a:custGeom>
              <a:avLst/>
              <a:gdLst/>
              <a:ahLst/>
              <a:cxnLst/>
              <a:rect l="l" t="t" r="r" b="b"/>
              <a:pathLst>
                <a:path w="3837940">
                  <a:moveTo>
                    <a:pt x="0" y="0"/>
                  </a:moveTo>
                  <a:lnTo>
                    <a:pt x="1528115" y="0"/>
                  </a:lnTo>
                </a:path>
                <a:path w="3837940">
                  <a:moveTo>
                    <a:pt x="2095891" y="0"/>
                  </a:moveTo>
                  <a:lnTo>
                    <a:pt x="3837828" y="0"/>
                  </a:lnTo>
                </a:path>
              </a:pathLst>
            </a:custGeom>
            <a:ln w="19049">
              <a:solidFill>
                <a:srgbClr val="C9D4FF"/>
              </a:solidFill>
              <a:prstDash val="dot"/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6683119" y="1518939"/>
            <a:ext cx="1236133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140" dirty="0">
                <a:solidFill>
                  <a:srgbClr val="0034EC"/>
                </a:solidFill>
                <a:latin typeface="Arial"/>
                <a:cs typeface="Arial"/>
              </a:rPr>
              <a:t>активный</a:t>
            </a:r>
            <a:endParaRPr sz="1867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004673" y="611126"/>
            <a:ext cx="1949027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147" dirty="0">
                <a:solidFill>
                  <a:srgbClr val="0034EC"/>
                </a:solidFill>
                <a:latin typeface="Arial"/>
                <a:cs typeface="Arial"/>
              </a:rPr>
              <a:t>живёт</a:t>
            </a:r>
            <a:r>
              <a:rPr sz="1867" spc="-20" dirty="0">
                <a:solidFill>
                  <a:srgbClr val="0034EC"/>
                </a:solidFill>
                <a:latin typeface="Arial"/>
                <a:cs typeface="Arial"/>
              </a:rPr>
              <a:t> </a:t>
            </a:r>
            <a:r>
              <a:rPr sz="1867" spc="133" dirty="0">
                <a:solidFill>
                  <a:srgbClr val="0034EC"/>
                </a:solidFill>
                <a:latin typeface="Arial"/>
                <a:cs typeface="Arial"/>
              </a:rPr>
              <a:t>в</a:t>
            </a:r>
            <a:r>
              <a:rPr sz="1867" spc="-20" dirty="0">
                <a:solidFill>
                  <a:srgbClr val="0034EC"/>
                </a:solidFill>
                <a:latin typeface="Arial"/>
                <a:cs typeface="Arial"/>
              </a:rPr>
              <a:t> </a:t>
            </a:r>
            <a:r>
              <a:rPr sz="1867" spc="133" dirty="0">
                <a:solidFill>
                  <a:srgbClr val="0034EC"/>
                </a:solidFill>
                <a:latin typeface="Arial"/>
                <a:cs typeface="Arial"/>
              </a:rPr>
              <a:t>центре</a:t>
            </a:r>
            <a:endParaRPr sz="1867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814656" y="1231677"/>
            <a:ext cx="1603587" cy="595035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6933" marR="6773">
              <a:lnSpc>
                <a:spcPts val="2200"/>
              </a:lnSpc>
              <a:spcBef>
                <a:spcPts val="240"/>
              </a:spcBef>
            </a:pPr>
            <a:r>
              <a:rPr sz="1867" spc="160" dirty="0">
                <a:solidFill>
                  <a:srgbClr val="0034EC"/>
                </a:solidFill>
                <a:latin typeface="Arial"/>
                <a:cs typeface="Arial"/>
              </a:rPr>
              <a:t>не</a:t>
            </a:r>
            <a:r>
              <a:rPr sz="1867" spc="-27" dirty="0">
                <a:solidFill>
                  <a:srgbClr val="0034EC"/>
                </a:solidFill>
                <a:latin typeface="Arial"/>
                <a:cs typeface="Arial"/>
              </a:rPr>
              <a:t> </a:t>
            </a:r>
            <a:r>
              <a:rPr sz="1867" spc="100" dirty="0">
                <a:solidFill>
                  <a:srgbClr val="0034EC"/>
                </a:solidFill>
                <a:latin typeface="Arial"/>
                <a:cs typeface="Arial"/>
              </a:rPr>
              <a:t>боится </a:t>
            </a:r>
            <a:r>
              <a:rPr sz="1867" spc="113" dirty="0">
                <a:solidFill>
                  <a:srgbClr val="0034EC"/>
                </a:solidFill>
                <a:latin typeface="Arial"/>
                <a:cs typeface="Arial"/>
              </a:rPr>
              <a:t>стереотипов</a:t>
            </a:r>
            <a:endParaRPr sz="1867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820324" y="2817012"/>
            <a:ext cx="1797473" cy="877163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6933" marR="6773">
              <a:lnSpc>
                <a:spcPts val="2200"/>
              </a:lnSpc>
              <a:spcBef>
                <a:spcPts val="240"/>
              </a:spcBef>
            </a:pPr>
            <a:r>
              <a:rPr sz="1867" spc="93" dirty="0">
                <a:solidFill>
                  <a:srgbClr val="0034EC"/>
                </a:solidFill>
                <a:latin typeface="Arial"/>
                <a:cs typeface="Arial"/>
              </a:rPr>
              <a:t>интересуется </a:t>
            </a:r>
            <a:r>
              <a:rPr sz="1867" spc="140" dirty="0">
                <a:solidFill>
                  <a:srgbClr val="0034EC"/>
                </a:solidFill>
                <a:latin typeface="Arial"/>
                <a:cs typeface="Arial"/>
              </a:rPr>
              <a:t>современным </a:t>
            </a:r>
            <a:r>
              <a:rPr sz="1867" spc="113" dirty="0">
                <a:solidFill>
                  <a:srgbClr val="0034EC"/>
                </a:solidFill>
                <a:latin typeface="Arial"/>
                <a:cs typeface="Arial"/>
              </a:rPr>
              <a:t>искусством</a:t>
            </a:r>
            <a:endParaRPr sz="1867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642663" y="5582785"/>
            <a:ext cx="920327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dirty="0">
                <a:solidFill>
                  <a:srgbClr val="C9D4FF"/>
                </a:solidFill>
                <a:latin typeface="Arial"/>
                <a:cs typeface="Arial"/>
              </a:rPr>
              <a:t>72</a:t>
            </a:r>
            <a:r>
              <a:rPr sz="1867" spc="47" dirty="0">
                <a:solidFill>
                  <a:srgbClr val="C9D4FF"/>
                </a:solidFill>
                <a:latin typeface="Arial"/>
                <a:cs typeface="Arial"/>
              </a:rPr>
              <a:t> </a:t>
            </a:r>
            <a:r>
              <a:rPr sz="1867" spc="87" dirty="0">
                <a:solidFill>
                  <a:srgbClr val="C9D4FF"/>
                </a:solidFill>
                <a:latin typeface="Arial"/>
                <a:cs typeface="Arial"/>
              </a:rPr>
              <a:t>года</a:t>
            </a:r>
            <a:endParaRPr sz="1867" dirty="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851422" y="5627629"/>
            <a:ext cx="1403773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120" dirty="0">
                <a:solidFill>
                  <a:srgbClr val="C9D4FF"/>
                </a:solidFill>
                <a:latin typeface="Arial"/>
                <a:cs typeface="Arial"/>
              </a:rPr>
              <a:t>двое</a:t>
            </a:r>
            <a:r>
              <a:rPr sz="1867" spc="-20" dirty="0">
                <a:solidFill>
                  <a:srgbClr val="C9D4FF"/>
                </a:solidFill>
                <a:latin typeface="Arial"/>
                <a:cs typeface="Arial"/>
              </a:rPr>
              <a:t> </a:t>
            </a:r>
            <a:r>
              <a:rPr sz="1867" spc="87" dirty="0">
                <a:solidFill>
                  <a:srgbClr val="C9D4FF"/>
                </a:solidFill>
                <a:latin typeface="Arial"/>
                <a:cs typeface="Arial"/>
              </a:rPr>
              <a:t>детей</a:t>
            </a:r>
            <a:endParaRPr sz="1867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455744" y="4816294"/>
            <a:ext cx="782320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113" dirty="0">
                <a:solidFill>
                  <a:srgbClr val="C9D4FF"/>
                </a:solidFill>
                <a:latin typeface="Arial"/>
                <a:cs typeface="Arial"/>
              </a:rPr>
              <a:t>женат</a:t>
            </a:r>
            <a:endParaRPr sz="1867">
              <a:latin typeface="Arial"/>
              <a:cs typeface="Arial"/>
            </a:endParaRPr>
          </a:p>
        </p:txBody>
      </p:sp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6CBF3D30-E839-9E63-2933-01F12391B42F}"/>
              </a:ext>
            </a:extLst>
          </p:cNvPr>
          <p:cNvSpPr txBox="1">
            <a:spLocks/>
          </p:cNvSpPr>
          <p:nvPr/>
        </p:nvSpPr>
        <p:spPr>
          <a:xfrm>
            <a:off x="604038" y="436086"/>
            <a:ext cx="5744351" cy="167657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/>
              <a:t>ЦА: </a:t>
            </a:r>
            <a:r>
              <a:rPr lang="en-US" dirty="0"/>
              <a:t> </a:t>
            </a:r>
            <a:r>
              <a:rPr lang="ru-RU" dirty="0"/>
              <a:t>психологические</a:t>
            </a:r>
            <a:br>
              <a:rPr lang="ru-RU" dirty="0"/>
            </a:br>
            <a:r>
              <a:rPr lang="ru-RU" dirty="0"/>
              <a:t>характеристики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B55E038-4A44-CDC0-F3FA-697A828D33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31240"/>
          </a:xfrm>
        </p:spPr>
        <p:txBody>
          <a:bodyPr/>
          <a:lstStyle/>
          <a:p>
            <a:r>
              <a:rPr lang="ru-RU" dirty="0"/>
              <a:t>Психографические характеристики ЦА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A12CD50-208C-956A-52ED-B521DD112E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5261"/>
            <a:ext cx="10515600" cy="4741702"/>
          </a:xfrm>
        </p:spPr>
        <p:txBody>
          <a:bodyPr/>
          <a:lstStyle/>
          <a:p>
            <a:r>
              <a:rPr lang="ru-RU" dirty="0"/>
              <a:t>Образ жизни, ценности, принципы, мечты, страхи, проблемы, кумиры</a:t>
            </a:r>
          </a:p>
          <a:p>
            <a:r>
              <a:rPr lang="ru-RU" dirty="0"/>
              <a:t>Скорость принятия решения и взгляд на мир</a:t>
            </a:r>
          </a:p>
          <a:p>
            <a:pPr lvl="1"/>
            <a:r>
              <a:rPr lang="ru-RU" dirty="0"/>
              <a:t>Консерваторы обычно долго обдумывают покупку, взвешивая все за и против. Новаторы и легко увлекающиеся люди приобретают товары или услуги гораздо проще и более восприимчивы к маркетинговым кампаниям</a:t>
            </a:r>
          </a:p>
          <a:p>
            <a:r>
              <a:rPr lang="ru-RU" dirty="0"/>
              <a:t>Принадлежность к ценностным группам / субкультурам</a:t>
            </a:r>
          </a:p>
          <a:p>
            <a:pPr lvl="1"/>
            <a:r>
              <a:rPr lang="ru-RU" dirty="0"/>
              <a:t>Людям хочется чувствовать принадлежность к определенной группе или ассоциировать себя с кумиром. Поэтому так хорошо продаются товары, которые рекламируют инфлюенсеры.</a:t>
            </a:r>
          </a:p>
        </p:txBody>
      </p:sp>
    </p:spTree>
    <p:extLst>
      <p:ext uri="{BB962C8B-B14F-4D97-AF65-F5344CB8AC3E}">
        <p14:creationId xmlns:p14="http://schemas.microsoft.com/office/powerpoint/2010/main" val="317549744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Заголовок 1">
            <a:extLst>
              <a:ext uri="{FF2B5EF4-FFF2-40B4-BE49-F238E27FC236}">
                <a16:creationId xmlns:a16="http://schemas.microsoft.com/office/drawing/2014/main" id="{1F647174-6C61-EE2D-6129-A39B94396F3B}"/>
              </a:ext>
            </a:extLst>
          </p:cNvPr>
          <p:cNvSpPr txBox="1">
            <a:spLocks/>
          </p:cNvSpPr>
          <p:nvPr/>
        </p:nvSpPr>
        <p:spPr>
          <a:xfrm>
            <a:off x="224742" y="191506"/>
            <a:ext cx="10515600" cy="9312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/>
              <a:t>Цикл принятия решений Джефри Мура</a:t>
            </a:r>
          </a:p>
        </p:txBody>
      </p:sp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C4DE5EA7-CB77-3698-9346-34DF3E014C0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7187" y="1307941"/>
            <a:ext cx="10849743" cy="3854369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7ABF3D4D-396C-E6D9-7685-BDEEB3C5DF54}"/>
              </a:ext>
            </a:extLst>
          </p:cNvPr>
          <p:cNvSpPr txBox="1"/>
          <p:nvPr/>
        </p:nvSpPr>
        <p:spPr>
          <a:xfrm>
            <a:off x="259868" y="1139047"/>
            <a:ext cx="1051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b="0" i="0" dirty="0">
                <a:solidFill>
                  <a:srgbClr val="212529"/>
                </a:solidFill>
                <a:effectLst/>
              </a:rPr>
              <a:t>Новый продукт или технология последовательно захватывает новую аудиторию. Массовый рынок — это раннее и позднее большинство.</a:t>
            </a:r>
            <a:endParaRPr lang="ru-RU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43D9623-3944-FC94-4344-A8B6F86D2EBC}"/>
              </a:ext>
            </a:extLst>
          </p:cNvPr>
          <p:cNvSpPr txBox="1"/>
          <p:nvPr/>
        </p:nvSpPr>
        <p:spPr>
          <a:xfrm>
            <a:off x="387187" y="5162311"/>
            <a:ext cx="1125694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b="0" i="0" dirty="0">
                <a:solidFill>
                  <a:srgbClr val="212529"/>
                </a:solidFill>
                <a:effectLst/>
              </a:rPr>
              <a:t>Между категориями есть разрывы. У каждого сегмента свои ценности, и каналы, из которых они получают сведения о новых продуктах и технологиях, не совпадают. Поэтому перейти в новый сегмент рынка непросто.</a:t>
            </a:r>
            <a:br>
              <a:rPr lang="ru-RU" b="0" i="0" dirty="0">
                <a:solidFill>
                  <a:srgbClr val="212529"/>
                </a:solidFill>
                <a:effectLst/>
              </a:rPr>
            </a:br>
            <a:endParaRPr lang="ru-RU" b="0" i="0" dirty="0">
              <a:solidFill>
                <a:srgbClr val="212529"/>
              </a:solidFill>
              <a:effectLst/>
            </a:endParaRPr>
          </a:p>
          <a:p>
            <a:pPr algn="l"/>
            <a:r>
              <a:rPr lang="ru-RU" b="0" i="0" dirty="0">
                <a:solidFill>
                  <a:srgbClr val="212529"/>
                </a:solidFill>
                <a:effectLst/>
              </a:rPr>
              <a:t>Разрыв между ранними последователями и ранним большинством такой большой, что это пропасть. И в этой пропасти погибают те продукты, которые используют одну и ту же стратегию для всех.</a:t>
            </a:r>
          </a:p>
        </p:txBody>
      </p:sp>
    </p:spTree>
    <p:extLst>
      <p:ext uri="{BB962C8B-B14F-4D97-AF65-F5344CB8AC3E}">
        <p14:creationId xmlns:p14="http://schemas.microsoft.com/office/powerpoint/2010/main" val="255715354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D843C255-B2C6-0BA2-DC65-8179FD8273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3086" y="1134317"/>
            <a:ext cx="11616159" cy="5474824"/>
          </a:xfrm>
        </p:spPr>
        <p:txBody>
          <a:bodyPr>
            <a:noAutofit/>
          </a:bodyPr>
          <a:lstStyle/>
          <a:p>
            <a:pPr algn="l"/>
            <a:r>
              <a:rPr lang="ru-RU" sz="1800" b="1" i="0" dirty="0">
                <a:solidFill>
                  <a:srgbClr val="212529"/>
                </a:solidFill>
                <a:effectLst/>
              </a:rPr>
              <a:t>Новаторы: </a:t>
            </a:r>
            <a:r>
              <a:rPr lang="ru-RU" sz="1800" b="0" i="0" dirty="0">
                <a:solidFill>
                  <a:srgbClr val="212529"/>
                </a:solidFill>
                <a:effectLst/>
              </a:rPr>
              <a:t>это гики и нерды.</a:t>
            </a:r>
            <a:br>
              <a:rPr lang="ru-RU" sz="1800" b="0" i="0" dirty="0">
                <a:solidFill>
                  <a:srgbClr val="212529"/>
                </a:solidFill>
                <a:effectLst/>
              </a:rPr>
            </a:br>
            <a:r>
              <a:rPr lang="ru-RU" sz="1800" b="0" i="0" dirty="0">
                <a:solidFill>
                  <a:srgbClr val="212529"/>
                </a:solidFill>
                <a:effectLst/>
              </a:rPr>
              <a:t>Поиск технологических новинок — хобби. Стоят в очередях за новыми Айфонами и делают предзаказ на Яндекс.Станцию. Покупают крутые штуки потому, что это </a:t>
            </a:r>
            <a:r>
              <a:rPr lang="ru-RU" sz="1800" b="1" i="0" dirty="0">
                <a:solidFill>
                  <a:srgbClr val="7030A0"/>
                </a:solidFill>
                <a:effectLst/>
              </a:rPr>
              <a:t>прикольно</a:t>
            </a:r>
            <a:r>
              <a:rPr lang="en-US" sz="1800" b="1" i="0" dirty="0">
                <a:solidFill>
                  <a:srgbClr val="7030A0"/>
                </a:solidFill>
                <a:effectLst/>
              </a:rPr>
              <a:t> </a:t>
            </a:r>
            <a:r>
              <a:rPr lang="ru-RU" sz="1800" b="1" i="0" dirty="0">
                <a:solidFill>
                  <a:srgbClr val="7030A0"/>
                </a:solidFill>
                <a:effectLst/>
              </a:rPr>
              <a:t>и круто</a:t>
            </a:r>
            <a:r>
              <a:rPr lang="ru-RU" sz="1800" b="0" i="0" dirty="0">
                <a:solidFill>
                  <a:srgbClr val="212529"/>
                </a:solidFill>
                <a:effectLst/>
              </a:rPr>
              <a:t>, даже если они лагают.</a:t>
            </a:r>
            <a:endParaRPr lang="ru-RU" sz="1800" b="1" i="0" dirty="0">
              <a:solidFill>
                <a:srgbClr val="212529"/>
              </a:solidFill>
              <a:effectLst/>
            </a:endParaRPr>
          </a:p>
          <a:p>
            <a:pPr algn="l"/>
            <a:r>
              <a:rPr lang="ru-RU" sz="1800" b="1" i="0" dirty="0">
                <a:solidFill>
                  <a:srgbClr val="212529"/>
                </a:solidFill>
                <a:effectLst/>
              </a:rPr>
              <a:t>Ранние последователи (провидцы)</a:t>
            </a:r>
            <a:r>
              <a:rPr lang="ru-RU" sz="1800" b="0" i="0" dirty="0">
                <a:solidFill>
                  <a:srgbClr val="212529"/>
                </a:solidFill>
                <a:effectLst/>
              </a:rPr>
              <a:t>:</a:t>
            </a:r>
            <a:br>
              <a:rPr lang="ru-RU" sz="1800" b="0" i="0" dirty="0">
                <a:solidFill>
                  <a:srgbClr val="212529"/>
                </a:solidFill>
                <a:effectLst/>
              </a:rPr>
            </a:br>
            <a:r>
              <a:rPr lang="ru-RU" sz="1800" b="0" i="0" dirty="0">
                <a:solidFill>
                  <a:srgbClr val="212529"/>
                </a:solidFill>
                <a:effectLst/>
              </a:rPr>
              <a:t>не такие упоротые, как новаторы. Не разбираются в тонкостях, но могут оценить новую технологию за ее преимущества. Полагаются на свое видение и интуицию. </a:t>
            </a:r>
            <a:r>
              <a:rPr lang="ru-RU" sz="1800" b="1" i="0" dirty="0">
                <a:solidFill>
                  <a:srgbClr val="7030A0"/>
                </a:solidFill>
                <a:effectLst/>
              </a:rPr>
              <a:t>Демонстрация преимущества.</a:t>
            </a:r>
          </a:p>
          <a:p>
            <a:pPr algn="l"/>
            <a:r>
              <a:rPr lang="ru-RU" sz="1800" b="1" i="0" dirty="0">
                <a:solidFill>
                  <a:srgbClr val="212529"/>
                </a:solidFill>
                <a:effectLst/>
              </a:rPr>
              <a:t>Раннее большинство</a:t>
            </a:r>
            <a:br>
              <a:rPr lang="ru-RU" sz="1800" dirty="0">
                <a:solidFill>
                  <a:srgbClr val="212529"/>
                </a:solidFill>
              </a:rPr>
            </a:br>
            <a:r>
              <a:rPr lang="ru-RU" sz="1800" b="0" i="0" dirty="0">
                <a:solidFill>
                  <a:srgbClr val="212529"/>
                </a:solidFill>
                <a:effectLst/>
              </a:rPr>
              <a:t>Они тоже любят новые технологии, но гораздо больше </a:t>
            </a:r>
            <a:r>
              <a:rPr lang="ru-RU" sz="1800" b="1" i="0" dirty="0">
                <a:solidFill>
                  <a:srgbClr val="7030A0"/>
                </a:solidFill>
                <a:effectLst/>
              </a:rPr>
              <a:t>прагматики</a:t>
            </a:r>
            <a:r>
              <a:rPr lang="ru-RU" sz="1800" b="0" i="0" dirty="0">
                <a:solidFill>
                  <a:srgbClr val="212529"/>
                </a:solidFill>
                <a:effectLst/>
              </a:rPr>
              <a:t>. Прежде чем покупать новый гаджет или подписку, они </a:t>
            </a:r>
            <a:r>
              <a:rPr lang="ru-RU" sz="1800" b="1" i="0" dirty="0">
                <a:solidFill>
                  <a:srgbClr val="212529"/>
                </a:solidFill>
                <a:effectLst/>
              </a:rPr>
              <a:t>подождут</a:t>
            </a:r>
            <a:r>
              <a:rPr lang="ru-RU" sz="1800" b="0" i="0" dirty="0">
                <a:solidFill>
                  <a:srgbClr val="212529"/>
                </a:solidFill>
                <a:effectLst/>
              </a:rPr>
              <a:t>, пока его протестит кто-то другой, почитают </a:t>
            </a:r>
            <a:r>
              <a:rPr lang="ru-RU" sz="1800" b="1" i="0" dirty="0">
                <a:solidFill>
                  <a:srgbClr val="212529"/>
                </a:solidFill>
                <a:effectLst/>
              </a:rPr>
              <a:t>отзывы</a:t>
            </a:r>
            <a:r>
              <a:rPr lang="ru-RU" sz="1800" b="0" i="0" dirty="0">
                <a:solidFill>
                  <a:srgbClr val="212529"/>
                </a:solidFill>
                <a:effectLst/>
              </a:rPr>
              <a:t> и тогда решат, что это им подходит. Чтобы завоевать их доверие, сделайте так, чтобы о вашей технологии говорили </a:t>
            </a:r>
            <a:r>
              <a:rPr lang="ru-RU" sz="1800" b="1" i="0" dirty="0">
                <a:solidFill>
                  <a:srgbClr val="212529"/>
                </a:solidFill>
                <a:effectLst/>
              </a:rPr>
              <a:t>авторитетные</a:t>
            </a:r>
            <a:r>
              <a:rPr lang="ru-RU" sz="1800" b="0" i="0" dirty="0">
                <a:solidFill>
                  <a:srgbClr val="212529"/>
                </a:solidFill>
                <a:effectLst/>
              </a:rPr>
              <a:t> для них </a:t>
            </a:r>
            <a:r>
              <a:rPr lang="ru-RU" sz="1800" b="1" i="0" dirty="0">
                <a:solidFill>
                  <a:srgbClr val="212529"/>
                </a:solidFill>
                <a:effectLst/>
              </a:rPr>
              <a:t>источники</a:t>
            </a:r>
            <a:r>
              <a:rPr lang="ru-RU" sz="1800" b="0" i="0" dirty="0">
                <a:solidFill>
                  <a:srgbClr val="212529"/>
                </a:solidFill>
                <a:effectLst/>
              </a:rPr>
              <a:t>.</a:t>
            </a:r>
            <a:br>
              <a:rPr lang="ru-RU" sz="1800" b="0" i="0" dirty="0">
                <a:solidFill>
                  <a:srgbClr val="212529"/>
                </a:solidFill>
                <a:effectLst/>
              </a:rPr>
            </a:br>
            <a:r>
              <a:rPr lang="ru-RU" sz="1800" b="0" i="0" dirty="0">
                <a:solidFill>
                  <a:srgbClr val="212529"/>
                </a:solidFill>
                <a:effectLst/>
              </a:rPr>
              <a:t>Проникнуть в этот сегмент значит обеспечить себе стабильную прибыль и рост. </a:t>
            </a:r>
            <a:r>
              <a:rPr lang="ru-RU" sz="1800" b="1" i="0" dirty="0">
                <a:solidFill>
                  <a:srgbClr val="7030A0"/>
                </a:solidFill>
                <a:effectLst/>
              </a:rPr>
              <a:t>Проверенное решение.</a:t>
            </a:r>
          </a:p>
          <a:p>
            <a:pPr algn="l"/>
            <a:r>
              <a:rPr lang="ru-RU" sz="1800" b="1" i="0" dirty="0">
                <a:solidFill>
                  <a:srgbClr val="212529"/>
                </a:solidFill>
                <a:effectLst/>
              </a:rPr>
              <a:t>Позднее большинство</a:t>
            </a:r>
            <a:br>
              <a:rPr lang="ru-RU" sz="1800" dirty="0">
                <a:solidFill>
                  <a:srgbClr val="212529"/>
                </a:solidFill>
              </a:rPr>
            </a:br>
            <a:r>
              <a:rPr lang="ru-RU" sz="1800" b="0" i="0" dirty="0">
                <a:solidFill>
                  <a:srgbClr val="212529"/>
                </a:solidFill>
                <a:effectLst/>
              </a:rPr>
              <a:t>Если раннее большинство способно самостоятельно справиться с технологичным продуктом, представители позднего большинства ждут, пока он станет отраслевым стандартом. Покупают у крупных компаний и только если точно уверены. Эта группа тоже составляет около трети рынка. </a:t>
            </a:r>
            <a:r>
              <a:rPr lang="ru-RU" sz="1800" b="1" i="0" dirty="0">
                <a:solidFill>
                  <a:srgbClr val="7030A0"/>
                </a:solidFill>
                <a:effectLst/>
              </a:rPr>
              <a:t>Простота использования. </a:t>
            </a:r>
            <a:r>
              <a:rPr lang="en-US" sz="1800" b="1" i="0" dirty="0">
                <a:solidFill>
                  <a:srgbClr val="7030A0"/>
                </a:solidFill>
                <a:effectLst/>
              </a:rPr>
              <a:t>Must-have.</a:t>
            </a:r>
            <a:endParaRPr lang="ru-RU" sz="1800" b="1" i="0" dirty="0">
              <a:solidFill>
                <a:srgbClr val="7030A0"/>
              </a:solidFill>
              <a:effectLst/>
            </a:endParaRPr>
          </a:p>
          <a:p>
            <a:pPr algn="l"/>
            <a:r>
              <a:rPr lang="ru-RU" sz="1800" b="1" i="0" dirty="0">
                <a:solidFill>
                  <a:srgbClr val="212529"/>
                </a:solidFill>
                <a:effectLst/>
              </a:rPr>
              <a:t>«Увальни»</a:t>
            </a:r>
            <a:br>
              <a:rPr lang="ru-RU" sz="1800" dirty="0">
                <a:solidFill>
                  <a:srgbClr val="212529"/>
                </a:solidFill>
              </a:rPr>
            </a:br>
            <a:r>
              <a:rPr lang="ru-RU" sz="1800" b="0" i="0" dirty="0">
                <a:solidFill>
                  <a:srgbClr val="212529"/>
                </a:solidFill>
                <a:effectLst/>
              </a:rPr>
              <a:t>Ничего не хотят знать о новых технологиях. Обучаются со скрипом и только если нет другого выхода. Составляют небольшую часть рынка, так что просто игнорируйте.</a:t>
            </a:r>
            <a:r>
              <a:rPr lang="en-US" sz="1800" b="0" i="0" dirty="0">
                <a:solidFill>
                  <a:srgbClr val="212529"/>
                </a:solidFill>
                <a:effectLst/>
              </a:rPr>
              <a:t> </a:t>
            </a:r>
            <a:r>
              <a:rPr lang="ru-RU" sz="1800" b="1" i="0" dirty="0">
                <a:solidFill>
                  <a:srgbClr val="7030A0"/>
                </a:solidFill>
                <a:effectLst/>
              </a:rPr>
              <a:t>Низкие цены.</a:t>
            </a: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802952B7-5570-0DCE-66BD-A0B7F7AA29CA}"/>
              </a:ext>
            </a:extLst>
          </p:cNvPr>
          <p:cNvSpPr txBox="1">
            <a:spLocks/>
          </p:cNvSpPr>
          <p:nvPr/>
        </p:nvSpPr>
        <p:spPr>
          <a:xfrm>
            <a:off x="433087" y="330401"/>
            <a:ext cx="10515600" cy="6997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/>
              <a:t>Цикл принятия решений Джефри Мура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4169E50-B22C-DA92-5993-73541216E7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8687" y="139217"/>
            <a:ext cx="1121376" cy="1464654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C614E8D3-5225-AE4A-1621-AF3AB0BDAB0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85722" y="6199382"/>
            <a:ext cx="2006278" cy="638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2911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2CAAE80-2F80-2E1E-44CA-2A1F47A9BD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695" y="143157"/>
            <a:ext cx="4121426" cy="966718"/>
          </a:xfrm>
        </p:spPr>
        <p:txBody>
          <a:bodyPr/>
          <a:lstStyle/>
          <a:p>
            <a:r>
              <a:rPr lang="ru-RU" dirty="0"/>
              <a:t>Метод персон</a:t>
            </a:r>
          </a:p>
        </p:txBody>
      </p:sp>
      <p:pic>
        <p:nvPicPr>
          <p:cNvPr id="9" name="Объект 8">
            <a:extLst>
              <a:ext uri="{FF2B5EF4-FFF2-40B4-BE49-F238E27FC236}">
                <a16:creationId xmlns:a16="http://schemas.microsoft.com/office/drawing/2014/main" id="{0EC9E303-A546-CFF6-2CE2-D84BE13641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40626" y="-3861"/>
            <a:ext cx="6851373" cy="2408606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7CDAAD9-B2FF-2666-5C76-D459EC583090}"/>
              </a:ext>
            </a:extLst>
          </p:cNvPr>
          <p:cNvSpPr txBox="1"/>
          <p:nvPr/>
        </p:nvSpPr>
        <p:spPr>
          <a:xfrm>
            <a:off x="430695" y="977348"/>
            <a:ext cx="5665304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i="0" u="none" strike="noStrike" dirty="0">
                <a:solidFill>
                  <a:srgbClr val="000000"/>
                </a:solidFill>
                <a:effectLst/>
                <a:latin typeface="var(--stk-f--b_family)"/>
              </a:rPr>
              <a:t>Метод персон</a:t>
            </a:r>
            <a:r>
              <a:rPr lang="ru-RU" b="0" i="0" dirty="0">
                <a:solidFill>
                  <a:srgbClr val="000000"/>
                </a:solidFill>
                <a:effectLst/>
                <a:latin typeface="GraphikLCG-Regular"/>
              </a:rPr>
              <a:t> — это качественный метод исследования. Его цель — создать нескольких персонажей с характеристиками потенциальных пользователей продукта.</a:t>
            </a:r>
            <a:br>
              <a:rPr lang="ru-RU" b="0" i="0" dirty="0">
                <a:solidFill>
                  <a:srgbClr val="000000"/>
                </a:solidFill>
                <a:effectLst/>
                <a:latin typeface="GraphikLCG-Regular"/>
              </a:rPr>
            </a:br>
            <a:r>
              <a:rPr lang="ru-RU" b="0" i="0" dirty="0">
                <a:solidFill>
                  <a:srgbClr val="000000"/>
                </a:solidFill>
                <a:effectLst/>
                <a:latin typeface="GraphikLCG-Regular"/>
              </a:rPr>
              <a:t>Каждый персонаж — это собирательный образ одной группы вашей целевой аудитории.</a:t>
            </a:r>
            <a:br>
              <a:rPr lang="ru-RU" b="0" i="0" dirty="0">
                <a:solidFill>
                  <a:srgbClr val="292929"/>
                </a:solidFill>
                <a:effectLst/>
                <a:latin typeface="source-serif-pro"/>
              </a:rPr>
            </a:br>
            <a:r>
              <a:rPr lang="ru-RU" b="0" i="0" dirty="0">
                <a:solidFill>
                  <a:srgbClr val="292929"/>
                </a:solidFill>
                <a:effectLst/>
                <a:latin typeface="source-serif-pro"/>
              </a:rPr>
              <a:t>Рекомендуется составлять до 4-х персон.</a:t>
            </a:r>
            <a:br>
              <a:rPr lang="ru-RU" b="0" i="0" dirty="0">
                <a:solidFill>
                  <a:srgbClr val="292929"/>
                </a:solidFill>
                <a:effectLst/>
                <a:latin typeface="source-serif-pro"/>
              </a:rPr>
            </a:br>
            <a:r>
              <a:rPr lang="ru-RU" b="0" i="0" dirty="0">
                <a:solidFill>
                  <a:srgbClr val="292929"/>
                </a:solidFill>
                <a:effectLst/>
                <a:latin typeface="source-serif-pro"/>
              </a:rPr>
              <a:t>Большее количество — расфокусировка, будет только мешать в принятии решений.</a:t>
            </a:r>
          </a:p>
          <a:p>
            <a:br>
              <a:rPr lang="ru-RU" dirty="0">
                <a:solidFill>
                  <a:srgbClr val="292929"/>
                </a:solidFill>
                <a:latin typeface="source-serif-pro"/>
              </a:rPr>
            </a:br>
            <a:r>
              <a:rPr lang="ru-RU" b="0" i="0" dirty="0">
                <a:solidFill>
                  <a:srgbClr val="292929"/>
                </a:solidFill>
                <a:effectLst/>
                <a:latin typeface="source-serif-pro"/>
              </a:rPr>
              <a:t>Включает разделы: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292929"/>
                </a:solidFill>
                <a:effectLst/>
                <a:latin typeface="source-serif-pro"/>
              </a:rPr>
              <a:t>имя, фотография,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292929"/>
                </a:solidFill>
                <a:effectLst/>
                <a:latin typeface="source-serif-pro"/>
              </a:rPr>
              <a:t>демографические данные,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292929"/>
                </a:solidFill>
                <a:effectLst/>
                <a:latin typeface="source-serif-pro"/>
              </a:rPr>
              <a:t>предыстория (предыдущий опыт использования продуктов или услуг для закрытия потребностей пользователя),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292929"/>
                </a:solidFill>
                <a:latin typeface="source-serif-pro"/>
              </a:rPr>
              <a:t>ц</a:t>
            </a:r>
            <a:r>
              <a:rPr lang="ru-RU" b="0" i="0" dirty="0">
                <a:solidFill>
                  <a:srgbClr val="292929"/>
                </a:solidFill>
                <a:effectLst/>
                <a:latin typeface="source-serif-pro"/>
              </a:rPr>
              <a:t>ели (зачем пользователи покупают ваш продукт),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292929"/>
                </a:solidFill>
                <a:effectLst/>
                <a:latin typeface="source-serif-pro"/>
              </a:rPr>
              <a:t>мотивацию («возможность простого создания классного ролика из фотографий)</a:t>
            </a:r>
            <a:r>
              <a:rPr lang="ru-RU" dirty="0">
                <a:solidFill>
                  <a:srgbClr val="292929"/>
                </a:solidFill>
                <a:latin typeface="source-serif-pro"/>
              </a:rPr>
              <a:t>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292929"/>
                </a:solidFill>
                <a:effectLst/>
                <a:latin typeface="source-serif-pro"/>
              </a:rPr>
              <a:t>барьеры (что потенциально мешает использовать ваш продукт)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B33DE76E-E925-42F4-2AAA-659FD3FF754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2281424"/>
            <a:ext cx="6096000" cy="4576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44842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DB7B6DB-2B50-EF50-37EE-FE5E561DC0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940" y="365125"/>
            <a:ext cx="10515600" cy="973345"/>
          </a:xfrm>
        </p:spPr>
        <p:txBody>
          <a:bodyPr/>
          <a:lstStyle/>
          <a:p>
            <a:r>
              <a:rPr lang="ru-RU" dirty="0"/>
              <a:t>Метод персон — как составить портреты?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09C6127-1883-4E8A-7D92-145B95B58F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923" y="1431235"/>
            <a:ext cx="6781800" cy="4719224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ru-RU" dirty="0"/>
              <a:t>Придумывать персоны, основываясь только на своем опыте, не самая хорошая идея. Фиктивный персонаж может быть полезен как набросок. Для разработки продукта он не только не поможет в принятии решений, но и может привести к ложным выводам и гипотезам.</a:t>
            </a:r>
          </a:p>
          <a:p>
            <a:pPr marL="0" indent="0">
              <a:buNone/>
            </a:pPr>
            <a:r>
              <a:rPr lang="ru-RU" b="1" i="0" dirty="0">
                <a:solidFill>
                  <a:srgbClr val="292929"/>
                </a:solidFill>
                <a:effectLst/>
                <a:latin typeface="sohne"/>
              </a:rPr>
              <a:t>Шаг 1. Исследование и сбор данных</a:t>
            </a:r>
          </a:p>
          <a:p>
            <a:pPr marL="0" indent="0">
              <a:buNone/>
            </a:pPr>
            <a:r>
              <a:rPr lang="ru-RU" b="0" i="0" dirty="0">
                <a:solidFill>
                  <a:srgbClr val="292929"/>
                </a:solidFill>
                <a:effectLst/>
                <a:latin typeface="source-serif-pro"/>
              </a:rPr>
              <a:t>Опросы или интервью. Когда нет времени или бюджета — смотрим готовые маркетинговые исследования, социальные сети.</a:t>
            </a:r>
            <a:endParaRPr lang="ru-RU" b="1" i="0" dirty="0">
              <a:solidFill>
                <a:srgbClr val="292929"/>
              </a:solidFill>
              <a:effectLst/>
              <a:latin typeface="sohne"/>
            </a:endParaRPr>
          </a:p>
          <a:p>
            <a:pPr marL="0" indent="0">
              <a:buNone/>
            </a:pPr>
            <a:r>
              <a:rPr lang="ru-RU" b="1" i="0" dirty="0">
                <a:solidFill>
                  <a:srgbClr val="292929"/>
                </a:solidFill>
                <a:effectLst/>
                <a:latin typeface="sohne"/>
              </a:rPr>
              <a:t>Шаг 2. Обработка данных</a:t>
            </a:r>
          </a:p>
          <a:p>
            <a:pPr marL="0" indent="0">
              <a:buNone/>
            </a:pPr>
            <a:r>
              <a:rPr lang="ru-RU" b="0" i="0" dirty="0">
                <a:solidFill>
                  <a:srgbClr val="292929"/>
                </a:solidFill>
                <a:effectLst/>
                <a:latin typeface="source-serif-pro"/>
              </a:rPr>
              <a:t>Сгруппировать и проанализировать. Выделить кластеры и описать представителей «кластера» в виде персоны.</a:t>
            </a:r>
            <a:endParaRPr lang="ru-RU" b="1" i="0" dirty="0">
              <a:solidFill>
                <a:srgbClr val="292929"/>
              </a:solidFill>
              <a:effectLst/>
              <a:latin typeface="sohne"/>
            </a:endParaRPr>
          </a:p>
          <a:p>
            <a:pPr marL="0" indent="0">
              <a:buNone/>
            </a:pPr>
            <a:endParaRPr lang="ru-RU" b="1" i="0" dirty="0">
              <a:solidFill>
                <a:srgbClr val="292929"/>
              </a:solidFill>
              <a:effectLst/>
              <a:latin typeface="sohne"/>
            </a:endParaRPr>
          </a:p>
          <a:p>
            <a:pPr marL="0" indent="0">
              <a:buNone/>
            </a:pPr>
            <a:endParaRPr lang="ru-RU" b="1" i="0" dirty="0">
              <a:solidFill>
                <a:srgbClr val="292929"/>
              </a:solidFill>
              <a:effectLst/>
              <a:latin typeface="sohne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BB4BB25-503B-56B7-0289-B9D0C2AAAC5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50477" y="3555033"/>
            <a:ext cx="5054775" cy="3302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12070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D9581AD-0883-3DBF-9269-CBE117786C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086" y="365125"/>
            <a:ext cx="10515600" cy="877603"/>
          </a:xfrm>
        </p:spPr>
        <p:txBody>
          <a:bodyPr/>
          <a:lstStyle/>
          <a:p>
            <a:r>
              <a:rPr lang="ru-RU" dirty="0"/>
              <a:t>Метод персон, пример: ЦА фитнес клуба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FF15B71-A265-03DF-2484-4A63B7188A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3086" y="1540217"/>
            <a:ext cx="7738641" cy="2152107"/>
          </a:xfrm>
        </p:spPr>
        <p:txBody>
          <a:bodyPr>
            <a:normAutofit fontScale="85000" lnSpcReduction="20000"/>
          </a:bodyPr>
          <a:lstStyle/>
          <a:p>
            <a:r>
              <a:rPr lang="ru-RU" dirty="0"/>
              <a:t>Молодые люди, желающие подкачаться, чтобы понравиться противоположному полу</a:t>
            </a:r>
          </a:p>
          <a:p>
            <a:r>
              <a:rPr lang="ru-RU" dirty="0"/>
              <a:t>Люди среднего возраста, желающие сбросить вес</a:t>
            </a:r>
          </a:p>
          <a:p>
            <a:r>
              <a:rPr lang="ru-RU" dirty="0"/>
              <a:t>Брутальные мужчины, желающие выглядеть ещё брутальнее</a:t>
            </a:r>
          </a:p>
          <a:p>
            <a:r>
              <a:rPr lang="ru-RU" dirty="0"/>
              <a:t>Пожилые люди, желающие поддерживать здоровье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D94D806-81B9-C01E-AABC-E78253F30B4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47276" y="1393199"/>
            <a:ext cx="3550165" cy="236441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0DE5141-356C-D490-A204-C270D1042152}"/>
              </a:ext>
            </a:extLst>
          </p:cNvPr>
          <p:cNvSpPr txBox="1"/>
          <p:nvPr/>
        </p:nvSpPr>
        <p:spPr>
          <a:xfrm>
            <a:off x="2251275" y="4070631"/>
            <a:ext cx="890671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accent2"/>
                </a:solidFill>
              </a:rPr>
              <a:t>Иван, 18 лет, студент ВУЗа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0070C0"/>
                </a:solidFill>
              </a:rPr>
              <a:t>Павел Петрович, 43 года, менеджер среднего звена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C00000"/>
                </a:solidFill>
              </a:rPr>
              <a:t>Антон, 35 лет, победитель различных фитнес-соревнований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accent6">
                    <a:lumMod val="50000"/>
                  </a:schemeClr>
                </a:solidFill>
              </a:rPr>
              <a:t>Василиса Петровна, 56 лет, преподаватель ВУЗа</a:t>
            </a:r>
          </a:p>
        </p:txBody>
      </p:sp>
    </p:spTree>
    <p:extLst>
      <p:ext uri="{BB962C8B-B14F-4D97-AF65-F5344CB8AC3E}">
        <p14:creationId xmlns:p14="http://schemas.microsoft.com/office/powerpoint/2010/main" val="25372065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7E47E4A-28C5-B4B6-110A-8C2ED522C6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21548"/>
          </a:xfrm>
        </p:spPr>
        <p:txBody>
          <a:bodyPr/>
          <a:lstStyle/>
          <a:p>
            <a:r>
              <a:rPr lang="ru-RU" dirty="0"/>
              <a:t>Что нужно уметь </a:t>
            </a:r>
            <a:r>
              <a:rPr lang="ru-RU" dirty="0" err="1"/>
              <a:t>продакту</a:t>
            </a:r>
            <a:r>
              <a:rPr lang="ru-RU" dirty="0"/>
              <a:t>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DD90264-A137-981D-2A90-4BCAD16183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78558"/>
            <a:ext cx="10515600" cy="4398405"/>
          </a:xfrm>
        </p:spPr>
        <p:txBody>
          <a:bodyPr>
            <a:normAutofit fontScale="92500" lnSpcReduction="20000"/>
          </a:bodyPr>
          <a:lstStyle/>
          <a:p>
            <a:r>
              <a:rPr lang="ru-RU" dirty="0">
                <a:effectLst/>
                <a:latin typeface="Helvetica" pitchFamily="2" charset="0"/>
              </a:rPr>
              <a:t>Понимать потребность рынка (</a:t>
            </a:r>
            <a:r>
              <a:rPr lang="ru-RU" dirty="0">
                <a:solidFill>
                  <a:srgbClr val="0034ED"/>
                </a:solidFill>
                <a:effectLst/>
                <a:latin typeface="Helvetica" pitchFamily="2" charset="0"/>
              </a:rPr>
              <a:t>пользователи</a:t>
            </a:r>
            <a:r>
              <a:rPr lang="ru-RU" dirty="0">
                <a:effectLst/>
                <a:latin typeface="Helvetica" pitchFamily="2" charset="0"/>
              </a:rPr>
              <a:t>)</a:t>
            </a:r>
          </a:p>
          <a:p>
            <a:pPr lvl="1"/>
            <a:r>
              <a:rPr lang="ru-RU" i="1" dirty="0">
                <a:effectLst/>
                <a:latin typeface="Helvetica" pitchFamily="2" charset="0"/>
              </a:rPr>
              <a:t>думаем со стороны пользователя</a:t>
            </a:r>
            <a:endParaRPr lang="ru-RU" dirty="0">
              <a:effectLst/>
              <a:latin typeface="Helvetica" pitchFamily="2" charset="0"/>
            </a:endParaRPr>
          </a:p>
          <a:p>
            <a:pPr lvl="1"/>
            <a:r>
              <a:rPr lang="ru-RU" i="1" dirty="0">
                <a:effectLst/>
                <a:latin typeface="Helvetica" pitchFamily="2" charset="0"/>
              </a:rPr>
              <a:t>разговариваем с пользователем</a:t>
            </a:r>
            <a:endParaRPr lang="ru-RU" dirty="0">
              <a:effectLst/>
              <a:latin typeface="Helvetica" pitchFamily="2" charset="0"/>
            </a:endParaRPr>
          </a:p>
          <a:p>
            <a:r>
              <a:rPr lang="ru-RU" dirty="0">
                <a:effectLst/>
                <a:latin typeface="Helvetica" pitchFamily="2" charset="0"/>
              </a:rPr>
              <a:t>Уметь выбрать самое важное (</a:t>
            </a:r>
            <a:r>
              <a:rPr lang="ru-RU" dirty="0">
                <a:solidFill>
                  <a:srgbClr val="0034ED"/>
                </a:solidFill>
                <a:effectLst/>
                <a:latin typeface="Helvetica" pitchFamily="2" charset="0"/>
              </a:rPr>
              <a:t>приоритезация</a:t>
            </a:r>
            <a:r>
              <a:rPr lang="ru-RU" dirty="0">
                <a:effectLst/>
                <a:latin typeface="Helvetica" pitchFamily="2" charset="0"/>
              </a:rPr>
              <a:t>)</a:t>
            </a:r>
          </a:p>
          <a:p>
            <a:pPr lvl="1"/>
            <a:r>
              <a:rPr lang="ru-RU" i="1" dirty="0">
                <a:effectLst/>
                <a:latin typeface="Helvetica" pitchFamily="2" charset="0"/>
              </a:rPr>
              <a:t>выдвигаем гипотезы и ставим эксперименты</a:t>
            </a:r>
            <a:endParaRPr lang="ru-RU" dirty="0">
              <a:effectLst/>
              <a:latin typeface="Helvetica" pitchFamily="2" charset="0"/>
            </a:endParaRPr>
          </a:p>
          <a:p>
            <a:r>
              <a:rPr lang="ru-RU" dirty="0">
                <a:effectLst/>
                <a:latin typeface="Helvetica" pitchFamily="2" charset="0"/>
              </a:rPr>
              <a:t>Уметь довести задачу до реализации (</a:t>
            </a:r>
            <a:r>
              <a:rPr lang="ru-RU" dirty="0">
                <a:solidFill>
                  <a:srgbClr val="0034ED"/>
                </a:solidFill>
                <a:effectLst/>
                <a:latin typeface="Helvetica" pitchFamily="2" charset="0"/>
              </a:rPr>
              <a:t>разработчики</a:t>
            </a:r>
            <a:r>
              <a:rPr lang="ru-RU" dirty="0">
                <a:effectLst/>
                <a:latin typeface="Helvetica" pitchFamily="2" charset="0"/>
              </a:rPr>
              <a:t>)</a:t>
            </a:r>
          </a:p>
          <a:p>
            <a:pPr lvl="1"/>
            <a:r>
              <a:rPr lang="ru-RU" i="1" dirty="0">
                <a:effectLst/>
                <a:latin typeface="Helvetica" pitchFamily="2" charset="0"/>
              </a:rPr>
              <a:t>работаем гибко</a:t>
            </a:r>
            <a:endParaRPr lang="ru-RU" dirty="0">
              <a:effectLst/>
              <a:latin typeface="Helvetica" pitchFamily="2" charset="0"/>
            </a:endParaRPr>
          </a:p>
          <a:p>
            <a:r>
              <a:rPr lang="ru-RU" dirty="0">
                <a:effectLst/>
                <a:latin typeface="Helvetica" pitchFamily="2" charset="0"/>
              </a:rPr>
              <a:t>Проанализировать результаты (</a:t>
            </a:r>
            <a:r>
              <a:rPr lang="ru-RU" dirty="0">
                <a:solidFill>
                  <a:srgbClr val="0034ED"/>
                </a:solidFill>
                <a:effectLst/>
                <a:latin typeface="Helvetica" pitchFamily="2" charset="0"/>
              </a:rPr>
              <a:t>аналитика</a:t>
            </a:r>
            <a:r>
              <a:rPr lang="ru-RU" dirty="0">
                <a:effectLst/>
                <a:latin typeface="Helvetica" pitchFamily="2" charset="0"/>
              </a:rPr>
              <a:t>)</a:t>
            </a:r>
          </a:p>
          <a:p>
            <a:pPr lvl="1"/>
            <a:r>
              <a:rPr lang="ru-RU" i="1" dirty="0">
                <a:effectLst/>
                <a:latin typeface="Helvetica" pitchFamily="2" charset="0"/>
              </a:rPr>
              <a:t>верим только числам</a:t>
            </a:r>
          </a:p>
          <a:p>
            <a:pPr lvl="1"/>
            <a:r>
              <a:rPr lang="ru-RU" i="1" dirty="0">
                <a:effectLst/>
                <a:latin typeface="Helvetica" pitchFamily="2" charset="0"/>
              </a:rPr>
              <a:t>выдвигаем гипотезы и ставим эксперименты</a:t>
            </a:r>
            <a:endParaRPr lang="ru-RU" dirty="0">
              <a:effectLst/>
              <a:latin typeface="Helvetica" pitchFamily="2" charset="0"/>
            </a:endParaRPr>
          </a:p>
          <a:p>
            <a:r>
              <a:rPr lang="ru-RU" dirty="0">
                <a:effectLst/>
                <a:latin typeface="Helvetica" pitchFamily="2" charset="0"/>
              </a:rPr>
              <a:t>Показать рост прибыли руководству (</a:t>
            </a:r>
            <a:r>
              <a:rPr lang="ru-RU" dirty="0">
                <a:solidFill>
                  <a:srgbClr val="0034ED"/>
                </a:solidFill>
                <a:effectLst/>
                <a:latin typeface="Helvetica" pitchFamily="2" charset="0"/>
              </a:rPr>
              <a:t>бизнес</a:t>
            </a:r>
            <a:r>
              <a:rPr lang="ru-RU" dirty="0">
                <a:effectLst/>
                <a:latin typeface="Helvetica" pitchFamily="2" charset="0"/>
              </a:rPr>
              <a:t>)</a:t>
            </a:r>
            <a:endParaRPr lang="ru-RU" dirty="0">
              <a:latin typeface="Helvetica" pitchFamily="2" charset="0"/>
            </a:endParaRPr>
          </a:p>
          <a:p>
            <a:pPr lvl="1"/>
            <a:r>
              <a:rPr lang="ru-RU" i="1" dirty="0">
                <a:effectLst/>
                <a:latin typeface="Helvetica" pitchFamily="2" charset="0"/>
              </a:rPr>
              <a:t>верим только числам</a:t>
            </a:r>
            <a:endParaRPr lang="ru-RU" dirty="0">
              <a:effectLst/>
              <a:latin typeface="Helvetica" pitchFamily="2" charset="0"/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4206514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3857" y="-12700"/>
            <a:ext cx="7044267" cy="3232573"/>
            <a:chOff x="17893" y="-9525"/>
            <a:chExt cx="5283200" cy="2424430"/>
          </a:xfrm>
        </p:grpSpPr>
        <p:sp>
          <p:nvSpPr>
            <p:cNvPr id="3" name="object 3"/>
            <p:cNvSpPr/>
            <p:nvPr/>
          </p:nvSpPr>
          <p:spPr>
            <a:xfrm>
              <a:off x="2919069" y="136057"/>
              <a:ext cx="2266315" cy="2266315"/>
            </a:xfrm>
            <a:custGeom>
              <a:avLst/>
              <a:gdLst/>
              <a:ahLst/>
              <a:cxnLst/>
              <a:rect l="l" t="t" r="r" b="b"/>
              <a:pathLst>
                <a:path w="2266315" h="2266315">
                  <a:moveTo>
                    <a:pt x="1133030" y="2266061"/>
                  </a:moveTo>
                  <a:lnTo>
                    <a:pt x="1085136" y="2265067"/>
                  </a:lnTo>
                  <a:lnTo>
                    <a:pt x="1037748" y="2262112"/>
                  </a:lnTo>
                  <a:lnTo>
                    <a:pt x="990905" y="2257234"/>
                  </a:lnTo>
                  <a:lnTo>
                    <a:pt x="944649" y="2250472"/>
                  </a:lnTo>
                  <a:lnTo>
                    <a:pt x="899017" y="2241867"/>
                  </a:lnTo>
                  <a:lnTo>
                    <a:pt x="854049" y="2231458"/>
                  </a:lnTo>
                  <a:lnTo>
                    <a:pt x="809784" y="2219283"/>
                  </a:lnTo>
                  <a:lnTo>
                    <a:pt x="766262" y="2205383"/>
                  </a:lnTo>
                  <a:lnTo>
                    <a:pt x="723522" y="2189796"/>
                  </a:lnTo>
                  <a:lnTo>
                    <a:pt x="681603" y="2172561"/>
                  </a:lnTo>
                  <a:lnTo>
                    <a:pt x="640545" y="2153720"/>
                  </a:lnTo>
                  <a:lnTo>
                    <a:pt x="600387" y="2133309"/>
                  </a:lnTo>
                  <a:lnTo>
                    <a:pt x="561168" y="2111370"/>
                  </a:lnTo>
                  <a:lnTo>
                    <a:pt x="522928" y="2087940"/>
                  </a:lnTo>
                  <a:lnTo>
                    <a:pt x="485706" y="2063060"/>
                  </a:lnTo>
                  <a:lnTo>
                    <a:pt x="449540" y="2036769"/>
                  </a:lnTo>
                  <a:lnTo>
                    <a:pt x="414472" y="2009106"/>
                  </a:lnTo>
                  <a:lnTo>
                    <a:pt x="380540" y="1980110"/>
                  </a:lnTo>
                  <a:lnTo>
                    <a:pt x="347782" y="1949821"/>
                  </a:lnTo>
                  <a:lnTo>
                    <a:pt x="316240" y="1918279"/>
                  </a:lnTo>
                  <a:lnTo>
                    <a:pt x="285951" y="1885521"/>
                  </a:lnTo>
                  <a:lnTo>
                    <a:pt x="256955" y="1851589"/>
                  </a:lnTo>
                  <a:lnTo>
                    <a:pt x="229292" y="1816521"/>
                  </a:lnTo>
                  <a:lnTo>
                    <a:pt x="203001" y="1780355"/>
                  </a:lnTo>
                  <a:lnTo>
                    <a:pt x="178121" y="1743133"/>
                  </a:lnTo>
                  <a:lnTo>
                    <a:pt x="154691" y="1704893"/>
                  </a:lnTo>
                  <a:lnTo>
                    <a:pt x="132752" y="1665674"/>
                  </a:lnTo>
                  <a:lnTo>
                    <a:pt x="112341" y="1625516"/>
                  </a:lnTo>
                  <a:lnTo>
                    <a:pt x="93499" y="1584458"/>
                  </a:lnTo>
                  <a:lnTo>
                    <a:pt x="76265" y="1542539"/>
                  </a:lnTo>
                  <a:lnTo>
                    <a:pt x="60678" y="1499799"/>
                  </a:lnTo>
                  <a:lnTo>
                    <a:pt x="46778" y="1456277"/>
                  </a:lnTo>
                  <a:lnTo>
                    <a:pt x="34603" y="1412012"/>
                  </a:lnTo>
                  <a:lnTo>
                    <a:pt x="24194" y="1367044"/>
                  </a:lnTo>
                  <a:lnTo>
                    <a:pt x="15589" y="1321412"/>
                  </a:lnTo>
                  <a:lnTo>
                    <a:pt x="8827" y="1275155"/>
                  </a:lnTo>
                  <a:lnTo>
                    <a:pt x="3949" y="1228313"/>
                  </a:lnTo>
                  <a:lnTo>
                    <a:pt x="993" y="1180925"/>
                  </a:lnTo>
                  <a:lnTo>
                    <a:pt x="0" y="1133030"/>
                  </a:lnTo>
                  <a:lnTo>
                    <a:pt x="1100" y="1083072"/>
                  </a:lnTo>
                  <a:lnTo>
                    <a:pt x="4385" y="1033407"/>
                  </a:lnTo>
                  <a:lnTo>
                    <a:pt x="9826" y="984100"/>
                  </a:lnTo>
                  <a:lnTo>
                    <a:pt x="17396" y="935217"/>
                  </a:lnTo>
                  <a:lnTo>
                    <a:pt x="27069" y="886823"/>
                  </a:lnTo>
                  <a:lnTo>
                    <a:pt x="38818" y="838983"/>
                  </a:lnTo>
                  <a:lnTo>
                    <a:pt x="52615" y="791762"/>
                  </a:lnTo>
                  <a:lnTo>
                    <a:pt x="68433" y="745225"/>
                  </a:lnTo>
                  <a:lnTo>
                    <a:pt x="86246" y="699438"/>
                  </a:lnTo>
                  <a:lnTo>
                    <a:pt x="106027" y="654466"/>
                  </a:lnTo>
                  <a:lnTo>
                    <a:pt x="127748" y="610375"/>
                  </a:lnTo>
                  <a:lnTo>
                    <a:pt x="151382" y="567228"/>
                  </a:lnTo>
                  <a:lnTo>
                    <a:pt x="176903" y="525093"/>
                  </a:lnTo>
                  <a:lnTo>
                    <a:pt x="204283" y="484033"/>
                  </a:lnTo>
                  <a:lnTo>
                    <a:pt x="233495" y="444114"/>
                  </a:lnTo>
                  <a:lnTo>
                    <a:pt x="264513" y="405402"/>
                  </a:lnTo>
                  <a:lnTo>
                    <a:pt x="297309" y="367961"/>
                  </a:lnTo>
                  <a:lnTo>
                    <a:pt x="331856" y="331857"/>
                  </a:lnTo>
                  <a:lnTo>
                    <a:pt x="367961" y="297309"/>
                  </a:lnTo>
                  <a:lnTo>
                    <a:pt x="405402" y="264513"/>
                  </a:lnTo>
                  <a:lnTo>
                    <a:pt x="444114" y="233495"/>
                  </a:lnTo>
                  <a:lnTo>
                    <a:pt x="484033" y="204283"/>
                  </a:lnTo>
                  <a:lnTo>
                    <a:pt x="525093" y="176903"/>
                  </a:lnTo>
                  <a:lnTo>
                    <a:pt x="567228" y="151382"/>
                  </a:lnTo>
                  <a:lnTo>
                    <a:pt x="610375" y="127748"/>
                  </a:lnTo>
                  <a:lnTo>
                    <a:pt x="654466" y="106027"/>
                  </a:lnTo>
                  <a:lnTo>
                    <a:pt x="699438" y="86246"/>
                  </a:lnTo>
                  <a:lnTo>
                    <a:pt x="745225" y="68433"/>
                  </a:lnTo>
                  <a:lnTo>
                    <a:pt x="791762" y="52615"/>
                  </a:lnTo>
                  <a:lnTo>
                    <a:pt x="838983" y="38818"/>
                  </a:lnTo>
                  <a:lnTo>
                    <a:pt x="886823" y="27069"/>
                  </a:lnTo>
                  <a:lnTo>
                    <a:pt x="935217" y="17396"/>
                  </a:lnTo>
                  <a:lnTo>
                    <a:pt x="984100" y="9826"/>
                  </a:lnTo>
                  <a:lnTo>
                    <a:pt x="1033407" y="4385"/>
                  </a:lnTo>
                  <a:lnTo>
                    <a:pt x="1083072" y="1100"/>
                  </a:lnTo>
                  <a:lnTo>
                    <a:pt x="1133030" y="0"/>
                  </a:lnTo>
                  <a:lnTo>
                    <a:pt x="1180925" y="993"/>
                  </a:lnTo>
                  <a:lnTo>
                    <a:pt x="1228313" y="3949"/>
                  </a:lnTo>
                  <a:lnTo>
                    <a:pt x="1275155" y="8827"/>
                  </a:lnTo>
                  <a:lnTo>
                    <a:pt x="1321412" y="15589"/>
                  </a:lnTo>
                  <a:lnTo>
                    <a:pt x="1367044" y="24194"/>
                  </a:lnTo>
                  <a:lnTo>
                    <a:pt x="1412012" y="34603"/>
                  </a:lnTo>
                  <a:lnTo>
                    <a:pt x="1456277" y="46778"/>
                  </a:lnTo>
                  <a:lnTo>
                    <a:pt x="1499799" y="60678"/>
                  </a:lnTo>
                  <a:lnTo>
                    <a:pt x="1542539" y="76265"/>
                  </a:lnTo>
                  <a:lnTo>
                    <a:pt x="1584458" y="93499"/>
                  </a:lnTo>
                  <a:lnTo>
                    <a:pt x="1625516" y="112341"/>
                  </a:lnTo>
                  <a:lnTo>
                    <a:pt x="1665674" y="132752"/>
                  </a:lnTo>
                  <a:lnTo>
                    <a:pt x="1704893" y="154691"/>
                  </a:lnTo>
                  <a:lnTo>
                    <a:pt x="1743133" y="178121"/>
                  </a:lnTo>
                  <a:lnTo>
                    <a:pt x="1780355" y="203001"/>
                  </a:lnTo>
                  <a:lnTo>
                    <a:pt x="1816520" y="229292"/>
                  </a:lnTo>
                  <a:lnTo>
                    <a:pt x="1851589" y="256955"/>
                  </a:lnTo>
                  <a:lnTo>
                    <a:pt x="1885521" y="285951"/>
                  </a:lnTo>
                  <a:lnTo>
                    <a:pt x="1918279" y="316240"/>
                  </a:lnTo>
                  <a:lnTo>
                    <a:pt x="1949821" y="347782"/>
                  </a:lnTo>
                  <a:lnTo>
                    <a:pt x="1980110" y="380540"/>
                  </a:lnTo>
                  <a:lnTo>
                    <a:pt x="2009106" y="414472"/>
                  </a:lnTo>
                  <a:lnTo>
                    <a:pt x="2036769" y="449540"/>
                  </a:lnTo>
                  <a:lnTo>
                    <a:pt x="2063060" y="485706"/>
                  </a:lnTo>
                  <a:lnTo>
                    <a:pt x="2087940" y="522928"/>
                  </a:lnTo>
                  <a:lnTo>
                    <a:pt x="2111369" y="561168"/>
                  </a:lnTo>
                  <a:lnTo>
                    <a:pt x="2133309" y="600387"/>
                  </a:lnTo>
                  <a:lnTo>
                    <a:pt x="2153719" y="640545"/>
                  </a:lnTo>
                  <a:lnTo>
                    <a:pt x="2172561" y="681603"/>
                  </a:lnTo>
                  <a:lnTo>
                    <a:pt x="2189795" y="723522"/>
                  </a:lnTo>
                  <a:lnTo>
                    <a:pt x="2205382" y="766262"/>
                  </a:lnTo>
                  <a:lnTo>
                    <a:pt x="2219283" y="809784"/>
                  </a:lnTo>
                  <a:lnTo>
                    <a:pt x="2231457" y="854049"/>
                  </a:lnTo>
                  <a:lnTo>
                    <a:pt x="2241867" y="899017"/>
                  </a:lnTo>
                  <a:lnTo>
                    <a:pt x="2250472" y="944649"/>
                  </a:lnTo>
                  <a:lnTo>
                    <a:pt x="2257233" y="990905"/>
                  </a:lnTo>
                  <a:lnTo>
                    <a:pt x="2262111" y="1037748"/>
                  </a:lnTo>
                  <a:lnTo>
                    <a:pt x="2265067" y="1085136"/>
                  </a:lnTo>
                  <a:lnTo>
                    <a:pt x="2266061" y="1133030"/>
                  </a:lnTo>
                  <a:lnTo>
                    <a:pt x="2265067" y="1180925"/>
                  </a:lnTo>
                  <a:lnTo>
                    <a:pt x="2262111" y="1228313"/>
                  </a:lnTo>
                  <a:lnTo>
                    <a:pt x="2257233" y="1275155"/>
                  </a:lnTo>
                  <a:lnTo>
                    <a:pt x="2250472" y="1321412"/>
                  </a:lnTo>
                  <a:lnTo>
                    <a:pt x="2241867" y="1367044"/>
                  </a:lnTo>
                  <a:lnTo>
                    <a:pt x="2231457" y="1412012"/>
                  </a:lnTo>
                  <a:lnTo>
                    <a:pt x="2219283" y="1456277"/>
                  </a:lnTo>
                  <a:lnTo>
                    <a:pt x="2205382" y="1499799"/>
                  </a:lnTo>
                  <a:lnTo>
                    <a:pt x="2189795" y="1542539"/>
                  </a:lnTo>
                  <a:lnTo>
                    <a:pt x="2172561" y="1584458"/>
                  </a:lnTo>
                  <a:lnTo>
                    <a:pt x="2153719" y="1625516"/>
                  </a:lnTo>
                  <a:lnTo>
                    <a:pt x="2133309" y="1665674"/>
                  </a:lnTo>
                  <a:lnTo>
                    <a:pt x="2111369" y="1704893"/>
                  </a:lnTo>
                  <a:lnTo>
                    <a:pt x="2087940" y="1743133"/>
                  </a:lnTo>
                  <a:lnTo>
                    <a:pt x="2063060" y="1780355"/>
                  </a:lnTo>
                  <a:lnTo>
                    <a:pt x="2036769" y="1816521"/>
                  </a:lnTo>
                  <a:lnTo>
                    <a:pt x="2009106" y="1851589"/>
                  </a:lnTo>
                  <a:lnTo>
                    <a:pt x="1980110" y="1885521"/>
                  </a:lnTo>
                  <a:lnTo>
                    <a:pt x="1949821" y="1918279"/>
                  </a:lnTo>
                  <a:lnTo>
                    <a:pt x="1918279" y="1949821"/>
                  </a:lnTo>
                  <a:lnTo>
                    <a:pt x="1885521" y="1980110"/>
                  </a:lnTo>
                  <a:lnTo>
                    <a:pt x="1851589" y="2009106"/>
                  </a:lnTo>
                  <a:lnTo>
                    <a:pt x="1816520" y="2036769"/>
                  </a:lnTo>
                  <a:lnTo>
                    <a:pt x="1780355" y="2063060"/>
                  </a:lnTo>
                  <a:lnTo>
                    <a:pt x="1743133" y="2087940"/>
                  </a:lnTo>
                  <a:lnTo>
                    <a:pt x="1704893" y="2111370"/>
                  </a:lnTo>
                  <a:lnTo>
                    <a:pt x="1665674" y="2133309"/>
                  </a:lnTo>
                  <a:lnTo>
                    <a:pt x="1625516" y="2153720"/>
                  </a:lnTo>
                  <a:lnTo>
                    <a:pt x="1584458" y="2172561"/>
                  </a:lnTo>
                  <a:lnTo>
                    <a:pt x="1542539" y="2189796"/>
                  </a:lnTo>
                  <a:lnTo>
                    <a:pt x="1499799" y="2205383"/>
                  </a:lnTo>
                  <a:lnTo>
                    <a:pt x="1456277" y="2219283"/>
                  </a:lnTo>
                  <a:lnTo>
                    <a:pt x="1412012" y="2231458"/>
                  </a:lnTo>
                  <a:lnTo>
                    <a:pt x="1367044" y="2241867"/>
                  </a:lnTo>
                  <a:lnTo>
                    <a:pt x="1321412" y="2250472"/>
                  </a:lnTo>
                  <a:lnTo>
                    <a:pt x="1275155" y="2257234"/>
                  </a:lnTo>
                  <a:lnTo>
                    <a:pt x="1228313" y="2262112"/>
                  </a:lnTo>
                  <a:lnTo>
                    <a:pt x="1180925" y="2265067"/>
                  </a:lnTo>
                  <a:lnTo>
                    <a:pt x="1133030" y="2266061"/>
                  </a:lnTo>
                  <a:close/>
                </a:path>
              </a:pathLst>
            </a:custGeom>
            <a:solidFill>
              <a:srgbClr val="0034EC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" name="object 4"/>
            <p:cNvSpPr/>
            <p:nvPr/>
          </p:nvSpPr>
          <p:spPr>
            <a:xfrm>
              <a:off x="2919069" y="136057"/>
              <a:ext cx="2266315" cy="2266315"/>
            </a:xfrm>
            <a:custGeom>
              <a:avLst/>
              <a:gdLst/>
              <a:ahLst/>
              <a:cxnLst/>
              <a:rect l="l" t="t" r="r" b="b"/>
              <a:pathLst>
                <a:path w="2266315" h="2266315">
                  <a:moveTo>
                    <a:pt x="2266061" y="1133030"/>
                  </a:moveTo>
                  <a:lnTo>
                    <a:pt x="2265067" y="1085136"/>
                  </a:lnTo>
                  <a:lnTo>
                    <a:pt x="2262112" y="1037748"/>
                  </a:lnTo>
                  <a:lnTo>
                    <a:pt x="2257233" y="990905"/>
                  </a:lnTo>
                  <a:lnTo>
                    <a:pt x="2250472" y="944649"/>
                  </a:lnTo>
                  <a:lnTo>
                    <a:pt x="2241867" y="899017"/>
                  </a:lnTo>
                  <a:lnTo>
                    <a:pt x="2231457" y="854049"/>
                  </a:lnTo>
                  <a:lnTo>
                    <a:pt x="2219283" y="809784"/>
                  </a:lnTo>
                  <a:lnTo>
                    <a:pt x="2205382" y="766262"/>
                  </a:lnTo>
                  <a:lnTo>
                    <a:pt x="2189795" y="723522"/>
                  </a:lnTo>
                  <a:lnTo>
                    <a:pt x="2172561" y="681603"/>
                  </a:lnTo>
                  <a:lnTo>
                    <a:pt x="2153719" y="640545"/>
                  </a:lnTo>
                  <a:lnTo>
                    <a:pt x="2133309" y="600387"/>
                  </a:lnTo>
                  <a:lnTo>
                    <a:pt x="2111369" y="561168"/>
                  </a:lnTo>
                  <a:lnTo>
                    <a:pt x="2087940" y="522928"/>
                  </a:lnTo>
                  <a:lnTo>
                    <a:pt x="2063060" y="485706"/>
                  </a:lnTo>
                  <a:lnTo>
                    <a:pt x="2036769" y="449540"/>
                  </a:lnTo>
                  <a:lnTo>
                    <a:pt x="2009106" y="414472"/>
                  </a:lnTo>
                  <a:lnTo>
                    <a:pt x="1980110" y="380540"/>
                  </a:lnTo>
                  <a:lnTo>
                    <a:pt x="1949821" y="347782"/>
                  </a:lnTo>
                  <a:lnTo>
                    <a:pt x="1918279" y="316240"/>
                  </a:lnTo>
                  <a:lnTo>
                    <a:pt x="1885521" y="285951"/>
                  </a:lnTo>
                  <a:lnTo>
                    <a:pt x="1851589" y="256955"/>
                  </a:lnTo>
                  <a:lnTo>
                    <a:pt x="1816520" y="229292"/>
                  </a:lnTo>
                  <a:lnTo>
                    <a:pt x="1780355" y="203001"/>
                  </a:lnTo>
                  <a:lnTo>
                    <a:pt x="1743133" y="178121"/>
                  </a:lnTo>
                  <a:lnTo>
                    <a:pt x="1704893" y="154691"/>
                  </a:lnTo>
                  <a:lnTo>
                    <a:pt x="1665674" y="132752"/>
                  </a:lnTo>
                  <a:lnTo>
                    <a:pt x="1625516" y="112341"/>
                  </a:lnTo>
                  <a:lnTo>
                    <a:pt x="1584458" y="93499"/>
                  </a:lnTo>
                  <a:lnTo>
                    <a:pt x="1542539" y="76265"/>
                  </a:lnTo>
                  <a:lnTo>
                    <a:pt x="1499799" y="60678"/>
                  </a:lnTo>
                  <a:lnTo>
                    <a:pt x="1456277" y="46778"/>
                  </a:lnTo>
                  <a:lnTo>
                    <a:pt x="1412012" y="34603"/>
                  </a:lnTo>
                  <a:lnTo>
                    <a:pt x="1367044" y="24194"/>
                  </a:lnTo>
                  <a:lnTo>
                    <a:pt x="1321412" y="15589"/>
                  </a:lnTo>
                  <a:lnTo>
                    <a:pt x="1275155" y="8827"/>
                  </a:lnTo>
                  <a:lnTo>
                    <a:pt x="1228313" y="3949"/>
                  </a:lnTo>
                  <a:lnTo>
                    <a:pt x="1180925" y="993"/>
                  </a:lnTo>
                  <a:lnTo>
                    <a:pt x="1133030" y="0"/>
                  </a:lnTo>
                  <a:lnTo>
                    <a:pt x="1083072" y="1100"/>
                  </a:lnTo>
                  <a:lnTo>
                    <a:pt x="1033407" y="4385"/>
                  </a:lnTo>
                  <a:lnTo>
                    <a:pt x="984100" y="9826"/>
                  </a:lnTo>
                  <a:lnTo>
                    <a:pt x="935217" y="17396"/>
                  </a:lnTo>
                  <a:lnTo>
                    <a:pt x="886823" y="27069"/>
                  </a:lnTo>
                  <a:lnTo>
                    <a:pt x="838983" y="38818"/>
                  </a:lnTo>
                  <a:lnTo>
                    <a:pt x="791762" y="52615"/>
                  </a:lnTo>
                  <a:lnTo>
                    <a:pt x="745225" y="68433"/>
                  </a:lnTo>
                  <a:lnTo>
                    <a:pt x="699438" y="86246"/>
                  </a:lnTo>
                  <a:lnTo>
                    <a:pt x="654466" y="106027"/>
                  </a:lnTo>
                  <a:lnTo>
                    <a:pt x="610375" y="127748"/>
                  </a:lnTo>
                  <a:lnTo>
                    <a:pt x="567228" y="151382"/>
                  </a:lnTo>
                  <a:lnTo>
                    <a:pt x="525093" y="176903"/>
                  </a:lnTo>
                  <a:lnTo>
                    <a:pt x="484033" y="204283"/>
                  </a:lnTo>
                  <a:lnTo>
                    <a:pt x="444114" y="233495"/>
                  </a:lnTo>
                  <a:lnTo>
                    <a:pt x="405402" y="264513"/>
                  </a:lnTo>
                  <a:lnTo>
                    <a:pt x="367961" y="297309"/>
                  </a:lnTo>
                  <a:lnTo>
                    <a:pt x="331856" y="331857"/>
                  </a:lnTo>
                  <a:lnTo>
                    <a:pt x="297309" y="367961"/>
                  </a:lnTo>
                  <a:lnTo>
                    <a:pt x="264513" y="405402"/>
                  </a:lnTo>
                  <a:lnTo>
                    <a:pt x="233495" y="444114"/>
                  </a:lnTo>
                  <a:lnTo>
                    <a:pt x="204283" y="484033"/>
                  </a:lnTo>
                  <a:lnTo>
                    <a:pt x="176903" y="525093"/>
                  </a:lnTo>
                  <a:lnTo>
                    <a:pt x="151382" y="567228"/>
                  </a:lnTo>
                  <a:lnTo>
                    <a:pt x="127748" y="610375"/>
                  </a:lnTo>
                  <a:lnTo>
                    <a:pt x="106027" y="654466"/>
                  </a:lnTo>
                  <a:lnTo>
                    <a:pt x="86246" y="699438"/>
                  </a:lnTo>
                  <a:lnTo>
                    <a:pt x="68433" y="745225"/>
                  </a:lnTo>
                  <a:lnTo>
                    <a:pt x="52615" y="791762"/>
                  </a:lnTo>
                  <a:lnTo>
                    <a:pt x="38818" y="838983"/>
                  </a:lnTo>
                  <a:lnTo>
                    <a:pt x="27069" y="886823"/>
                  </a:lnTo>
                  <a:lnTo>
                    <a:pt x="17396" y="935217"/>
                  </a:lnTo>
                  <a:lnTo>
                    <a:pt x="9826" y="984100"/>
                  </a:lnTo>
                  <a:lnTo>
                    <a:pt x="4385" y="1033407"/>
                  </a:lnTo>
                  <a:lnTo>
                    <a:pt x="1100" y="1083072"/>
                  </a:lnTo>
                  <a:lnTo>
                    <a:pt x="0" y="1133030"/>
                  </a:lnTo>
                  <a:lnTo>
                    <a:pt x="993" y="1180925"/>
                  </a:lnTo>
                  <a:lnTo>
                    <a:pt x="3949" y="1228313"/>
                  </a:lnTo>
                  <a:lnTo>
                    <a:pt x="8827" y="1275155"/>
                  </a:lnTo>
                  <a:lnTo>
                    <a:pt x="15589" y="1321412"/>
                  </a:lnTo>
                  <a:lnTo>
                    <a:pt x="24194" y="1367044"/>
                  </a:lnTo>
                  <a:lnTo>
                    <a:pt x="34603" y="1412012"/>
                  </a:lnTo>
                  <a:lnTo>
                    <a:pt x="46778" y="1456277"/>
                  </a:lnTo>
                  <a:lnTo>
                    <a:pt x="60678" y="1499799"/>
                  </a:lnTo>
                  <a:lnTo>
                    <a:pt x="76265" y="1542539"/>
                  </a:lnTo>
                  <a:lnTo>
                    <a:pt x="93499" y="1584458"/>
                  </a:lnTo>
                  <a:lnTo>
                    <a:pt x="112341" y="1625516"/>
                  </a:lnTo>
                  <a:lnTo>
                    <a:pt x="132752" y="1665674"/>
                  </a:lnTo>
                  <a:lnTo>
                    <a:pt x="154691" y="1704893"/>
                  </a:lnTo>
                  <a:lnTo>
                    <a:pt x="178121" y="1743133"/>
                  </a:lnTo>
                  <a:lnTo>
                    <a:pt x="203001" y="1780355"/>
                  </a:lnTo>
                  <a:lnTo>
                    <a:pt x="229292" y="1816521"/>
                  </a:lnTo>
                  <a:lnTo>
                    <a:pt x="256955" y="1851589"/>
                  </a:lnTo>
                  <a:lnTo>
                    <a:pt x="285951" y="1885521"/>
                  </a:lnTo>
                  <a:lnTo>
                    <a:pt x="316240" y="1918279"/>
                  </a:lnTo>
                  <a:lnTo>
                    <a:pt x="347782" y="1949821"/>
                  </a:lnTo>
                  <a:lnTo>
                    <a:pt x="380540" y="1980110"/>
                  </a:lnTo>
                  <a:lnTo>
                    <a:pt x="414472" y="2009106"/>
                  </a:lnTo>
                  <a:lnTo>
                    <a:pt x="449540" y="2036769"/>
                  </a:lnTo>
                  <a:lnTo>
                    <a:pt x="485706" y="2063060"/>
                  </a:lnTo>
                  <a:lnTo>
                    <a:pt x="522928" y="2087940"/>
                  </a:lnTo>
                  <a:lnTo>
                    <a:pt x="561168" y="2111370"/>
                  </a:lnTo>
                  <a:lnTo>
                    <a:pt x="600387" y="2133309"/>
                  </a:lnTo>
                  <a:lnTo>
                    <a:pt x="640545" y="2153720"/>
                  </a:lnTo>
                  <a:lnTo>
                    <a:pt x="681603" y="2172562"/>
                  </a:lnTo>
                  <a:lnTo>
                    <a:pt x="723522" y="2189796"/>
                  </a:lnTo>
                  <a:lnTo>
                    <a:pt x="766262" y="2205383"/>
                  </a:lnTo>
                  <a:lnTo>
                    <a:pt x="809784" y="2219283"/>
                  </a:lnTo>
                  <a:lnTo>
                    <a:pt x="854049" y="2231458"/>
                  </a:lnTo>
                  <a:lnTo>
                    <a:pt x="899017" y="2241867"/>
                  </a:lnTo>
                  <a:lnTo>
                    <a:pt x="944649" y="2250472"/>
                  </a:lnTo>
                  <a:lnTo>
                    <a:pt x="990905" y="2257234"/>
                  </a:lnTo>
                  <a:lnTo>
                    <a:pt x="1037748" y="2262112"/>
                  </a:lnTo>
                  <a:lnTo>
                    <a:pt x="1085136" y="2265068"/>
                  </a:lnTo>
                  <a:lnTo>
                    <a:pt x="1133030" y="2266061"/>
                  </a:lnTo>
                  <a:lnTo>
                    <a:pt x="1180925" y="2265068"/>
                  </a:lnTo>
                  <a:lnTo>
                    <a:pt x="1228313" y="2262112"/>
                  </a:lnTo>
                  <a:lnTo>
                    <a:pt x="1275155" y="2257234"/>
                  </a:lnTo>
                  <a:lnTo>
                    <a:pt x="1321412" y="2250472"/>
                  </a:lnTo>
                  <a:lnTo>
                    <a:pt x="1367044" y="2241867"/>
                  </a:lnTo>
                  <a:lnTo>
                    <a:pt x="1412012" y="2231458"/>
                  </a:lnTo>
                  <a:lnTo>
                    <a:pt x="1456277" y="2219283"/>
                  </a:lnTo>
                  <a:lnTo>
                    <a:pt x="1499799" y="2205383"/>
                  </a:lnTo>
                  <a:lnTo>
                    <a:pt x="1542539" y="2189796"/>
                  </a:lnTo>
                  <a:lnTo>
                    <a:pt x="1584458" y="2172562"/>
                  </a:lnTo>
                  <a:lnTo>
                    <a:pt x="1625516" y="2153720"/>
                  </a:lnTo>
                  <a:lnTo>
                    <a:pt x="1665674" y="2133309"/>
                  </a:lnTo>
                  <a:lnTo>
                    <a:pt x="1704893" y="2111370"/>
                  </a:lnTo>
                  <a:lnTo>
                    <a:pt x="1743133" y="2087940"/>
                  </a:lnTo>
                  <a:lnTo>
                    <a:pt x="1780355" y="2063060"/>
                  </a:lnTo>
                  <a:lnTo>
                    <a:pt x="1816520" y="2036769"/>
                  </a:lnTo>
                  <a:lnTo>
                    <a:pt x="1851589" y="2009106"/>
                  </a:lnTo>
                  <a:lnTo>
                    <a:pt x="1885521" y="1980110"/>
                  </a:lnTo>
                  <a:lnTo>
                    <a:pt x="1918279" y="1949821"/>
                  </a:lnTo>
                  <a:lnTo>
                    <a:pt x="1949821" y="1918279"/>
                  </a:lnTo>
                  <a:lnTo>
                    <a:pt x="1980110" y="1885521"/>
                  </a:lnTo>
                  <a:lnTo>
                    <a:pt x="2009106" y="1851589"/>
                  </a:lnTo>
                  <a:lnTo>
                    <a:pt x="2036769" y="1816521"/>
                  </a:lnTo>
                  <a:lnTo>
                    <a:pt x="2063060" y="1780355"/>
                  </a:lnTo>
                  <a:lnTo>
                    <a:pt x="2087940" y="1743133"/>
                  </a:lnTo>
                  <a:lnTo>
                    <a:pt x="2111369" y="1704893"/>
                  </a:lnTo>
                  <a:lnTo>
                    <a:pt x="2133309" y="1665674"/>
                  </a:lnTo>
                  <a:lnTo>
                    <a:pt x="2153719" y="1625516"/>
                  </a:lnTo>
                  <a:lnTo>
                    <a:pt x="2172561" y="1584458"/>
                  </a:lnTo>
                  <a:lnTo>
                    <a:pt x="2189795" y="1542539"/>
                  </a:lnTo>
                  <a:lnTo>
                    <a:pt x="2205382" y="1499799"/>
                  </a:lnTo>
                  <a:lnTo>
                    <a:pt x="2219283" y="1456277"/>
                  </a:lnTo>
                  <a:lnTo>
                    <a:pt x="2231457" y="1412012"/>
                  </a:lnTo>
                  <a:lnTo>
                    <a:pt x="2241867" y="1367044"/>
                  </a:lnTo>
                  <a:lnTo>
                    <a:pt x="2250472" y="1321412"/>
                  </a:lnTo>
                  <a:lnTo>
                    <a:pt x="2257233" y="1275155"/>
                  </a:lnTo>
                  <a:lnTo>
                    <a:pt x="2262112" y="1228313"/>
                  </a:lnTo>
                  <a:lnTo>
                    <a:pt x="2265067" y="1180925"/>
                  </a:lnTo>
                  <a:lnTo>
                    <a:pt x="2266061" y="1133030"/>
                  </a:lnTo>
                  <a:close/>
                </a:path>
              </a:pathLst>
            </a:custGeom>
            <a:ln w="2539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" name="object 5"/>
            <p:cNvSpPr/>
            <p:nvPr/>
          </p:nvSpPr>
          <p:spPr>
            <a:xfrm>
              <a:off x="3832279" y="771375"/>
              <a:ext cx="512445" cy="513080"/>
            </a:xfrm>
            <a:custGeom>
              <a:avLst/>
              <a:gdLst/>
              <a:ahLst/>
              <a:cxnLst/>
              <a:rect l="l" t="t" r="r" b="b"/>
              <a:pathLst>
                <a:path w="512445" h="513080">
                  <a:moveTo>
                    <a:pt x="255909" y="470266"/>
                  </a:moveTo>
                  <a:lnTo>
                    <a:pt x="206903" y="464605"/>
                  </a:lnTo>
                  <a:lnTo>
                    <a:pt x="161885" y="448483"/>
                  </a:lnTo>
                  <a:lnTo>
                    <a:pt x="122149" y="423196"/>
                  </a:lnTo>
                  <a:lnTo>
                    <a:pt x="88990" y="390037"/>
                  </a:lnTo>
                  <a:lnTo>
                    <a:pt x="63703" y="350302"/>
                  </a:lnTo>
                  <a:lnTo>
                    <a:pt x="47582" y="305284"/>
                  </a:lnTo>
                  <a:lnTo>
                    <a:pt x="41920" y="256278"/>
                  </a:lnTo>
                  <a:lnTo>
                    <a:pt x="43349" y="232038"/>
                  </a:lnTo>
                  <a:lnTo>
                    <a:pt x="47490" y="208631"/>
                  </a:lnTo>
                  <a:lnTo>
                    <a:pt x="54126" y="186166"/>
                  </a:lnTo>
                  <a:lnTo>
                    <a:pt x="63041" y="164755"/>
                  </a:lnTo>
                  <a:lnTo>
                    <a:pt x="56633" y="155748"/>
                  </a:lnTo>
                  <a:lnTo>
                    <a:pt x="15224" y="87244"/>
                  </a:lnTo>
                  <a:lnTo>
                    <a:pt x="0" y="26573"/>
                  </a:lnTo>
                  <a:lnTo>
                    <a:pt x="8645" y="8394"/>
                  </a:lnTo>
                  <a:lnTo>
                    <a:pt x="36303" y="0"/>
                  </a:lnTo>
                  <a:lnTo>
                    <a:pt x="75220" y="10713"/>
                  </a:lnTo>
                  <a:lnTo>
                    <a:pt x="95238" y="21197"/>
                  </a:lnTo>
                  <a:lnTo>
                    <a:pt x="35348" y="21197"/>
                  </a:lnTo>
                  <a:lnTo>
                    <a:pt x="23819" y="23520"/>
                  </a:lnTo>
                  <a:lnTo>
                    <a:pt x="20994" y="32133"/>
                  </a:lnTo>
                  <a:lnTo>
                    <a:pt x="23576" y="49857"/>
                  </a:lnTo>
                  <a:lnTo>
                    <a:pt x="34619" y="78053"/>
                  </a:lnTo>
                  <a:lnTo>
                    <a:pt x="57180" y="118081"/>
                  </a:lnTo>
                  <a:lnTo>
                    <a:pt x="83601" y="156700"/>
                  </a:lnTo>
                  <a:lnTo>
                    <a:pt x="116388" y="199079"/>
                  </a:lnTo>
                  <a:lnTo>
                    <a:pt x="143479" y="231155"/>
                  </a:lnTo>
                  <a:lnTo>
                    <a:pt x="159592" y="249216"/>
                  </a:lnTo>
                  <a:lnTo>
                    <a:pt x="163209" y="253260"/>
                  </a:lnTo>
                  <a:lnTo>
                    <a:pt x="171062" y="261799"/>
                  </a:lnTo>
                  <a:lnTo>
                    <a:pt x="182254" y="273631"/>
                  </a:lnTo>
                  <a:lnTo>
                    <a:pt x="184928" y="276543"/>
                  </a:lnTo>
                  <a:lnTo>
                    <a:pt x="215678" y="307854"/>
                  </a:lnTo>
                  <a:lnTo>
                    <a:pt x="238727" y="330082"/>
                  </a:lnTo>
                  <a:lnTo>
                    <a:pt x="250474" y="341187"/>
                  </a:lnTo>
                  <a:lnTo>
                    <a:pt x="258949" y="348977"/>
                  </a:lnTo>
                  <a:lnTo>
                    <a:pt x="270097" y="358970"/>
                  </a:lnTo>
                  <a:lnTo>
                    <a:pt x="273136" y="361730"/>
                  </a:lnTo>
                  <a:lnTo>
                    <a:pt x="307438" y="391111"/>
                  </a:lnTo>
                  <a:lnTo>
                    <a:pt x="314072" y="396503"/>
                  </a:lnTo>
                  <a:lnTo>
                    <a:pt x="314691" y="397017"/>
                  </a:lnTo>
                  <a:lnTo>
                    <a:pt x="355184" y="428303"/>
                  </a:lnTo>
                  <a:lnTo>
                    <a:pt x="385063" y="449145"/>
                  </a:lnTo>
                  <a:lnTo>
                    <a:pt x="347431" y="449145"/>
                  </a:lnTo>
                  <a:lnTo>
                    <a:pt x="326020" y="458070"/>
                  </a:lnTo>
                  <a:lnTo>
                    <a:pt x="303556" y="464705"/>
                  </a:lnTo>
                  <a:lnTo>
                    <a:pt x="280149" y="468841"/>
                  </a:lnTo>
                  <a:lnTo>
                    <a:pt x="255909" y="470266"/>
                  </a:lnTo>
                  <a:close/>
                </a:path>
                <a:path w="512445" h="513080">
                  <a:moveTo>
                    <a:pt x="387149" y="424984"/>
                  </a:moveTo>
                  <a:lnTo>
                    <a:pt x="352765" y="400035"/>
                  </a:lnTo>
                  <a:lnTo>
                    <a:pt x="314058" y="368981"/>
                  </a:lnTo>
                  <a:lnTo>
                    <a:pt x="271400" y="331455"/>
                  </a:lnTo>
                  <a:lnTo>
                    <a:pt x="225160" y="287090"/>
                  </a:lnTo>
                  <a:lnTo>
                    <a:pt x="180794" y="240831"/>
                  </a:lnTo>
                  <a:lnTo>
                    <a:pt x="143286" y="198148"/>
                  </a:lnTo>
                  <a:lnTo>
                    <a:pt x="112258" y="159418"/>
                  </a:lnTo>
                  <a:lnTo>
                    <a:pt x="87331" y="125015"/>
                  </a:lnTo>
                  <a:lnTo>
                    <a:pt x="99555" y="110711"/>
                  </a:lnTo>
                  <a:lnTo>
                    <a:pt x="112985" y="97560"/>
                  </a:lnTo>
                  <a:lnTo>
                    <a:pt x="127518" y="85612"/>
                  </a:lnTo>
                  <a:lnTo>
                    <a:pt x="143052" y="74921"/>
                  </a:lnTo>
                  <a:lnTo>
                    <a:pt x="94547" y="44396"/>
                  </a:lnTo>
                  <a:lnTo>
                    <a:pt x="58784" y="27321"/>
                  </a:lnTo>
                  <a:lnTo>
                    <a:pt x="35348" y="21197"/>
                  </a:lnTo>
                  <a:lnTo>
                    <a:pt x="95238" y="21197"/>
                  </a:lnTo>
                  <a:lnTo>
                    <a:pt x="119694" y="34005"/>
                  </a:lnTo>
                  <a:lnTo>
                    <a:pt x="164022" y="63346"/>
                  </a:lnTo>
                  <a:lnTo>
                    <a:pt x="347844" y="63346"/>
                  </a:lnTo>
                  <a:lnTo>
                    <a:pt x="389667" y="89381"/>
                  </a:lnTo>
                  <a:lnTo>
                    <a:pt x="422826" y="122540"/>
                  </a:lnTo>
                  <a:lnTo>
                    <a:pt x="448113" y="162275"/>
                  </a:lnTo>
                  <a:lnTo>
                    <a:pt x="464235" y="207293"/>
                  </a:lnTo>
                  <a:lnTo>
                    <a:pt x="469896" y="256299"/>
                  </a:lnTo>
                  <a:lnTo>
                    <a:pt x="468490" y="280632"/>
                  </a:lnTo>
                  <a:lnTo>
                    <a:pt x="464391" y="304144"/>
                  </a:lnTo>
                  <a:lnTo>
                    <a:pt x="457781" y="326705"/>
                  </a:lnTo>
                  <a:lnTo>
                    <a:pt x="448840" y="348185"/>
                  </a:lnTo>
                  <a:lnTo>
                    <a:pt x="462757" y="369198"/>
                  </a:lnTo>
                  <a:lnTo>
                    <a:pt x="437329" y="369198"/>
                  </a:lnTo>
                  <a:lnTo>
                    <a:pt x="426627" y="384760"/>
                  </a:lnTo>
                  <a:lnTo>
                    <a:pt x="414654" y="399314"/>
                  </a:lnTo>
                  <a:lnTo>
                    <a:pt x="401474" y="412756"/>
                  </a:lnTo>
                  <a:lnTo>
                    <a:pt x="387149" y="424984"/>
                  </a:lnTo>
                  <a:close/>
                </a:path>
                <a:path w="512445" h="513080">
                  <a:moveTo>
                    <a:pt x="347844" y="63346"/>
                  </a:moveTo>
                  <a:lnTo>
                    <a:pt x="164022" y="63346"/>
                  </a:lnTo>
                  <a:lnTo>
                    <a:pt x="185502" y="54417"/>
                  </a:lnTo>
                  <a:lnTo>
                    <a:pt x="208063" y="47813"/>
                  </a:lnTo>
                  <a:lnTo>
                    <a:pt x="231575" y="43717"/>
                  </a:lnTo>
                  <a:lnTo>
                    <a:pt x="255909" y="42311"/>
                  </a:lnTo>
                  <a:lnTo>
                    <a:pt x="304914" y="47972"/>
                  </a:lnTo>
                  <a:lnTo>
                    <a:pt x="347844" y="63346"/>
                  </a:lnTo>
                  <a:close/>
                </a:path>
                <a:path w="512445" h="513080">
                  <a:moveTo>
                    <a:pt x="507644" y="491329"/>
                  </a:moveTo>
                  <a:lnTo>
                    <a:pt x="480217" y="491329"/>
                  </a:lnTo>
                  <a:lnTo>
                    <a:pt x="488835" y="488496"/>
                  </a:lnTo>
                  <a:lnTo>
                    <a:pt x="491182" y="476915"/>
                  </a:lnTo>
                  <a:lnTo>
                    <a:pt x="485022" y="453450"/>
                  </a:lnTo>
                  <a:lnTo>
                    <a:pt x="467892" y="417683"/>
                  </a:lnTo>
                  <a:lnTo>
                    <a:pt x="437329" y="369198"/>
                  </a:lnTo>
                  <a:lnTo>
                    <a:pt x="462757" y="369198"/>
                  </a:lnTo>
                  <a:lnTo>
                    <a:pt x="478318" y="392692"/>
                  </a:lnTo>
                  <a:lnTo>
                    <a:pt x="501623" y="437180"/>
                  </a:lnTo>
                  <a:lnTo>
                    <a:pt x="512301" y="476031"/>
                  </a:lnTo>
                  <a:lnTo>
                    <a:pt x="507644" y="491329"/>
                  </a:lnTo>
                  <a:close/>
                </a:path>
                <a:path w="512445" h="513080">
                  <a:moveTo>
                    <a:pt x="478778" y="512742"/>
                  </a:moveTo>
                  <a:lnTo>
                    <a:pt x="438026" y="502837"/>
                  </a:lnTo>
                  <a:lnTo>
                    <a:pt x="382718" y="473176"/>
                  </a:lnTo>
                  <a:lnTo>
                    <a:pt x="347431" y="449145"/>
                  </a:lnTo>
                  <a:lnTo>
                    <a:pt x="385063" y="449145"/>
                  </a:lnTo>
                  <a:lnTo>
                    <a:pt x="387766" y="450940"/>
                  </a:lnTo>
                  <a:lnTo>
                    <a:pt x="394210" y="455092"/>
                  </a:lnTo>
                  <a:lnTo>
                    <a:pt x="434282" y="477681"/>
                  </a:lnTo>
                  <a:lnTo>
                    <a:pt x="462491" y="488742"/>
                  </a:lnTo>
                  <a:lnTo>
                    <a:pt x="480217" y="491329"/>
                  </a:lnTo>
                  <a:lnTo>
                    <a:pt x="507644" y="491329"/>
                  </a:lnTo>
                  <a:lnTo>
                    <a:pt x="503900" y="503626"/>
                  </a:lnTo>
                  <a:lnTo>
                    <a:pt x="498909" y="507614"/>
                  </a:lnTo>
                  <a:lnTo>
                    <a:pt x="493055" y="510463"/>
                  </a:lnTo>
                  <a:lnTo>
                    <a:pt x="486344" y="512172"/>
                  </a:lnTo>
                  <a:lnTo>
                    <a:pt x="478778" y="51274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055370" y="1084698"/>
              <a:ext cx="245441" cy="245441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27418" y="0"/>
              <a:ext cx="3272154" cy="2056130"/>
            </a:xfrm>
            <a:custGeom>
              <a:avLst/>
              <a:gdLst/>
              <a:ahLst/>
              <a:cxnLst/>
              <a:rect l="l" t="t" r="r" b="b"/>
              <a:pathLst>
                <a:path w="3272154" h="2056130">
                  <a:moveTo>
                    <a:pt x="3271766" y="420148"/>
                  </a:moveTo>
                  <a:lnTo>
                    <a:pt x="3271069" y="371915"/>
                  </a:lnTo>
                  <a:lnTo>
                    <a:pt x="3268989" y="324028"/>
                  </a:lnTo>
                  <a:lnTo>
                    <a:pt x="3265547" y="276506"/>
                  </a:lnTo>
                  <a:lnTo>
                    <a:pt x="3260761" y="229370"/>
                  </a:lnTo>
                  <a:lnTo>
                    <a:pt x="3254650" y="182637"/>
                  </a:lnTo>
                  <a:lnTo>
                    <a:pt x="3247234" y="136328"/>
                  </a:lnTo>
                  <a:lnTo>
                    <a:pt x="3238531" y="90461"/>
                  </a:lnTo>
                  <a:lnTo>
                    <a:pt x="3228562" y="45055"/>
                  </a:lnTo>
                  <a:lnTo>
                    <a:pt x="3217344" y="130"/>
                  </a:lnTo>
                  <a:lnTo>
                    <a:pt x="3217308" y="0"/>
                  </a:lnTo>
                </a:path>
                <a:path w="3272154" h="2056130">
                  <a:moveTo>
                    <a:pt x="55057" y="0"/>
                  </a:moveTo>
                  <a:lnTo>
                    <a:pt x="36738" y="75371"/>
                  </a:lnTo>
                  <a:lnTo>
                    <a:pt x="27069" y="123745"/>
                  </a:lnTo>
                  <a:lnTo>
                    <a:pt x="18852" y="172465"/>
                  </a:lnTo>
                  <a:lnTo>
                    <a:pt x="12099" y="221499"/>
                  </a:lnTo>
                  <a:lnTo>
                    <a:pt x="6825" y="270815"/>
                  </a:lnTo>
                  <a:lnTo>
                    <a:pt x="3042" y="320383"/>
                  </a:lnTo>
                  <a:lnTo>
                    <a:pt x="762" y="370171"/>
                  </a:lnTo>
                  <a:lnTo>
                    <a:pt x="0" y="420148"/>
                  </a:lnTo>
                  <a:lnTo>
                    <a:pt x="697" y="468382"/>
                  </a:lnTo>
                  <a:lnTo>
                    <a:pt x="2777" y="516269"/>
                  </a:lnTo>
                  <a:lnTo>
                    <a:pt x="6219" y="563790"/>
                  </a:lnTo>
                  <a:lnTo>
                    <a:pt x="11005" y="610927"/>
                  </a:lnTo>
                  <a:lnTo>
                    <a:pt x="17116" y="657659"/>
                  </a:lnTo>
                  <a:lnTo>
                    <a:pt x="24532" y="703969"/>
                  </a:lnTo>
                  <a:lnTo>
                    <a:pt x="33235" y="749836"/>
                  </a:lnTo>
                  <a:lnTo>
                    <a:pt x="43204" y="795241"/>
                  </a:lnTo>
                  <a:lnTo>
                    <a:pt x="54422" y="840166"/>
                  </a:lnTo>
                  <a:lnTo>
                    <a:pt x="66868" y="884591"/>
                  </a:lnTo>
                  <a:lnTo>
                    <a:pt x="80523" y="928497"/>
                  </a:lnTo>
                  <a:lnTo>
                    <a:pt x="95369" y="971864"/>
                  </a:lnTo>
                  <a:lnTo>
                    <a:pt x="111386" y="1014674"/>
                  </a:lnTo>
                  <a:lnTo>
                    <a:pt x="128555" y="1056908"/>
                  </a:lnTo>
                  <a:lnTo>
                    <a:pt x="146857" y="1098546"/>
                  </a:lnTo>
                  <a:lnTo>
                    <a:pt x="166273" y="1139568"/>
                  </a:lnTo>
                  <a:lnTo>
                    <a:pt x="186782" y="1179957"/>
                  </a:lnTo>
                  <a:lnTo>
                    <a:pt x="208368" y="1219692"/>
                  </a:lnTo>
                  <a:lnTo>
                    <a:pt x="231009" y="1258755"/>
                  </a:lnTo>
                  <a:lnTo>
                    <a:pt x="254687" y="1297126"/>
                  </a:lnTo>
                  <a:lnTo>
                    <a:pt x="279383" y="1334786"/>
                  </a:lnTo>
                  <a:lnTo>
                    <a:pt x="305077" y="1371716"/>
                  </a:lnTo>
                  <a:lnTo>
                    <a:pt x="331751" y="1407897"/>
                  </a:lnTo>
                  <a:lnTo>
                    <a:pt x="359385" y="1443310"/>
                  </a:lnTo>
                  <a:lnTo>
                    <a:pt x="387960" y="1477935"/>
                  </a:lnTo>
                  <a:lnTo>
                    <a:pt x="417456" y="1511753"/>
                  </a:lnTo>
                  <a:lnTo>
                    <a:pt x="447856" y="1544745"/>
                  </a:lnTo>
                  <a:lnTo>
                    <a:pt x="479139" y="1576893"/>
                  </a:lnTo>
                  <a:lnTo>
                    <a:pt x="511286" y="1608175"/>
                  </a:lnTo>
                  <a:lnTo>
                    <a:pt x="544278" y="1638575"/>
                  </a:lnTo>
                  <a:lnTo>
                    <a:pt x="578096" y="1668072"/>
                  </a:lnTo>
                  <a:lnTo>
                    <a:pt x="612721" y="1696647"/>
                  </a:lnTo>
                  <a:lnTo>
                    <a:pt x="648134" y="1724280"/>
                  </a:lnTo>
                  <a:lnTo>
                    <a:pt x="684315" y="1750954"/>
                  </a:lnTo>
                  <a:lnTo>
                    <a:pt x="721245" y="1776649"/>
                  </a:lnTo>
                  <a:lnTo>
                    <a:pt x="758905" y="1801344"/>
                  </a:lnTo>
                  <a:lnTo>
                    <a:pt x="797276" y="1825022"/>
                  </a:lnTo>
                  <a:lnTo>
                    <a:pt x="836339" y="1847664"/>
                  </a:lnTo>
                  <a:lnTo>
                    <a:pt x="876074" y="1869249"/>
                  </a:lnTo>
                  <a:lnTo>
                    <a:pt x="916463" y="1889759"/>
                  </a:lnTo>
                  <a:lnTo>
                    <a:pt x="957486" y="1909174"/>
                  </a:lnTo>
                  <a:lnTo>
                    <a:pt x="999123" y="1927476"/>
                  </a:lnTo>
                  <a:lnTo>
                    <a:pt x="1041357" y="1944645"/>
                  </a:lnTo>
                  <a:lnTo>
                    <a:pt x="1084167" y="1960662"/>
                  </a:lnTo>
                  <a:lnTo>
                    <a:pt x="1127534" y="1975508"/>
                  </a:lnTo>
                  <a:lnTo>
                    <a:pt x="1171440" y="1989163"/>
                  </a:lnTo>
                  <a:lnTo>
                    <a:pt x="1215865" y="2001610"/>
                  </a:lnTo>
                  <a:lnTo>
                    <a:pt x="1260790" y="2012827"/>
                  </a:lnTo>
                  <a:lnTo>
                    <a:pt x="1306195" y="2022796"/>
                  </a:lnTo>
                  <a:lnTo>
                    <a:pt x="1352062" y="2031499"/>
                  </a:lnTo>
                  <a:lnTo>
                    <a:pt x="1398372" y="2038915"/>
                  </a:lnTo>
                  <a:lnTo>
                    <a:pt x="1445104" y="2045026"/>
                  </a:lnTo>
                  <a:lnTo>
                    <a:pt x="1492241" y="2049812"/>
                  </a:lnTo>
                  <a:lnTo>
                    <a:pt x="1539762" y="2053255"/>
                  </a:lnTo>
                  <a:lnTo>
                    <a:pt x="1587649" y="2055334"/>
                  </a:lnTo>
                  <a:lnTo>
                    <a:pt x="1635883" y="2056032"/>
                  </a:lnTo>
                  <a:lnTo>
                    <a:pt x="1684117" y="2055334"/>
                  </a:lnTo>
                  <a:lnTo>
                    <a:pt x="1732004" y="2053255"/>
                  </a:lnTo>
                  <a:lnTo>
                    <a:pt x="1779525" y="2049812"/>
                  </a:lnTo>
                  <a:lnTo>
                    <a:pt x="1826662" y="2045026"/>
                  </a:lnTo>
                  <a:lnTo>
                    <a:pt x="1873394" y="2038915"/>
                  </a:lnTo>
                  <a:lnTo>
                    <a:pt x="1919704" y="2031499"/>
                  </a:lnTo>
                  <a:lnTo>
                    <a:pt x="1965571" y="2022796"/>
                  </a:lnTo>
                  <a:lnTo>
                    <a:pt x="2010976" y="2012827"/>
                  </a:lnTo>
                  <a:lnTo>
                    <a:pt x="2055901" y="2001610"/>
                  </a:lnTo>
                  <a:lnTo>
                    <a:pt x="2100326" y="1989163"/>
                  </a:lnTo>
                  <a:lnTo>
                    <a:pt x="2144232" y="1975508"/>
                  </a:lnTo>
                  <a:lnTo>
                    <a:pt x="2187599" y="1960662"/>
                  </a:lnTo>
                  <a:lnTo>
                    <a:pt x="2230409" y="1944645"/>
                  </a:lnTo>
                  <a:lnTo>
                    <a:pt x="2272643" y="1927476"/>
                  </a:lnTo>
                  <a:lnTo>
                    <a:pt x="2314280" y="1909174"/>
                  </a:lnTo>
                  <a:lnTo>
                    <a:pt x="2355303" y="1889759"/>
                  </a:lnTo>
                  <a:lnTo>
                    <a:pt x="2395692" y="1869249"/>
                  </a:lnTo>
                  <a:lnTo>
                    <a:pt x="2435427" y="1847664"/>
                  </a:lnTo>
                  <a:lnTo>
                    <a:pt x="2474490" y="1825022"/>
                  </a:lnTo>
                  <a:lnTo>
                    <a:pt x="2512861" y="1801344"/>
                  </a:lnTo>
                  <a:lnTo>
                    <a:pt x="2550521" y="1776649"/>
                  </a:lnTo>
                  <a:lnTo>
                    <a:pt x="2587451" y="1750954"/>
                  </a:lnTo>
                  <a:lnTo>
                    <a:pt x="2623632" y="1724280"/>
                  </a:lnTo>
                  <a:lnTo>
                    <a:pt x="2659045" y="1696647"/>
                  </a:lnTo>
                  <a:lnTo>
                    <a:pt x="2693670" y="1668072"/>
                  </a:lnTo>
                  <a:lnTo>
                    <a:pt x="2727488" y="1638575"/>
                  </a:lnTo>
                  <a:lnTo>
                    <a:pt x="2760480" y="1608175"/>
                  </a:lnTo>
                  <a:lnTo>
                    <a:pt x="2792627" y="1576893"/>
                  </a:lnTo>
                  <a:lnTo>
                    <a:pt x="2823910" y="1544745"/>
                  </a:lnTo>
                  <a:lnTo>
                    <a:pt x="2854310" y="1511753"/>
                  </a:lnTo>
                  <a:lnTo>
                    <a:pt x="2883806" y="1477935"/>
                  </a:lnTo>
                  <a:lnTo>
                    <a:pt x="2912381" y="1443310"/>
                  </a:lnTo>
                  <a:lnTo>
                    <a:pt x="2940015" y="1407897"/>
                  </a:lnTo>
                  <a:lnTo>
                    <a:pt x="2966689" y="1371716"/>
                  </a:lnTo>
                  <a:lnTo>
                    <a:pt x="2992383" y="1334786"/>
                  </a:lnTo>
                  <a:lnTo>
                    <a:pt x="3017079" y="1297126"/>
                  </a:lnTo>
                  <a:lnTo>
                    <a:pt x="3040757" y="1258755"/>
                  </a:lnTo>
                  <a:lnTo>
                    <a:pt x="3063398" y="1219692"/>
                  </a:lnTo>
                  <a:lnTo>
                    <a:pt x="3084984" y="1179957"/>
                  </a:lnTo>
                  <a:lnTo>
                    <a:pt x="3105493" y="1139568"/>
                  </a:lnTo>
                  <a:lnTo>
                    <a:pt x="3124909" y="1098546"/>
                  </a:lnTo>
                  <a:lnTo>
                    <a:pt x="3143211" y="1056908"/>
                  </a:lnTo>
                  <a:lnTo>
                    <a:pt x="3160380" y="1014674"/>
                  </a:lnTo>
                  <a:lnTo>
                    <a:pt x="3176397" y="971864"/>
                  </a:lnTo>
                  <a:lnTo>
                    <a:pt x="3191243" y="928497"/>
                  </a:lnTo>
                  <a:lnTo>
                    <a:pt x="3204898" y="884591"/>
                  </a:lnTo>
                  <a:lnTo>
                    <a:pt x="3217344" y="840166"/>
                  </a:lnTo>
                  <a:lnTo>
                    <a:pt x="3228562" y="795241"/>
                  </a:lnTo>
                  <a:lnTo>
                    <a:pt x="3238531" y="749836"/>
                  </a:lnTo>
                  <a:lnTo>
                    <a:pt x="3247234" y="703969"/>
                  </a:lnTo>
                  <a:lnTo>
                    <a:pt x="3254650" y="657659"/>
                  </a:lnTo>
                  <a:lnTo>
                    <a:pt x="3260761" y="610927"/>
                  </a:lnTo>
                  <a:lnTo>
                    <a:pt x="3265547" y="563790"/>
                  </a:lnTo>
                  <a:lnTo>
                    <a:pt x="3268989" y="516269"/>
                  </a:lnTo>
                  <a:lnTo>
                    <a:pt x="3271069" y="468382"/>
                  </a:lnTo>
                  <a:lnTo>
                    <a:pt x="3271766" y="420148"/>
                  </a:lnTo>
                </a:path>
              </a:pathLst>
            </a:custGeom>
            <a:ln w="19049">
              <a:solidFill>
                <a:srgbClr val="0034EC"/>
              </a:solidFill>
              <a:prstDash val="dot"/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93332" y="1828342"/>
              <a:ext cx="220041" cy="220041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4265523" y="1736609"/>
            <a:ext cx="2276685" cy="595035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6933" marR="6773" indent="432636">
              <a:lnSpc>
                <a:spcPts val="2200"/>
              </a:lnSpc>
              <a:spcBef>
                <a:spcPts val="240"/>
              </a:spcBef>
            </a:pPr>
            <a:r>
              <a:rPr sz="1867" spc="107" dirty="0">
                <a:solidFill>
                  <a:srgbClr val="FFFFFF"/>
                </a:solidFill>
                <a:latin typeface="Arial"/>
                <a:cs typeface="Arial"/>
              </a:rPr>
              <a:t>аналитики, </a:t>
            </a:r>
            <a:r>
              <a:rPr sz="1867" dirty="0">
                <a:solidFill>
                  <a:srgbClr val="FFFFFF"/>
                </a:solidFill>
                <a:latin typeface="Arial"/>
                <a:cs typeface="Arial"/>
              </a:rPr>
              <a:t>РРС-</a:t>
            </a:r>
            <a:r>
              <a:rPr sz="1867" spc="120" dirty="0">
                <a:solidFill>
                  <a:srgbClr val="FFFFFF"/>
                </a:solidFill>
                <a:latin typeface="Arial"/>
                <a:cs typeface="Arial"/>
              </a:rPr>
              <a:t>специалисты</a:t>
            </a:r>
            <a:endParaRPr sz="1867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14416" y="662093"/>
            <a:ext cx="2346960" cy="563879"/>
          </a:xfrm>
          <a:custGeom>
            <a:avLst/>
            <a:gdLst/>
            <a:ahLst/>
            <a:cxnLst/>
            <a:rect l="l" t="t" r="r" b="b"/>
            <a:pathLst>
              <a:path w="1760220" h="422909">
                <a:moveTo>
                  <a:pt x="1759940" y="209550"/>
                </a:moveTo>
                <a:lnTo>
                  <a:pt x="1446466" y="209550"/>
                </a:lnTo>
                <a:lnTo>
                  <a:pt x="1446466" y="0"/>
                </a:lnTo>
                <a:lnTo>
                  <a:pt x="0" y="0"/>
                </a:lnTo>
                <a:lnTo>
                  <a:pt x="0" y="209550"/>
                </a:lnTo>
                <a:lnTo>
                  <a:pt x="0" y="213360"/>
                </a:lnTo>
                <a:lnTo>
                  <a:pt x="0" y="422910"/>
                </a:lnTo>
                <a:lnTo>
                  <a:pt x="1759940" y="422910"/>
                </a:lnTo>
                <a:lnTo>
                  <a:pt x="1759940" y="20955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897486" y="637029"/>
            <a:ext cx="2382519" cy="595035"/>
          </a:xfrm>
          <a:prstGeom prst="rect">
            <a:avLst/>
          </a:prstGeom>
        </p:spPr>
        <p:txBody>
          <a:bodyPr vert="horz" wrap="square" lIns="0" tIns="30480" rIns="0" bIns="0" rtlCol="0" anchor="ctr">
            <a:spAutoFit/>
          </a:bodyPr>
          <a:lstStyle/>
          <a:p>
            <a:pPr marL="16933" marR="6773">
              <a:lnSpc>
                <a:spcPts val="2200"/>
              </a:lnSpc>
              <a:spcBef>
                <a:spcPts val="240"/>
              </a:spcBef>
            </a:pPr>
            <a:r>
              <a:rPr sz="1867" dirty="0">
                <a:solidFill>
                  <a:srgbClr val="000000"/>
                </a:solidFill>
                <a:latin typeface="Arial"/>
                <a:cs typeface="Arial"/>
              </a:rPr>
              <a:t>ИТ-отдел,</a:t>
            </a:r>
            <a:r>
              <a:rPr sz="1867" spc="38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867" spc="40" dirty="0">
                <a:solidFill>
                  <a:srgbClr val="000000"/>
                </a:solidFill>
                <a:latin typeface="Arial"/>
                <a:cs typeface="Arial"/>
              </a:rPr>
              <a:t>отдел </a:t>
            </a:r>
            <a:r>
              <a:rPr sz="1867" spc="140" dirty="0">
                <a:solidFill>
                  <a:srgbClr val="000000"/>
                </a:solidFill>
                <a:latin typeface="Arial"/>
                <a:cs typeface="Arial"/>
              </a:rPr>
              <a:t>бизнес-</a:t>
            </a:r>
            <a:r>
              <a:rPr sz="1867" spc="107" dirty="0">
                <a:solidFill>
                  <a:srgbClr val="000000"/>
                </a:solidFill>
                <a:latin typeface="Arial"/>
                <a:cs typeface="Arial"/>
              </a:rPr>
              <a:t>аналитики,</a:t>
            </a:r>
            <a:endParaRPr sz="1867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914417" y="1220893"/>
            <a:ext cx="2484967" cy="563879"/>
          </a:xfrm>
          <a:custGeom>
            <a:avLst/>
            <a:gdLst/>
            <a:ahLst/>
            <a:cxnLst/>
            <a:rect l="l" t="t" r="r" b="b"/>
            <a:pathLst>
              <a:path w="1863725" h="422909">
                <a:moveTo>
                  <a:pt x="1863356" y="0"/>
                </a:moveTo>
                <a:lnTo>
                  <a:pt x="0" y="0"/>
                </a:lnTo>
                <a:lnTo>
                  <a:pt x="0" y="209550"/>
                </a:lnTo>
                <a:lnTo>
                  <a:pt x="0" y="213360"/>
                </a:lnTo>
                <a:lnTo>
                  <a:pt x="0" y="422910"/>
                </a:lnTo>
                <a:lnTo>
                  <a:pt x="900404" y="422910"/>
                </a:lnTo>
                <a:lnTo>
                  <a:pt x="900404" y="213360"/>
                </a:lnTo>
                <a:lnTo>
                  <a:pt x="1863356" y="213360"/>
                </a:lnTo>
                <a:lnTo>
                  <a:pt x="186335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3" name="object 13"/>
          <p:cNvSpPr txBox="1"/>
          <p:nvPr/>
        </p:nvSpPr>
        <p:spPr>
          <a:xfrm>
            <a:off x="897486" y="1194475"/>
            <a:ext cx="2520527" cy="595035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6933" marR="6773">
              <a:lnSpc>
                <a:spcPts val="2200"/>
              </a:lnSpc>
              <a:spcBef>
                <a:spcPts val="240"/>
              </a:spcBef>
            </a:pPr>
            <a:r>
              <a:rPr sz="1867" spc="67" dirty="0">
                <a:latin typeface="Arial"/>
                <a:cs typeface="Arial"/>
              </a:rPr>
              <a:t>отдел</a:t>
            </a:r>
            <a:r>
              <a:rPr sz="1867" spc="-7" dirty="0">
                <a:latin typeface="Arial"/>
                <a:cs typeface="Arial"/>
              </a:rPr>
              <a:t> </a:t>
            </a:r>
            <a:r>
              <a:rPr sz="1867" spc="120" dirty="0">
                <a:latin typeface="Arial"/>
                <a:cs typeface="Arial"/>
              </a:rPr>
              <a:t>безопасности </a:t>
            </a:r>
            <a:r>
              <a:rPr sz="1867" spc="233" dirty="0">
                <a:latin typeface="Arial"/>
                <a:cs typeface="Arial"/>
              </a:rPr>
              <a:t>и</a:t>
            </a:r>
            <a:r>
              <a:rPr sz="1867" spc="-33" dirty="0">
                <a:latin typeface="Arial"/>
                <a:cs typeface="Arial"/>
              </a:rPr>
              <a:t> </a:t>
            </a:r>
            <a:r>
              <a:rPr sz="1867" spc="147" dirty="0">
                <a:latin typeface="Arial"/>
                <a:cs typeface="Arial"/>
              </a:rPr>
              <a:t>закупок</a:t>
            </a:r>
            <a:endParaRPr sz="1867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105037" y="1603860"/>
            <a:ext cx="2677160" cy="13636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133" b="1" spc="140" dirty="0">
                <a:solidFill>
                  <a:srgbClr val="0034EC"/>
                </a:solidFill>
                <a:latin typeface="Arial"/>
                <a:cs typeface="Arial"/>
              </a:rPr>
              <a:t>Прямая</a:t>
            </a:r>
            <a:r>
              <a:rPr sz="2133" b="1" spc="40" dirty="0">
                <a:solidFill>
                  <a:srgbClr val="0034EC"/>
                </a:solidFill>
                <a:latin typeface="Arial"/>
                <a:cs typeface="Arial"/>
              </a:rPr>
              <a:t> </a:t>
            </a:r>
            <a:r>
              <a:rPr sz="2133" b="1" spc="87" dirty="0">
                <a:solidFill>
                  <a:srgbClr val="0034EC"/>
                </a:solidFill>
                <a:latin typeface="Arial"/>
                <a:cs typeface="Arial"/>
              </a:rPr>
              <a:t>ЦА:</a:t>
            </a:r>
            <a:endParaRPr sz="2133" dirty="0">
              <a:latin typeface="Arial"/>
              <a:cs typeface="Arial"/>
            </a:endParaRPr>
          </a:p>
          <a:p>
            <a:pPr marL="16933">
              <a:spcBef>
                <a:spcPts val="47"/>
              </a:spcBef>
            </a:pPr>
            <a:r>
              <a:rPr sz="1867" spc="140" dirty="0">
                <a:latin typeface="Arial"/>
                <a:cs typeface="Arial"/>
              </a:rPr>
              <a:t>маркетинг-</a:t>
            </a:r>
            <a:r>
              <a:rPr sz="1867" spc="147" dirty="0">
                <a:latin typeface="Arial"/>
                <a:cs typeface="Arial"/>
              </a:rPr>
              <a:t>директор</a:t>
            </a:r>
            <a:endParaRPr sz="1867" dirty="0">
              <a:latin typeface="Arial"/>
              <a:cs typeface="Arial"/>
            </a:endParaRPr>
          </a:p>
          <a:p>
            <a:pPr marL="37252" marR="6773">
              <a:lnSpc>
                <a:spcPts val="2200"/>
              </a:lnSpc>
              <a:spcBef>
                <a:spcPts val="1287"/>
              </a:spcBef>
            </a:pPr>
            <a:r>
              <a:rPr sz="1867" spc="67" dirty="0">
                <a:latin typeface="Arial"/>
                <a:cs typeface="Arial"/>
              </a:rPr>
              <a:t>Так</a:t>
            </a:r>
            <a:r>
              <a:rPr sz="1867" spc="-27" dirty="0">
                <a:latin typeface="Arial"/>
                <a:cs typeface="Arial"/>
              </a:rPr>
              <a:t> </a:t>
            </a:r>
            <a:r>
              <a:rPr sz="1867" spc="180" dirty="0">
                <a:latin typeface="Arial"/>
                <a:cs typeface="Arial"/>
              </a:rPr>
              <a:t>как</a:t>
            </a:r>
            <a:r>
              <a:rPr sz="1867" spc="-20" dirty="0">
                <a:latin typeface="Arial"/>
                <a:cs typeface="Arial"/>
              </a:rPr>
              <a:t> </a:t>
            </a:r>
            <a:r>
              <a:rPr sz="1867" spc="180" dirty="0">
                <a:latin typeface="Arial"/>
                <a:cs typeface="Arial"/>
              </a:rPr>
              <a:t>он</a:t>
            </a:r>
            <a:r>
              <a:rPr sz="1867" spc="-20" dirty="0">
                <a:latin typeface="Arial"/>
                <a:cs typeface="Arial"/>
              </a:rPr>
              <a:t> </a:t>
            </a:r>
            <a:r>
              <a:rPr sz="1867" spc="100" dirty="0">
                <a:latin typeface="Arial"/>
                <a:cs typeface="Arial"/>
              </a:rPr>
              <a:t>выделит </a:t>
            </a:r>
            <a:r>
              <a:rPr sz="1867" spc="160" dirty="0">
                <a:latin typeface="Arial"/>
                <a:cs typeface="Arial"/>
              </a:rPr>
              <a:t>деньги</a:t>
            </a:r>
            <a:r>
              <a:rPr sz="1867" spc="-20" dirty="0">
                <a:latin typeface="Arial"/>
                <a:cs typeface="Arial"/>
              </a:rPr>
              <a:t> </a:t>
            </a:r>
            <a:r>
              <a:rPr sz="1867" spc="133" dirty="0">
                <a:latin typeface="Arial"/>
                <a:cs typeface="Arial"/>
              </a:rPr>
              <a:t>на</a:t>
            </a:r>
            <a:r>
              <a:rPr sz="1867" spc="-13" dirty="0">
                <a:latin typeface="Arial"/>
                <a:cs typeface="Arial"/>
              </a:rPr>
              <a:t> </a:t>
            </a:r>
            <a:r>
              <a:rPr sz="1867" spc="87" dirty="0">
                <a:latin typeface="Arial"/>
                <a:cs typeface="Arial"/>
              </a:rPr>
              <a:t>аналитику.</a:t>
            </a:r>
            <a:endParaRPr sz="1867" dirty="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0" y="4616719"/>
            <a:ext cx="12192000" cy="2241973"/>
          </a:xfrm>
          <a:custGeom>
            <a:avLst/>
            <a:gdLst/>
            <a:ahLst/>
            <a:cxnLst/>
            <a:rect l="l" t="t" r="r" b="b"/>
            <a:pathLst>
              <a:path w="9144000" h="1681479">
                <a:moveTo>
                  <a:pt x="9143999" y="1680959"/>
                </a:moveTo>
                <a:lnTo>
                  <a:pt x="0" y="1680959"/>
                </a:lnTo>
                <a:lnTo>
                  <a:pt x="0" y="0"/>
                </a:lnTo>
                <a:lnTo>
                  <a:pt x="9143999" y="0"/>
                </a:lnTo>
                <a:lnTo>
                  <a:pt x="9143999" y="1680959"/>
                </a:lnTo>
                <a:close/>
              </a:path>
            </a:pathLst>
          </a:custGeom>
          <a:solidFill>
            <a:srgbClr val="0034EC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6" name="object 16"/>
          <p:cNvSpPr txBox="1"/>
          <p:nvPr/>
        </p:nvSpPr>
        <p:spPr>
          <a:xfrm>
            <a:off x="3280005" y="3611033"/>
            <a:ext cx="5304367" cy="3453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lang="ru-RU" sz="2133" b="1" spc="213" dirty="0">
                <a:latin typeface="Arial"/>
                <a:cs typeface="Arial"/>
              </a:rPr>
              <a:t>К</a:t>
            </a:r>
            <a:r>
              <a:rPr lang="ru-RU" sz="2133" b="1" spc="187" dirty="0">
                <a:latin typeface="Arial"/>
                <a:cs typeface="Arial"/>
              </a:rPr>
              <a:t>онкретизируем</a:t>
            </a:r>
            <a:r>
              <a:rPr lang="ru-RU" sz="2133" b="1" spc="47" dirty="0">
                <a:latin typeface="Arial"/>
                <a:cs typeface="Arial"/>
              </a:rPr>
              <a:t> </a:t>
            </a:r>
            <a:r>
              <a:rPr sz="2133" b="1" spc="93" dirty="0">
                <a:latin typeface="Arial"/>
                <a:cs typeface="Arial"/>
              </a:rPr>
              <a:t>ЦА:</a:t>
            </a:r>
            <a:endParaRPr sz="2133" dirty="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90265" y="5135946"/>
            <a:ext cx="2720340" cy="1286677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lnSpc>
                <a:spcPts val="2227"/>
              </a:lnSpc>
              <a:spcBef>
                <a:spcPts val="133"/>
              </a:spcBef>
            </a:pPr>
            <a:r>
              <a:rPr sz="1867" b="1" spc="133" dirty="0">
                <a:solidFill>
                  <a:srgbClr val="FFFFFF"/>
                </a:solidFill>
                <a:latin typeface="Arial"/>
                <a:cs typeface="Arial"/>
              </a:rPr>
              <a:t>Ниши:</a:t>
            </a:r>
            <a:endParaRPr sz="1867">
              <a:latin typeface="Arial"/>
              <a:cs typeface="Arial"/>
            </a:endParaRPr>
          </a:p>
          <a:p>
            <a:pPr marL="16933" marR="6773">
              <a:lnSpc>
                <a:spcPts val="1907"/>
              </a:lnSpc>
              <a:spcBef>
                <a:spcPts val="60"/>
              </a:spcBef>
            </a:pPr>
            <a:r>
              <a:rPr sz="1600" spc="100" dirty="0">
                <a:solidFill>
                  <a:srgbClr val="FFFFFF"/>
                </a:solidFill>
                <a:latin typeface="Arial"/>
                <a:cs typeface="Arial"/>
              </a:rPr>
              <a:t>Екоммерс,</a:t>
            </a:r>
            <a:r>
              <a:rPr sz="1600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47" dirty="0">
                <a:solidFill>
                  <a:srgbClr val="FFFFFF"/>
                </a:solidFill>
                <a:latin typeface="Arial"/>
                <a:cs typeface="Arial"/>
              </a:rPr>
              <a:t>Ритейл, </a:t>
            </a:r>
            <a:r>
              <a:rPr sz="1600" spc="120" dirty="0">
                <a:solidFill>
                  <a:srgbClr val="FFFFFF"/>
                </a:solidFill>
                <a:latin typeface="Arial"/>
                <a:cs typeface="Arial"/>
              </a:rPr>
              <a:t>Финанс,</a:t>
            </a:r>
            <a:r>
              <a:rPr sz="1600" spc="22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Телеком,</a:t>
            </a:r>
            <a:r>
              <a:rPr sz="1600" spc="22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80" dirty="0">
                <a:solidFill>
                  <a:srgbClr val="FFFFFF"/>
                </a:solidFill>
                <a:latin typeface="Arial"/>
                <a:cs typeface="Arial"/>
              </a:rPr>
              <a:t>Фарма, </a:t>
            </a:r>
            <a:r>
              <a:rPr sz="1600" spc="100" dirty="0">
                <a:solidFill>
                  <a:srgbClr val="FFFFFF"/>
                </a:solidFill>
                <a:latin typeface="Arial"/>
                <a:cs typeface="Arial"/>
              </a:rPr>
              <a:t>Маркетплейсы,</a:t>
            </a:r>
            <a:r>
              <a:rPr sz="1600" spc="5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-13" dirty="0">
                <a:solidFill>
                  <a:srgbClr val="FFFFFF"/>
                </a:solidFill>
                <a:latin typeface="Arial"/>
                <a:cs typeface="Arial"/>
              </a:rPr>
              <a:t>Авто, </a:t>
            </a:r>
            <a:r>
              <a:rPr sz="1600" spc="107" dirty="0">
                <a:solidFill>
                  <a:srgbClr val="FFFFFF"/>
                </a:solidFill>
                <a:latin typeface="Arial"/>
                <a:cs typeface="Arial"/>
              </a:rPr>
              <a:t>Недвижимость,</a:t>
            </a:r>
            <a:r>
              <a:rPr sz="1600" spc="1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-33" dirty="0">
                <a:solidFill>
                  <a:srgbClr val="FFFFFF"/>
                </a:solidFill>
                <a:latin typeface="Arial"/>
                <a:cs typeface="Arial"/>
              </a:rPr>
              <a:t>ИТ</a:t>
            </a:r>
            <a:endParaRPr sz="16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961415" y="5135946"/>
            <a:ext cx="2219960" cy="104302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lnSpc>
                <a:spcPts val="2227"/>
              </a:lnSpc>
              <a:spcBef>
                <a:spcPts val="133"/>
              </a:spcBef>
            </a:pPr>
            <a:r>
              <a:rPr sz="1867" b="1" spc="-27" dirty="0">
                <a:solidFill>
                  <a:srgbClr val="FFFFFF"/>
                </a:solidFill>
                <a:latin typeface="Arial"/>
                <a:cs typeface="Arial"/>
              </a:rPr>
              <a:t>Гео:</a:t>
            </a:r>
            <a:endParaRPr sz="1867">
              <a:latin typeface="Arial"/>
              <a:cs typeface="Arial"/>
            </a:endParaRPr>
          </a:p>
          <a:p>
            <a:pPr marL="16933" marR="6773">
              <a:lnSpc>
                <a:spcPts val="1907"/>
              </a:lnSpc>
              <a:spcBef>
                <a:spcPts val="60"/>
              </a:spcBef>
            </a:pP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РФ,</a:t>
            </a:r>
            <a:r>
              <a:rPr sz="1600" spc="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152" dirty="0">
                <a:solidFill>
                  <a:srgbClr val="FFFFFF"/>
                </a:solidFill>
                <a:latin typeface="Arial"/>
                <a:cs typeface="Arial"/>
              </a:rPr>
              <a:t>крупные</a:t>
            </a:r>
            <a:r>
              <a:rPr sz="1600" spc="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73" dirty="0">
                <a:solidFill>
                  <a:srgbClr val="FFFFFF"/>
                </a:solidFill>
                <a:latin typeface="Arial"/>
                <a:cs typeface="Arial"/>
              </a:rPr>
              <a:t>города, </a:t>
            </a:r>
            <a:r>
              <a:rPr sz="1600" spc="107" dirty="0">
                <a:solidFill>
                  <a:srgbClr val="FFFFFF"/>
                </a:solidFill>
                <a:latin typeface="Arial"/>
                <a:cs typeface="Arial"/>
              </a:rPr>
              <a:t>где</a:t>
            </a:r>
            <a:r>
              <a:rPr sz="1600" spc="8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есть</a:t>
            </a:r>
            <a:r>
              <a:rPr sz="1600" spc="8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HQ,</a:t>
            </a:r>
            <a:r>
              <a:rPr sz="1600" spc="8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113" dirty="0">
                <a:solidFill>
                  <a:srgbClr val="FFFFFF"/>
                </a:solidFill>
                <a:latin typeface="Arial"/>
                <a:cs typeface="Arial"/>
              </a:rPr>
              <a:t>скорее </a:t>
            </a:r>
            <a:r>
              <a:rPr sz="1600" spc="107" dirty="0">
                <a:solidFill>
                  <a:srgbClr val="FFFFFF"/>
                </a:solidFill>
                <a:latin typeface="Arial"/>
                <a:cs typeface="Arial"/>
              </a:rPr>
              <a:t>всего</a:t>
            </a:r>
            <a:r>
              <a:rPr sz="16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67" dirty="0">
                <a:solidFill>
                  <a:srgbClr val="FFFFFF"/>
                </a:solidFill>
                <a:latin typeface="Arial"/>
                <a:cs typeface="Arial"/>
              </a:rPr>
              <a:t>МСК,</a:t>
            </a:r>
            <a:r>
              <a:rPr sz="1600" spc="-1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113" dirty="0">
                <a:solidFill>
                  <a:srgbClr val="FFFFFF"/>
                </a:solidFill>
                <a:latin typeface="Arial"/>
                <a:cs typeface="Arial"/>
              </a:rPr>
              <a:t>Питер</a:t>
            </a:r>
            <a:endParaRPr sz="16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9074795" y="5135945"/>
            <a:ext cx="1849120" cy="542883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lnSpc>
                <a:spcPts val="2227"/>
              </a:lnSpc>
              <a:spcBef>
                <a:spcPts val="133"/>
              </a:spcBef>
            </a:pPr>
            <a:r>
              <a:rPr sz="1867" b="1" spc="113" dirty="0">
                <a:solidFill>
                  <a:srgbClr val="FFFFFF"/>
                </a:solidFill>
                <a:latin typeface="Arial"/>
                <a:cs typeface="Arial"/>
              </a:rPr>
              <a:t>Отслеживают</a:t>
            </a:r>
            <a:endParaRPr sz="1867">
              <a:latin typeface="Arial"/>
              <a:cs typeface="Arial"/>
            </a:endParaRPr>
          </a:p>
          <a:p>
            <a:pPr marL="16933">
              <a:lnSpc>
                <a:spcPts val="1907"/>
              </a:lnSpc>
            </a:pPr>
            <a:r>
              <a:rPr sz="1600" spc="160" dirty="0">
                <a:solidFill>
                  <a:srgbClr val="FFFFFF"/>
                </a:solidFill>
                <a:latin typeface="Arial"/>
                <a:cs typeface="Arial"/>
              </a:rPr>
              <a:t>конверсии</a:t>
            </a:r>
            <a:r>
              <a:rPr sz="16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113" dirty="0">
                <a:solidFill>
                  <a:srgbClr val="FFFFFF"/>
                </a:solidFill>
                <a:latin typeface="Arial"/>
                <a:cs typeface="Arial"/>
              </a:rPr>
              <a:t>в</a:t>
            </a:r>
            <a:r>
              <a:rPr sz="16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-33" dirty="0">
                <a:solidFill>
                  <a:srgbClr val="FFFFFF"/>
                </a:solidFill>
                <a:latin typeface="Arial"/>
                <a:cs typeface="Arial"/>
              </a:rPr>
              <a:t>GA</a:t>
            </a:r>
            <a:endParaRPr sz="16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9074795" y="5897946"/>
            <a:ext cx="2429085" cy="543739"/>
          </a:xfrm>
          <a:prstGeom prst="rect">
            <a:avLst/>
          </a:prstGeom>
        </p:spPr>
        <p:txBody>
          <a:bodyPr vert="horz" wrap="square" lIns="0" tIns="55880" rIns="0" bIns="0" rtlCol="0">
            <a:spAutoFit/>
          </a:bodyPr>
          <a:lstStyle/>
          <a:p>
            <a:pPr marL="16933" marR="6773">
              <a:lnSpc>
                <a:spcPts val="1947"/>
              </a:lnSpc>
              <a:spcBef>
                <a:spcPts val="440"/>
              </a:spcBef>
            </a:pPr>
            <a:r>
              <a:rPr sz="1867" b="1" spc="100" dirty="0">
                <a:solidFill>
                  <a:srgbClr val="FFFFFF"/>
                </a:solidFill>
                <a:latin typeface="Arial"/>
                <a:cs typeface="Arial"/>
              </a:rPr>
              <a:t>Тратят</a:t>
            </a:r>
            <a:r>
              <a:rPr sz="1867" b="1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113" dirty="0">
                <a:solidFill>
                  <a:srgbClr val="FFFFFF"/>
                </a:solidFill>
                <a:latin typeface="Arial"/>
                <a:cs typeface="Arial"/>
              </a:rPr>
              <a:t>на</a:t>
            </a:r>
            <a:r>
              <a:rPr sz="16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60" dirty="0">
                <a:solidFill>
                  <a:srgbClr val="FFFFFF"/>
                </a:solidFill>
                <a:latin typeface="Arial"/>
                <a:cs typeface="Arial"/>
              </a:rPr>
              <a:t>отчетность </a:t>
            </a:r>
            <a:r>
              <a:rPr sz="1600" spc="100" dirty="0">
                <a:solidFill>
                  <a:srgbClr val="FFFFFF"/>
                </a:solidFill>
                <a:latin typeface="Arial"/>
                <a:cs typeface="Arial"/>
              </a:rPr>
              <a:t>более</a:t>
            </a:r>
            <a:r>
              <a:rPr sz="1600" spc="-1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r>
              <a:rPr sz="1600" spc="-1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ч.</a:t>
            </a:r>
            <a:r>
              <a:rPr sz="1600" spc="-1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113" dirty="0">
                <a:solidFill>
                  <a:srgbClr val="FFFFFF"/>
                </a:solidFill>
                <a:latin typeface="Arial"/>
                <a:cs typeface="Arial"/>
              </a:rPr>
              <a:t>в</a:t>
            </a:r>
            <a:r>
              <a:rPr sz="1600" spc="-1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100" dirty="0">
                <a:solidFill>
                  <a:srgbClr val="FFFFFF"/>
                </a:solidFill>
                <a:latin typeface="Arial"/>
                <a:cs typeface="Arial"/>
              </a:rPr>
              <a:t>неделю</a:t>
            </a:r>
            <a:endParaRPr sz="16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919557" y="5158305"/>
            <a:ext cx="1084580" cy="542883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lnSpc>
                <a:spcPts val="2227"/>
              </a:lnSpc>
              <a:spcBef>
                <a:spcPts val="133"/>
              </a:spcBef>
            </a:pPr>
            <a:r>
              <a:rPr sz="1867" b="1" spc="80" dirty="0">
                <a:solidFill>
                  <a:srgbClr val="FFFFFF"/>
                </a:solidFill>
                <a:latin typeface="Arial"/>
                <a:cs typeface="Arial"/>
              </a:rPr>
              <a:t>Возраст</a:t>
            </a:r>
            <a:endParaRPr sz="1867">
              <a:latin typeface="Arial"/>
              <a:cs typeface="Arial"/>
            </a:endParaRPr>
          </a:p>
          <a:p>
            <a:pPr marL="16933">
              <a:lnSpc>
                <a:spcPts val="1907"/>
              </a:lnSpc>
            </a:pP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25-</a:t>
            </a:r>
            <a:r>
              <a:rPr sz="1600" spc="160" dirty="0">
                <a:solidFill>
                  <a:srgbClr val="FFFFFF"/>
                </a:solidFill>
                <a:latin typeface="Arial"/>
                <a:cs typeface="Arial"/>
              </a:rPr>
              <a:t>40</a:t>
            </a:r>
            <a:r>
              <a:rPr sz="1600" spc="6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-33" dirty="0">
                <a:solidFill>
                  <a:srgbClr val="FFFFFF"/>
                </a:solidFill>
                <a:latin typeface="Arial"/>
                <a:cs typeface="Arial"/>
              </a:rPr>
              <a:t>лет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489138" y="4224150"/>
            <a:ext cx="9502140" cy="842433"/>
            <a:chOff x="366853" y="3168112"/>
            <a:chExt cx="7126605" cy="631825"/>
          </a:xfrm>
        </p:grpSpPr>
        <p:sp>
          <p:nvSpPr>
            <p:cNvPr id="23" name="object 23"/>
            <p:cNvSpPr/>
            <p:nvPr/>
          </p:nvSpPr>
          <p:spPr>
            <a:xfrm>
              <a:off x="6889827" y="3168112"/>
              <a:ext cx="603250" cy="603250"/>
            </a:xfrm>
            <a:custGeom>
              <a:avLst/>
              <a:gdLst/>
              <a:ahLst/>
              <a:cxnLst/>
              <a:rect l="l" t="t" r="r" b="b"/>
              <a:pathLst>
                <a:path w="603250" h="603250">
                  <a:moveTo>
                    <a:pt x="301561" y="603124"/>
                  </a:moveTo>
                  <a:lnTo>
                    <a:pt x="252646" y="599177"/>
                  </a:lnTo>
                  <a:lnTo>
                    <a:pt x="206244" y="587750"/>
                  </a:lnTo>
                  <a:lnTo>
                    <a:pt x="162976" y="569464"/>
                  </a:lnTo>
                  <a:lnTo>
                    <a:pt x="123463" y="544940"/>
                  </a:lnTo>
                  <a:lnTo>
                    <a:pt x="88325" y="514798"/>
                  </a:lnTo>
                  <a:lnTo>
                    <a:pt x="58183" y="479660"/>
                  </a:lnTo>
                  <a:lnTo>
                    <a:pt x="33659" y="440147"/>
                  </a:lnTo>
                  <a:lnTo>
                    <a:pt x="15373" y="396878"/>
                  </a:lnTo>
                  <a:lnTo>
                    <a:pt x="3946" y="350476"/>
                  </a:lnTo>
                  <a:lnTo>
                    <a:pt x="0" y="301562"/>
                  </a:lnTo>
                  <a:lnTo>
                    <a:pt x="3756" y="254102"/>
                  </a:lnTo>
                  <a:lnTo>
                    <a:pt x="14802" y="208239"/>
                  </a:lnTo>
                  <a:lnTo>
                    <a:pt x="32803" y="164782"/>
                  </a:lnTo>
                  <a:lnTo>
                    <a:pt x="57422" y="124540"/>
                  </a:lnTo>
                  <a:lnTo>
                    <a:pt x="88325" y="88325"/>
                  </a:lnTo>
                  <a:lnTo>
                    <a:pt x="124540" y="57423"/>
                  </a:lnTo>
                  <a:lnTo>
                    <a:pt x="164781" y="32803"/>
                  </a:lnTo>
                  <a:lnTo>
                    <a:pt x="208239" y="14803"/>
                  </a:lnTo>
                  <a:lnTo>
                    <a:pt x="254102" y="3756"/>
                  </a:lnTo>
                  <a:lnTo>
                    <a:pt x="301561" y="0"/>
                  </a:lnTo>
                  <a:lnTo>
                    <a:pt x="350476" y="3946"/>
                  </a:lnTo>
                  <a:lnTo>
                    <a:pt x="396878" y="15373"/>
                  </a:lnTo>
                  <a:lnTo>
                    <a:pt x="440147" y="33659"/>
                  </a:lnTo>
                  <a:lnTo>
                    <a:pt x="479660" y="58184"/>
                  </a:lnTo>
                  <a:lnTo>
                    <a:pt x="514798" y="88325"/>
                  </a:lnTo>
                  <a:lnTo>
                    <a:pt x="544939" y="123463"/>
                  </a:lnTo>
                  <a:lnTo>
                    <a:pt x="569463" y="162977"/>
                  </a:lnTo>
                  <a:lnTo>
                    <a:pt x="587749" y="206245"/>
                  </a:lnTo>
                  <a:lnTo>
                    <a:pt x="599176" y="252647"/>
                  </a:lnTo>
                  <a:lnTo>
                    <a:pt x="603123" y="301562"/>
                  </a:lnTo>
                  <a:lnTo>
                    <a:pt x="599176" y="350476"/>
                  </a:lnTo>
                  <a:lnTo>
                    <a:pt x="587749" y="396878"/>
                  </a:lnTo>
                  <a:lnTo>
                    <a:pt x="569463" y="440147"/>
                  </a:lnTo>
                  <a:lnTo>
                    <a:pt x="544939" y="479660"/>
                  </a:lnTo>
                  <a:lnTo>
                    <a:pt x="514798" y="514798"/>
                  </a:lnTo>
                  <a:lnTo>
                    <a:pt x="479660" y="544940"/>
                  </a:lnTo>
                  <a:lnTo>
                    <a:pt x="440147" y="569464"/>
                  </a:lnTo>
                  <a:lnTo>
                    <a:pt x="396878" y="587750"/>
                  </a:lnTo>
                  <a:lnTo>
                    <a:pt x="350476" y="599177"/>
                  </a:lnTo>
                  <a:lnTo>
                    <a:pt x="301561" y="603124"/>
                  </a:lnTo>
                  <a:close/>
                </a:path>
              </a:pathLst>
            </a:custGeom>
            <a:solidFill>
              <a:srgbClr val="0034EC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24" name="object 24"/>
            <p:cNvPicPr/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964415" y="3241560"/>
              <a:ext cx="457199" cy="457199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5116641" y="3168112"/>
              <a:ext cx="603250" cy="603250"/>
            </a:xfrm>
            <a:custGeom>
              <a:avLst/>
              <a:gdLst/>
              <a:ahLst/>
              <a:cxnLst/>
              <a:rect l="l" t="t" r="r" b="b"/>
              <a:pathLst>
                <a:path w="603250" h="603250">
                  <a:moveTo>
                    <a:pt x="301562" y="603124"/>
                  </a:moveTo>
                  <a:lnTo>
                    <a:pt x="252647" y="599177"/>
                  </a:lnTo>
                  <a:lnTo>
                    <a:pt x="206245" y="587750"/>
                  </a:lnTo>
                  <a:lnTo>
                    <a:pt x="162977" y="569464"/>
                  </a:lnTo>
                  <a:lnTo>
                    <a:pt x="123463" y="544940"/>
                  </a:lnTo>
                  <a:lnTo>
                    <a:pt x="88325" y="514798"/>
                  </a:lnTo>
                  <a:lnTo>
                    <a:pt x="58184" y="479660"/>
                  </a:lnTo>
                  <a:lnTo>
                    <a:pt x="33659" y="440147"/>
                  </a:lnTo>
                  <a:lnTo>
                    <a:pt x="15373" y="396878"/>
                  </a:lnTo>
                  <a:lnTo>
                    <a:pt x="3946" y="350476"/>
                  </a:lnTo>
                  <a:lnTo>
                    <a:pt x="0" y="301562"/>
                  </a:lnTo>
                  <a:lnTo>
                    <a:pt x="3756" y="254102"/>
                  </a:lnTo>
                  <a:lnTo>
                    <a:pt x="14803" y="208239"/>
                  </a:lnTo>
                  <a:lnTo>
                    <a:pt x="32803" y="164782"/>
                  </a:lnTo>
                  <a:lnTo>
                    <a:pt x="57422" y="124540"/>
                  </a:lnTo>
                  <a:lnTo>
                    <a:pt x="88325" y="88325"/>
                  </a:lnTo>
                  <a:lnTo>
                    <a:pt x="124540" y="57423"/>
                  </a:lnTo>
                  <a:lnTo>
                    <a:pt x="164781" y="32803"/>
                  </a:lnTo>
                  <a:lnTo>
                    <a:pt x="208239" y="14803"/>
                  </a:lnTo>
                  <a:lnTo>
                    <a:pt x="254102" y="3756"/>
                  </a:lnTo>
                  <a:lnTo>
                    <a:pt x="301562" y="0"/>
                  </a:lnTo>
                  <a:lnTo>
                    <a:pt x="350477" y="3946"/>
                  </a:lnTo>
                  <a:lnTo>
                    <a:pt x="396879" y="15373"/>
                  </a:lnTo>
                  <a:lnTo>
                    <a:pt x="440147" y="33659"/>
                  </a:lnTo>
                  <a:lnTo>
                    <a:pt x="479660" y="58184"/>
                  </a:lnTo>
                  <a:lnTo>
                    <a:pt x="514798" y="88325"/>
                  </a:lnTo>
                  <a:lnTo>
                    <a:pt x="544939" y="123463"/>
                  </a:lnTo>
                  <a:lnTo>
                    <a:pt x="569464" y="162977"/>
                  </a:lnTo>
                  <a:lnTo>
                    <a:pt x="587749" y="206245"/>
                  </a:lnTo>
                  <a:lnTo>
                    <a:pt x="599176" y="252647"/>
                  </a:lnTo>
                  <a:lnTo>
                    <a:pt x="603123" y="301562"/>
                  </a:lnTo>
                  <a:lnTo>
                    <a:pt x="599176" y="350476"/>
                  </a:lnTo>
                  <a:lnTo>
                    <a:pt x="587749" y="396878"/>
                  </a:lnTo>
                  <a:lnTo>
                    <a:pt x="569464" y="440147"/>
                  </a:lnTo>
                  <a:lnTo>
                    <a:pt x="544939" y="479660"/>
                  </a:lnTo>
                  <a:lnTo>
                    <a:pt x="514798" y="514798"/>
                  </a:lnTo>
                  <a:lnTo>
                    <a:pt x="479660" y="544940"/>
                  </a:lnTo>
                  <a:lnTo>
                    <a:pt x="440147" y="569464"/>
                  </a:lnTo>
                  <a:lnTo>
                    <a:pt x="396879" y="587750"/>
                  </a:lnTo>
                  <a:lnTo>
                    <a:pt x="350477" y="599177"/>
                  </a:lnTo>
                  <a:lnTo>
                    <a:pt x="301562" y="603124"/>
                  </a:lnTo>
                  <a:close/>
                </a:path>
              </a:pathLst>
            </a:custGeom>
            <a:solidFill>
              <a:srgbClr val="0034EC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26" name="object 26"/>
            <p:cNvPicPr/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191229" y="3241560"/>
              <a:ext cx="457199" cy="457199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2831016" y="3172161"/>
              <a:ext cx="603250" cy="603250"/>
            </a:xfrm>
            <a:custGeom>
              <a:avLst/>
              <a:gdLst/>
              <a:ahLst/>
              <a:cxnLst/>
              <a:rect l="l" t="t" r="r" b="b"/>
              <a:pathLst>
                <a:path w="603250" h="603250">
                  <a:moveTo>
                    <a:pt x="301562" y="603123"/>
                  </a:moveTo>
                  <a:lnTo>
                    <a:pt x="252647" y="599177"/>
                  </a:lnTo>
                  <a:lnTo>
                    <a:pt x="206245" y="587750"/>
                  </a:lnTo>
                  <a:lnTo>
                    <a:pt x="162976" y="569464"/>
                  </a:lnTo>
                  <a:lnTo>
                    <a:pt x="123463" y="544939"/>
                  </a:lnTo>
                  <a:lnTo>
                    <a:pt x="88325" y="514798"/>
                  </a:lnTo>
                  <a:lnTo>
                    <a:pt x="58183" y="479660"/>
                  </a:lnTo>
                  <a:lnTo>
                    <a:pt x="33659" y="440146"/>
                  </a:lnTo>
                  <a:lnTo>
                    <a:pt x="15373" y="396878"/>
                  </a:lnTo>
                  <a:lnTo>
                    <a:pt x="3946" y="350476"/>
                  </a:lnTo>
                  <a:lnTo>
                    <a:pt x="0" y="301561"/>
                  </a:lnTo>
                  <a:lnTo>
                    <a:pt x="3756" y="254102"/>
                  </a:lnTo>
                  <a:lnTo>
                    <a:pt x="14803" y="208239"/>
                  </a:lnTo>
                  <a:lnTo>
                    <a:pt x="32803" y="164781"/>
                  </a:lnTo>
                  <a:lnTo>
                    <a:pt x="57423" y="124540"/>
                  </a:lnTo>
                  <a:lnTo>
                    <a:pt x="88325" y="88325"/>
                  </a:lnTo>
                  <a:lnTo>
                    <a:pt x="124540" y="57422"/>
                  </a:lnTo>
                  <a:lnTo>
                    <a:pt x="164782" y="32803"/>
                  </a:lnTo>
                  <a:lnTo>
                    <a:pt x="208239" y="14803"/>
                  </a:lnTo>
                  <a:lnTo>
                    <a:pt x="254102" y="3756"/>
                  </a:lnTo>
                  <a:lnTo>
                    <a:pt x="301562" y="0"/>
                  </a:lnTo>
                  <a:lnTo>
                    <a:pt x="350476" y="3946"/>
                  </a:lnTo>
                  <a:lnTo>
                    <a:pt x="396878" y="15373"/>
                  </a:lnTo>
                  <a:lnTo>
                    <a:pt x="440147" y="33659"/>
                  </a:lnTo>
                  <a:lnTo>
                    <a:pt x="479660" y="58183"/>
                  </a:lnTo>
                  <a:lnTo>
                    <a:pt x="514798" y="88325"/>
                  </a:lnTo>
                  <a:lnTo>
                    <a:pt x="544939" y="123463"/>
                  </a:lnTo>
                  <a:lnTo>
                    <a:pt x="569464" y="162976"/>
                  </a:lnTo>
                  <a:lnTo>
                    <a:pt x="587750" y="206244"/>
                  </a:lnTo>
                  <a:lnTo>
                    <a:pt x="599176" y="252646"/>
                  </a:lnTo>
                  <a:lnTo>
                    <a:pt x="603123" y="301561"/>
                  </a:lnTo>
                  <a:lnTo>
                    <a:pt x="599176" y="350476"/>
                  </a:lnTo>
                  <a:lnTo>
                    <a:pt x="587750" y="396878"/>
                  </a:lnTo>
                  <a:lnTo>
                    <a:pt x="569464" y="440146"/>
                  </a:lnTo>
                  <a:lnTo>
                    <a:pt x="544939" y="479660"/>
                  </a:lnTo>
                  <a:lnTo>
                    <a:pt x="514798" y="514798"/>
                  </a:lnTo>
                  <a:lnTo>
                    <a:pt x="479660" y="544939"/>
                  </a:lnTo>
                  <a:lnTo>
                    <a:pt x="440147" y="569464"/>
                  </a:lnTo>
                  <a:lnTo>
                    <a:pt x="396878" y="587750"/>
                  </a:lnTo>
                  <a:lnTo>
                    <a:pt x="350476" y="599177"/>
                  </a:lnTo>
                  <a:lnTo>
                    <a:pt x="301562" y="603123"/>
                  </a:lnTo>
                  <a:close/>
                </a:path>
              </a:pathLst>
            </a:custGeom>
            <a:solidFill>
              <a:srgbClr val="0034EC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28" name="object 28"/>
            <p:cNvPicPr/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05604" y="3245609"/>
              <a:ext cx="457199" cy="457199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366853" y="3196409"/>
              <a:ext cx="603250" cy="603250"/>
            </a:xfrm>
            <a:custGeom>
              <a:avLst/>
              <a:gdLst/>
              <a:ahLst/>
              <a:cxnLst/>
              <a:rect l="l" t="t" r="r" b="b"/>
              <a:pathLst>
                <a:path w="603250" h="603250">
                  <a:moveTo>
                    <a:pt x="301561" y="603123"/>
                  </a:moveTo>
                  <a:lnTo>
                    <a:pt x="252647" y="599177"/>
                  </a:lnTo>
                  <a:lnTo>
                    <a:pt x="206245" y="587750"/>
                  </a:lnTo>
                  <a:lnTo>
                    <a:pt x="162976" y="569464"/>
                  </a:lnTo>
                  <a:lnTo>
                    <a:pt x="123463" y="544939"/>
                  </a:lnTo>
                  <a:lnTo>
                    <a:pt x="88325" y="514798"/>
                  </a:lnTo>
                  <a:lnTo>
                    <a:pt x="58183" y="479660"/>
                  </a:lnTo>
                  <a:lnTo>
                    <a:pt x="33659" y="440147"/>
                  </a:lnTo>
                  <a:lnTo>
                    <a:pt x="15373" y="396878"/>
                  </a:lnTo>
                  <a:lnTo>
                    <a:pt x="3946" y="350476"/>
                  </a:lnTo>
                  <a:lnTo>
                    <a:pt x="0" y="301561"/>
                  </a:lnTo>
                  <a:lnTo>
                    <a:pt x="3756" y="254102"/>
                  </a:lnTo>
                  <a:lnTo>
                    <a:pt x="14803" y="208239"/>
                  </a:lnTo>
                  <a:lnTo>
                    <a:pt x="32803" y="164781"/>
                  </a:lnTo>
                  <a:lnTo>
                    <a:pt x="57422" y="124540"/>
                  </a:lnTo>
                  <a:lnTo>
                    <a:pt x="88325" y="88325"/>
                  </a:lnTo>
                  <a:lnTo>
                    <a:pt x="124540" y="57422"/>
                  </a:lnTo>
                  <a:lnTo>
                    <a:pt x="164781" y="32803"/>
                  </a:lnTo>
                  <a:lnTo>
                    <a:pt x="208239" y="14803"/>
                  </a:lnTo>
                  <a:lnTo>
                    <a:pt x="254102" y="3756"/>
                  </a:lnTo>
                  <a:lnTo>
                    <a:pt x="301561" y="0"/>
                  </a:lnTo>
                  <a:lnTo>
                    <a:pt x="350476" y="3946"/>
                  </a:lnTo>
                  <a:lnTo>
                    <a:pt x="396878" y="15373"/>
                  </a:lnTo>
                  <a:lnTo>
                    <a:pt x="440147" y="33659"/>
                  </a:lnTo>
                  <a:lnTo>
                    <a:pt x="479660" y="58183"/>
                  </a:lnTo>
                  <a:lnTo>
                    <a:pt x="514798" y="88325"/>
                  </a:lnTo>
                  <a:lnTo>
                    <a:pt x="544940" y="123463"/>
                  </a:lnTo>
                  <a:lnTo>
                    <a:pt x="569464" y="162976"/>
                  </a:lnTo>
                  <a:lnTo>
                    <a:pt x="587750" y="206245"/>
                  </a:lnTo>
                  <a:lnTo>
                    <a:pt x="599177" y="252647"/>
                  </a:lnTo>
                  <a:lnTo>
                    <a:pt x="603123" y="301561"/>
                  </a:lnTo>
                  <a:lnTo>
                    <a:pt x="599177" y="350476"/>
                  </a:lnTo>
                  <a:lnTo>
                    <a:pt x="587750" y="396878"/>
                  </a:lnTo>
                  <a:lnTo>
                    <a:pt x="569464" y="440147"/>
                  </a:lnTo>
                  <a:lnTo>
                    <a:pt x="544940" y="479660"/>
                  </a:lnTo>
                  <a:lnTo>
                    <a:pt x="514798" y="514798"/>
                  </a:lnTo>
                  <a:lnTo>
                    <a:pt x="479660" y="544939"/>
                  </a:lnTo>
                  <a:lnTo>
                    <a:pt x="440147" y="569464"/>
                  </a:lnTo>
                  <a:lnTo>
                    <a:pt x="396878" y="587750"/>
                  </a:lnTo>
                  <a:lnTo>
                    <a:pt x="350476" y="599177"/>
                  </a:lnTo>
                  <a:lnTo>
                    <a:pt x="301561" y="603123"/>
                  </a:lnTo>
                  <a:close/>
                </a:path>
              </a:pathLst>
            </a:custGeom>
            <a:solidFill>
              <a:srgbClr val="0034EC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30" name="object 30"/>
            <p:cNvPicPr/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1441" y="3269857"/>
              <a:ext cx="457199" cy="457199"/>
            </a:xfrm>
            <a:prstGeom prst="rect">
              <a:avLst/>
            </a:prstGeom>
          </p:spPr>
        </p:pic>
      </p:grpSp>
      <p:sp>
        <p:nvSpPr>
          <p:cNvPr id="31" name="object 2">
            <a:extLst>
              <a:ext uri="{FF2B5EF4-FFF2-40B4-BE49-F238E27FC236}">
                <a16:creationId xmlns:a16="http://schemas.microsoft.com/office/drawing/2014/main" id="{A080428E-ED52-7E00-C1EC-3006B951FB3B}"/>
              </a:ext>
            </a:extLst>
          </p:cNvPr>
          <p:cNvSpPr txBox="1">
            <a:spLocks/>
          </p:cNvSpPr>
          <p:nvPr/>
        </p:nvSpPr>
        <p:spPr>
          <a:xfrm>
            <a:off x="8344545" y="19094"/>
            <a:ext cx="3309620" cy="50954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>
            <a:lvl1pPr>
              <a:defRPr sz="3200" b="1" i="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6933">
              <a:spcBef>
                <a:spcPts val="133"/>
              </a:spcBef>
            </a:pPr>
            <a:r>
              <a:rPr lang="ru-RU" b="0" dirty="0">
                <a:solidFill>
                  <a:srgbClr val="000000"/>
                </a:solidFill>
              </a:rPr>
              <a:t>Пример:</a:t>
            </a:r>
            <a:endParaRPr lang="ru-RU" b="0" dirty="0"/>
          </a:p>
        </p:txBody>
      </p:sp>
      <p:pic>
        <p:nvPicPr>
          <p:cNvPr id="32" name="object 3">
            <a:extLst>
              <a:ext uri="{FF2B5EF4-FFF2-40B4-BE49-F238E27FC236}">
                <a16:creationId xmlns:a16="http://schemas.microsoft.com/office/drawing/2014/main" id="{3FD0CE79-0DD1-74CA-FFFE-AB22F6D8D30C}"/>
              </a:ext>
            </a:extLst>
          </p:cNvPr>
          <p:cNvPicPr/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2311" y="336085"/>
            <a:ext cx="4093132" cy="106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33421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A19324C-27F2-BBC9-8C5E-3D2C9116F4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490" y="365125"/>
            <a:ext cx="11248474" cy="820947"/>
          </a:xfrm>
        </p:spPr>
        <p:txBody>
          <a:bodyPr>
            <a:normAutofit/>
          </a:bodyPr>
          <a:lstStyle/>
          <a:p>
            <a:r>
              <a:rPr lang="ru-RU" dirty="0"/>
              <a:t>Ограничения соц. дем. и  метода персон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A1D5F7D-0EB0-5EA7-497E-82F9BC377E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7490" y="4515816"/>
            <a:ext cx="4954440" cy="1659007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ru-RU" dirty="0"/>
              <a:t>В реальных продуктах определение ЦА через демографические характеристики или метод персон являются слишком грубыми и не могут отразить сложную реальность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45A089D-F323-63FD-B3A7-C1E1C974251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7490" y="1311966"/>
            <a:ext cx="2968343" cy="280670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F3BB025-3AF2-16D2-823F-B37142A54EA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45424" y="1311966"/>
            <a:ext cx="3010962" cy="280670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97861A5-9B2F-7667-C179-FE513E6765E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15978" y="1186072"/>
            <a:ext cx="3236336" cy="3002286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DBA80D4C-0772-1883-8B01-9907018C5AFC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22504" y="4158423"/>
            <a:ext cx="5843460" cy="2614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86311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57587" y="1119155"/>
            <a:ext cx="3553764" cy="5421741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70369" y="486504"/>
            <a:ext cx="7520334" cy="632651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lang="ru-RU" sz="4000" dirty="0">
                <a:latin typeface="Arial"/>
                <a:cs typeface="Arial"/>
              </a:rPr>
              <a:t>Фреймворк </a:t>
            </a:r>
            <a:r>
              <a:rPr lang="en-US" sz="4000" dirty="0">
                <a:latin typeface="Arial"/>
                <a:cs typeface="Arial"/>
              </a:rPr>
              <a:t>Jobs To Be Done</a:t>
            </a:r>
            <a:endParaRPr sz="4000" dirty="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70369" y="1698932"/>
            <a:ext cx="5275580" cy="2812735"/>
          </a:xfrm>
          <a:prstGeom prst="rect">
            <a:avLst/>
          </a:prstGeom>
        </p:spPr>
        <p:txBody>
          <a:bodyPr vert="horz" wrap="square" lIns="0" tIns="182033" rIns="0" bIns="0" rtlCol="0">
            <a:spAutoFit/>
          </a:bodyPr>
          <a:lstStyle/>
          <a:p>
            <a:pPr marL="16933">
              <a:spcBef>
                <a:spcPts val="1433"/>
              </a:spcBef>
            </a:pPr>
            <a:r>
              <a:rPr lang="ru-RU" sz="4000" dirty="0">
                <a:solidFill>
                  <a:srgbClr val="000000"/>
                </a:solidFill>
                <a:latin typeface="Arial"/>
                <a:cs typeface="Arial"/>
              </a:rPr>
              <a:t>Клиенты</a:t>
            </a:r>
            <a:r>
              <a:rPr lang="ru-RU" sz="4000" spc="-47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ru-RU" sz="4000" b="1" spc="-13" dirty="0">
                <a:solidFill>
                  <a:srgbClr val="000000"/>
                </a:solidFill>
                <a:latin typeface="Arial"/>
                <a:cs typeface="Arial"/>
              </a:rPr>
              <a:t>нанимают</a:t>
            </a:r>
            <a:br>
              <a:rPr lang="ru-RU" sz="4000" dirty="0">
                <a:latin typeface="Arial"/>
                <a:cs typeface="Arial"/>
              </a:rPr>
            </a:br>
            <a:r>
              <a:rPr lang="ru-RU" sz="4000" dirty="0">
                <a:latin typeface="Arial"/>
                <a:cs typeface="Arial"/>
              </a:rPr>
              <a:t>продукт</a:t>
            </a:r>
            <a:r>
              <a:rPr sz="4000" spc="-53" dirty="0">
                <a:latin typeface="Arial"/>
                <a:cs typeface="Arial"/>
              </a:rPr>
              <a:t> </a:t>
            </a:r>
            <a:r>
              <a:rPr sz="4000" b="1" dirty="0">
                <a:latin typeface="Arial"/>
                <a:cs typeface="Arial"/>
              </a:rPr>
              <a:t>на</a:t>
            </a:r>
            <a:r>
              <a:rPr sz="4000" b="1" spc="-33" dirty="0">
                <a:latin typeface="Arial"/>
                <a:cs typeface="Arial"/>
              </a:rPr>
              <a:t> </a:t>
            </a:r>
            <a:r>
              <a:rPr sz="4000" b="1" spc="-13" dirty="0">
                <a:latin typeface="Arial"/>
                <a:cs typeface="Arial"/>
              </a:rPr>
              <a:t>работу</a:t>
            </a:r>
            <a:r>
              <a:rPr sz="4000" spc="-13" dirty="0">
                <a:latin typeface="Arial"/>
                <a:cs typeface="Arial"/>
              </a:rPr>
              <a:t>.</a:t>
            </a:r>
            <a:endParaRPr sz="4000" dirty="0">
              <a:latin typeface="Arial"/>
              <a:cs typeface="Arial"/>
            </a:endParaRPr>
          </a:p>
          <a:p>
            <a:pPr marL="16933" marR="6773">
              <a:spcBef>
                <a:spcPts val="1300"/>
              </a:spcBef>
            </a:pPr>
            <a:r>
              <a:rPr sz="4000" dirty="0">
                <a:solidFill>
                  <a:srgbClr val="666666"/>
                </a:solidFill>
                <a:latin typeface="Arial"/>
                <a:cs typeface="Arial"/>
              </a:rPr>
              <a:t>Сам</a:t>
            </a:r>
            <a:r>
              <a:rPr sz="4000" spc="-20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4000" dirty="0">
                <a:solidFill>
                  <a:srgbClr val="666666"/>
                </a:solidFill>
                <a:latin typeface="Arial"/>
                <a:cs typeface="Arial"/>
              </a:rPr>
              <a:t>продукт</a:t>
            </a:r>
            <a:r>
              <a:rPr sz="4000" spc="-20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4000" dirty="0">
                <a:solidFill>
                  <a:srgbClr val="666666"/>
                </a:solidFill>
                <a:latin typeface="Arial"/>
                <a:cs typeface="Arial"/>
              </a:rPr>
              <a:t>не</a:t>
            </a:r>
            <a:r>
              <a:rPr sz="4000" spc="-20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4000" spc="-40" dirty="0">
                <a:solidFill>
                  <a:srgbClr val="666666"/>
                </a:solidFill>
                <a:latin typeface="Arial"/>
                <a:cs typeface="Arial"/>
              </a:rPr>
              <a:t>имеет </a:t>
            </a:r>
            <a:r>
              <a:rPr sz="4000" spc="-13" dirty="0">
                <a:solidFill>
                  <a:srgbClr val="666666"/>
                </a:solidFill>
                <a:latin typeface="Arial"/>
                <a:cs typeface="Arial"/>
              </a:rPr>
              <a:t>ценности.</a:t>
            </a:r>
            <a:endParaRPr sz="40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2"/>
          <p:cNvSpPr txBox="1">
            <a:spLocks noGrp="1"/>
          </p:cNvSpPr>
          <p:nvPr>
            <p:ph type="title"/>
          </p:nvPr>
        </p:nvSpPr>
        <p:spPr>
          <a:xfrm>
            <a:off x="627811" y="637240"/>
            <a:ext cx="10730400" cy="10536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Задачи клиента не меняются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dirty="0">
                <a:latin typeface="Montserrat"/>
                <a:ea typeface="Montserrat"/>
                <a:cs typeface="Montserrat"/>
                <a:sym typeface="Montserrat"/>
              </a:rPr>
              <a:t>Меняются только решения</a:t>
            </a:r>
            <a:endParaRPr sz="3200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61" name="Google Shape;161;p22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145750" y="3257650"/>
            <a:ext cx="4088299" cy="200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2"/>
          <p:cNvPicPr preferRelativeResize="0"/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39153" y="2193875"/>
            <a:ext cx="2127150" cy="21271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2"/>
          <p:cNvPicPr preferRelativeResize="0"/>
          <p:nvPr/>
        </p:nvPicPr>
        <p:blipFill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4649" y="4269734"/>
            <a:ext cx="1949654" cy="19496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2"/>
          <p:cNvPicPr preferRelativeResize="0"/>
          <p:nvPr/>
        </p:nvPicPr>
        <p:blipFill>
          <a:blip r:embed="rId6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48871" y="4356672"/>
            <a:ext cx="1839554" cy="18395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2"/>
          <p:cNvPicPr preferRelativeResize="0"/>
          <p:nvPr/>
        </p:nvPicPr>
        <p:blipFill>
          <a:blip r:embed="rId7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83400" y="4248963"/>
            <a:ext cx="1949631" cy="19448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2"/>
          <p:cNvPicPr preferRelativeResize="0"/>
          <p:nvPr/>
        </p:nvPicPr>
        <p:blipFill>
          <a:blip r:embed="rId8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33025" y="2193886"/>
            <a:ext cx="2127150" cy="21271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7" name="Google Shape;167;p22"/>
          <p:cNvCxnSpPr/>
          <p:nvPr/>
        </p:nvCxnSpPr>
        <p:spPr>
          <a:xfrm>
            <a:off x="6647450" y="2150650"/>
            <a:ext cx="0" cy="4045500"/>
          </a:xfrm>
          <a:prstGeom prst="straightConnector1">
            <a:avLst/>
          </a:prstGeom>
          <a:noFill/>
          <a:ln w="28575" cap="flat" cmpd="sng">
            <a:solidFill>
              <a:srgbClr val="434343"/>
            </a:solidFill>
            <a:prstDash val="dot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570" y="0"/>
            <a:ext cx="6096000" cy="6858000"/>
          </a:xfrm>
          <a:custGeom>
            <a:avLst/>
            <a:gdLst/>
            <a:ahLst/>
            <a:cxnLst/>
            <a:rect l="l" t="t" r="r" b="b"/>
            <a:pathLst>
              <a:path w="4572000" h="5143500">
                <a:moveTo>
                  <a:pt x="0" y="5143499"/>
                </a:moveTo>
                <a:lnTo>
                  <a:pt x="4571999" y="5143499"/>
                </a:lnTo>
                <a:lnTo>
                  <a:pt x="4571999" y="0"/>
                </a:lnTo>
                <a:lnTo>
                  <a:pt x="0" y="0"/>
                </a:lnTo>
                <a:lnTo>
                  <a:pt x="0" y="5143499"/>
                </a:lnTo>
                <a:close/>
              </a:path>
            </a:pathLst>
          </a:custGeom>
          <a:solidFill>
            <a:srgbClr val="43434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grpSp>
        <p:nvGrpSpPr>
          <p:cNvPr id="3" name="object 3"/>
          <p:cNvGrpSpPr/>
          <p:nvPr/>
        </p:nvGrpSpPr>
        <p:grpSpPr>
          <a:xfrm>
            <a:off x="6096000" y="0"/>
            <a:ext cx="6096000" cy="6858000"/>
            <a:chOff x="4572000" y="0"/>
            <a:chExt cx="4572000" cy="5143500"/>
          </a:xfrm>
        </p:grpSpPr>
        <p:pic>
          <p:nvPicPr>
            <p:cNvPr id="4" name="object 4"/>
            <p:cNvPicPr/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590018" y="254449"/>
              <a:ext cx="349174" cy="39359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572000" y="0"/>
              <a:ext cx="4572000" cy="5143500"/>
            </a:xfrm>
            <a:custGeom>
              <a:avLst/>
              <a:gdLst/>
              <a:ahLst/>
              <a:cxnLst/>
              <a:rect l="l" t="t" r="r" b="b"/>
              <a:pathLst>
                <a:path w="4572000" h="5143500">
                  <a:moveTo>
                    <a:pt x="4571999" y="5143499"/>
                  </a:moveTo>
                  <a:lnTo>
                    <a:pt x="0" y="5143499"/>
                  </a:lnTo>
                  <a:lnTo>
                    <a:pt x="0" y="0"/>
                  </a:lnTo>
                  <a:lnTo>
                    <a:pt x="4571999" y="0"/>
                  </a:lnTo>
                  <a:lnTo>
                    <a:pt x="4571999" y="51434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482332" y="1817613"/>
            <a:ext cx="5133339" cy="247931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6773" indent="1693" algn="ctr">
              <a:spcBef>
                <a:spcPts val="133"/>
              </a:spcBef>
            </a:pPr>
            <a:r>
              <a:rPr sz="4000" dirty="0">
                <a:solidFill>
                  <a:srgbClr val="FFFFFF"/>
                </a:solidFill>
                <a:latin typeface="Trebuchet MS"/>
                <a:cs typeface="Trebuchet MS"/>
              </a:rPr>
              <a:t>Big</a:t>
            </a:r>
            <a:r>
              <a:rPr sz="4000" spc="-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000" spc="-27" dirty="0">
                <a:solidFill>
                  <a:srgbClr val="FFFFFF"/>
                </a:solidFill>
                <a:latin typeface="Trebuchet MS"/>
                <a:cs typeface="Trebuchet MS"/>
              </a:rPr>
              <a:t>Jobs </a:t>
            </a:r>
            <a:r>
              <a:rPr sz="4000" dirty="0">
                <a:solidFill>
                  <a:srgbClr val="FFFFFF"/>
                </a:solidFill>
                <a:latin typeface="Trebuchet MS"/>
                <a:cs typeface="Trebuchet MS"/>
              </a:rPr>
              <a:t>пользователей</a:t>
            </a:r>
            <a:r>
              <a:rPr sz="4000" spc="-87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000" spc="-47" dirty="0">
                <a:solidFill>
                  <a:srgbClr val="FFFFFF"/>
                </a:solidFill>
                <a:latin typeface="Trebuchet MS"/>
                <a:cs typeface="Trebuchet MS"/>
              </a:rPr>
              <a:t>не </a:t>
            </a:r>
            <a:r>
              <a:rPr sz="4000" dirty="0">
                <a:solidFill>
                  <a:srgbClr val="FFFFFF"/>
                </a:solidFill>
                <a:latin typeface="Trebuchet MS"/>
                <a:cs typeface="Trebuchet MS"/>
              </a:rPr>
              <a:t>меняются</a:t>
            </a:r>
            <a:r>
              <a:rPr sz="4000" spc="-47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000" dirty="0">
                <a:solidFill>
                  <a:srgbClr val="FFFFFF"/>
                </a:solidFill>
                <a:latin typeface="Trebuchet MS"/>
                <a:cs typeface="Trebuchet MS"/>
              </a:rPr>
              <a:t>с</a:t>
            </a:r>
            <a:r>
              <a:rPr sz="4000" spc="-27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000" spc="-13" dirty="0">
                <a:solidFill>
                  <a:srgbClr val="FFFFFF"/>
                </a:solidFill>
                <a:latin typeface="Trebuchet MS"/>
                <a:cs typeface="Trebuchet MS"/>
              </a:rPr>
              <a:t>течением времени</a:t>
            </a:r>
            <a:endParaRPr sz="4000" dirty="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6683367" y="1612693"/>
            <a:ext cx="4555067" cy="1266351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 marR="6773">
              <a:lnSpc>
                <a:spcPct val="114599"/>
              </a:lnSpc>
              <a:spcBef>
                <a:spcPts val="133"/>
              </a:spcBef>
            </a:pPr>
            <a:r>
              <a:rPr sz="2400" dirty="0">
                <a:solidFill>
                  <a:srgbClr val="37474F"/>
                </a:solidFill>
              </a:rPr>
              <a:t>Меняются</a:t>
            </a:r>
            <a:r>
              <a:rPr sz="2400" spc="-40" dirty="0">
                <a:solidFill>
                  <a:srgbClr val="37474F"/>
                </a:solidFill>
              </a:rPr>
              <a:t> </a:t>
            </a:r>
            <a:r>
              <a:rPr sz="2400" dirty="0">
                <a:solidFill>
                  <a:srgbClr val="37474F"/>
                </a:solidFill>
              </a:rPr>
              <a:t>решения</a:t>
            </a:r>
            <a:r>
              <a:rPr sz="2400" spc="-33" dirty="0">
                <a:solidFill>
                  <a:srgbClr val="37474F"/>
                </a:solidFill>
              </a:rPr>
              <a:t> </a:t>
            </a:r>
            <a:r>
              <a:rPr sz="2400" dirty="0">
                <a:solidFill>
                  <a:srgbClr val="37474F"/>
                </a:solidFill>
              </a:rPr>
              <a:t>и</a:t>
            </a:r>
            <a:r>
              <a:rPr sz="2400" spc="-33" dirty="0">
                <a:solidFill>
                  <a:srgbClr val="37474F"/>
                </a:solidFill>
              </a:rPr>
              <a:t> </a:t>
            </a:r>
            <a:r>
              <a:rPr sz="2400" spc="-13" dirty="0">
                <a:solidFill>
                  <a:srgbClr val="37474F"/>
                </a:solidFill>
              </a:rPr>
              <a:t>продукты, </a:t>
            </a:r>
            <a:r>
              <a:rPr sz="2400" dirty="0">
                <a:solidFill>
                  <a:srgbClr val="37474F"/>
                </a:solidFill>
              </a:rPr>
              <a:t>которые</a:t>
            </a:r>
            <a:r>
              <a:rPr sz="2400" spc="-60" dirty="0">
                <a:solidFill>
                  <a:srgbClr val="37474F"/>
                </a:solidFill>
              </a:rPr>
              <a:t> </a:t>
            </a:r>
            <a:r>
              <a:rPr sz="2400" dirty="0">
                <a:solidFill>
                  <a:srgbClr val="37474F"/>
                </a:solidFill>
              </a:rPr>
              <a:t>нанимаются,</a:t>
            </a:r>
            <a:r>
              <a:rPr sz="2400" spc="-60" dirty="0">
                <a:solidFill>
                  <a:srgbClr val="37474F"/>
                </a:solidFill>
              </a:rPr>
              <a:t> </a:t>
            </a:r>
            <a:r>
              <a:rPr sz="2400" spc="-13" dirty="0">
                <a:solidFill>
                  <a:srgbClr val="37474F"/>
                </a:solidFill>
              </a:rPr>
              <a:t>чтобы </a:t>
            </a:r>
            <a:r>
              <a:rPr sz="2400" dirty="0">
                <a:solidFill>
                  <a:srgbClr val="37474F"/>
                </a:solidFill>
              </a:rPr>
              <a:t>работы</a:t>
            </a:r>
            <a:r>
              <a:rPr sz="2400" spc="-33" dirty="0">
                <a:solidFill>
                  <a:srgbClr val="37474F"/>
                </a:solidFill>
              </a:rPr>
              <a:t> </a:t>
            </a:r>
            <a:r>
              <a:rPr sz="2400" dirty="0">
                <a:solidFill>
                  <a:srgbClr val="37474F"/>
                </a:solidFill>
              </a:rPr>
              <a:t>были</a:t>
            </a:r>
            <a:r>
              <a:rPr sz="2400" spc="-33" dirty="0">
                <a:solidFill>
                  <a:srgbClr val="37474F"/>
                </a:solidFill>
              </a:rPr>
              <a:t> </a:t>
            </a:r>
            <a:r>
              <a:rPr sz="2400" spc="-13" dirty="0">
                <a:solidFill>
                  <a:srgbClr val="37474F"/>
                </a:solidFill>
              </a:rPr>
              <a:t>сделаны.</a:t>
            </a:r>
            <a:endParaRPr sz="2400"/>
          </a:p>
        </p:txBody>
      </p:sp>
      <p:sp>
        <p:nvSpPr>
          <p:cNvPr id="9" name="object 9"/>
          <p:cNvSpPr txBox="1"/>
          <p:nvPr/>
        </p:nvSpPr>
        <p:spPr>
          <a:xfrm>
            <a:off x="6683367" y="3866134"/>
            <a:ext cx="3474720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i="1" dirty="0">
                <a:solidFill>
                  <a:srgbClr val="37474F"/>
                </a:solidFill>
                <a:latin typeface="Trebuchet MS"/>
                <a:cs typeface="Trebuchet MS"/>
              </a:rPr>
              <a:t>Какая</a:t>
            </a:r>
            <a:r>
              <a:rPr sz="1867" i="1" spc="-27" dirty="0">
                <a:solidFill>
                  <a:srgbClr val="37474F"/>
                </a:solidFill>
                <a:latin typeface="Trebuchet MS"/>
                <a:cs typeface="Trebuchet MS"/>
              </a:rPr>
              <a:t> </a:t>
            </a:r>
            <a:r>
              <a:rPr sz="1867" i="1" dirty="0">
                <a:solidFill>
                  <a:srgbClr val="37474F"/>
                </a:solidFill>
                <a:latin typeface="Trebuchet MS"/>
                <a:cs typeface="Trebuchet MS"/>
              </a:rPr>
              <a:t>Big</a:t>
            </a:r>
            <a:r>
              <a:rPr sz="1867" i="1" spc="-27" dirty="0">
                <a:solidFill>
                  <a:srgbClr val="37474F"/>
                </a:solidFill>
                <a:latin typeface="Trebuchet MS"/>
                <a:cs typeface="Trebuchet MS"/>
              </a:rPr>
              <a:t> </a:t>
            </a:r>
            <a:r>
              <a:rPr sz="1867" i="1" dirty="0">
                <a:solidFill>
                  <a:srgbClr val="37474F"/>
                </a:solidFill>
                <a:latin typeface="Trebuchet MS"/>
                <a:cs typeface="Trebuchet MS"/>
              </a:rPr>
              <a:t>Job</a:t>
            </a:r>
            <a:r>
              <a:rPr sz="1867" i="1" spc="-27" dirty="0">
                <a:solidFill>
                  <a:srgbClr val="37474F"/>
                </a:solidFill>
                <a:latin typeface="Trebuchet MS"/>
                <a:cs typeface="Trebuchet MS"/>
              </a:rPr>
              <a:t> </a:t>
            </a:r>
            <a:r>
              <a:rPr sz="1867" i="1" dirty="0">
                <a:solidFill>
                  <a:srgbClr val="37474F"/>
                </a:solidFill>
                <a:latin typeface="Trebuchet MS"/>
                <a:cs typeface="Trebuchet MS"/>
              </a:rPr>
              <a:t>решается</a:t>
            </a:r>
            <a:r>
              <a:rPr sz="1867" i="1" spc="513" dirty="0">
                <a:solidFill>
                  <a:srgbClr val="37474F"/>
                </a:solidFill>
                <a:latin typeface="Trebuchet MS"/>
                <a:cs typeface="Trebuchet MS"/>
              </a:rPr>
              <a:t> </a:t>
            </a:r>
            <a:r>
              <a:rPr sz="1867" i="1" spc="-27" dirty="0">
                <a:solidFill>
                  <a:srgbClr val="37474F"/>
                </a:solidFill>
                <a:latin typeface="Trebuchet MS"/>
                <a:cs typeface="Trebuchet MS"/>
              </a:rPr>
              <a:t>тут?</a:t>
            </a:r>
            <a:endParaRPr sz="1867">
              <a:latin typeface="Trebuchet MS"/>
              <a:cs typeface="Trebuchet MS"/>
            </a:endParaRPr>
          </a:p>
        </p:txBody>
      </p:sp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536581" y="4550267"/>
            <a:ext cx="5214832" cy="1922132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6096000" cy="6858000"/>
          </a:xfrm>
          <a:custGeom>
            <a:avLst/>
            <a:gdLst/>
            <a:ahLst/>
            <a:cxnLst/>
            <a:rect l="l" t="t" r="r" b="b"/>
            <a:pathLst>
              <a:path w="4572000" h="5143500">
                <a:moveTo>
                  <a:pt x="0" y="5143499"/>
                </a:moveTo>
                <a:lnTo>
                  <a:pt x="4571999" y="5143499"/>
                </a:lnTo>
                <a:lnTo>
                  <a:pt x="4571999" y="0"/>
                </a:lnTo>
                <a:lnTo>
                  <a:pt x="0" y="0"/>
                </a:lnTo>
                <a:lnTo>
                  <a:pt x="0" y="5143499"/>
                </a:lnTo>
                <a:close/>
              </a:path>
            </a:pathLst>
          </a:custGeom>
          <a:solidFill>
            <a:srgbClr val="43434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grpSp>
        <p:nvGrpSpPr>
          <p:cNvPr id="3" name="object 3"/>
          <p:cNvGrpSpPr/>
          <p:nvPr/>
        </p:nvGrpSpPr>
        <p:grpSpPr>
          <a:xfrm>
            <a:off x="6096000" y="0"/>
            <a:ext cx="6096000" cy="6858000"/>
            <a:chOff x="4572000" y="0"/>
            <a:chExt cx="4572000" cy="5143500"/>
          </a:xfrm>
        </p:grpSpPr>
        <p:pic>
          <p:nvPicPr>
            <p:cNvPr id="4" name="object 4"/>
            <p:cNvPicPr/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590018" y="254449"/>
              <a:ext cx="349174" cy="39359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572000" y="0"/>
              <a:ext cx="4572000" cy="5143500"/>
            </a:xfrm>
            <a:custGeom>
              <a:avLst/>
              <a:gdLst/>
              <a:ahLst/>
              <a:cxnLst/>
              <a:rect l="l" t="t" r="r" b="b"/>
              <a:pathLst>
                <a:path w="4572000" h="5143500">
                  <a:moveTo>
                    <a:pt x="4571999" y="5143499"/>
                  </a:moveTo>
                  <a:lnTo>
                    <a:pt x="0" y="5143499"/>
                  </a:lnTo>
                  <a:lnTo>
                    <a:pt x="0" y="0"/>
                  </a:lnTo>
                  <a:lnTo>
                    <a:pt x="4571999" y="0"/>
                  </a:lnTo>
                  <a:lnTo>
                    <a:pt x="4571999" y="51434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590018" y="254449"/>
              <a:ext cx="349174" cy="39359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615500" y="601448"/>
              <a:ext cx="4528499" cy="4256574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482332" y="1814091"/>
            <a:ext cx="5133339" cy="2479311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 marR="6773" indent="1693" algn="ctr">
              <a:lnSpc>
                <a:spcPct val="100000"/>
              </a:lnSpc>
              <a:spcBef>
                <a:spcPts val="133"/>
              </a:spcBef>
            </a:pPr>
            <a:r>
              <a:rPr b="0" dirty="0">
                <a:solidFill>
                  <a:schemeClr val="bg1"/>
                </a:solidFill>
                <a:latin typeface="Trebuchet MS" panose="020B0703020202090204" pitchFamily="34" charset="0"/>
              </a:rPr>
              <a:t>Big</a:t>
            </a:r>
            <a:r>
              <a:rPr b="0" spc="-20" dirty="0">
                <a:solidFill>
                  <a:schemeClr val="bg1"/>
                </a:solidFill>
                <a:latin typeface="Trebuchet MS" panose="020B0703020202090204" pitchFamily="34" charset="0"/>
              </a:rPr>
              <a:t> </a:t>
            </a:r>
            <a:r>
              <a:rPr b="0" spc="-27" dirty="0">
                <a:solidFill>
                  <a:schemeClr val="bg1"/>
                </a:solidFill>
                <a:latin typeface="Trebuchet MS" panose="020B0703020202090204" pitchFamily="34" charset="0"/>
              </a:rPr>
              <a:t>Jobs </a:t>
            </a:r>
            <a:r>
              <a:rPr b="0" dirty="0">
                <a:solidFill>
                  <a:schemeClr val="bg1"/>
                </a:solidFill>
                <a:latin typeface="Trebuchet MS" panose="020B0703020202090204" pitchFamily="34" charset="0"/>
              </a:rPr>
              <a:t>пользователей</a:t>
            </a:r>
            <a:r>
              <a:rPr b="0" spc="-87" dirty="0">
                <a:solidFill>
                  <a:schemeClr val="bg1"/>
                </a:solidFill>
                <a:latin typeface="Trebuchet MS" panose="020B0703020202090204" pitchFamily="34" charset="0"/>
              </a:rPr>
              <a:t> </a:t>
            </a:r>
            <a:r>
              <a:rPr b="0" spc="-47" dirty="0">
                <a:solidFill>
                  <a:schemeClr val="bg1"/>
                </a:solidFill>
                <a:latin typeface="Trebuchet MS" panose="020B0703020202090204" pitchFamily="34" charset="0"/>
              </a:rPr>
              <a:t>не </a:t>
            </a:r>
            <a:r>
              <a:rPr b="0" dirty="0">
                <a:solidFill>
                  <a:schemeClr val="bg1"/>
                </a:solidFill>
                <a:latin typeface="Trebuchet MS" panose="020B0703020202090204" pitchFamily="34" charset="0"/>
              </a:rPr>
              <a:t>меняются</a:t>
            </a:r>
            <a:r>
              <a:rPr b="0" spc="-47" dirty="0">
                <a:solidFill>
                  <a:schemeClr val="bg1"/>
                </a:solidFill>
                <a:latin typeface="Trebuchet MS" panose="020B0703020202090204" pitchFamily="34" charset="0"/>
              </a:rPr>
              <a:t> </a:t>
            </a:r>
            <a:r>
              <a:rPr b="0" dirty="0">
                <a:solidFill>
                  <a:schemeClr val="bg1"/>
                </a:solidFill>
                <a:latin typeface="Trebuchet MS" panose="020B0703020202090204" pitchFamily="34" charset="0"/>
              </a:rPr>
              <a:t>с</a:t>
            </a:r>
            <a:r>
              <a:rPr b="0" spc="-27" dirty="0">
                <a:solidFill>
                  <a:schemeClr val="bg1"/>
                </a:solidFill>
                <a:latin typeface="Trebuchet MS" panose="020B0703020202090204" pitchFamily="34" charset="0"/>
              </a:rPr>
              <a:t> </a:t>
            </a:r>
            <a:r>
              <a:rPr b="0" spc="-13" dirty="0">
                <a:solidFill>
                  <a:schemeClr val="bg1"/>
                </a:solidFill>
                <a:latin typeface="Trebuchet MS" panose="020B0703020202090204" pitchFamily="34" charset="0"/>
              </a:rPr>
              <a:t>течением времени</a:t>
            </a:r>
            <a:endParaRPr b="0" dirty="0">
              <a:solidFill>
                <a:schemeClr val="bg1"/>
              </a:solidFill>
              <a:latin typeface="Trebuchet MS" panose="020B0703020202090204" pitchFamily="34" charset="0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1"/>
          <p:cNvSpPr/>
          <p:nvPr/>
        </p:nvSpPr>
        <p:spPr>
          <a:xfrm>
            <a:off x="616150" y="1449400"/>
            <a:ext cx="1392900" cy="14199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21"/>
          <p:cNvSpPr txBox="1"/>
          <p:nvPr/>
        </p:nvSpPr>
        <p:spPr>
          <a:xfrm>
            <a:off x="602755" y="589364"/>
            <a:ext cx="8505600" cy="107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32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Все задачи клиента можно разделить на большие и маленькие</a:t>
            </a:r>
            <a:endParaRPr sz="6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6" name="Google Shape;146;p21"/>
          <p:cNvSpPr txBox="1">
            <a:spLocks noGrp="1"/>
          </p:cNvSpPr>
          <p:nvPr>
            <p:ph type="title"/>
          </p:nvPr>
        </p:nvSpPr>
        <p:spPr>
          <a:xfrm>
            <a:off x="593204" y="1875425"/>
            <a:ext cx="9345926" cy="14898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dirty="0">
                <a:latin typeface="Montserrat"/>
                <a:ea typeface="Montserrat"/>
                <a:cs typeface="Montserrat"/>
                <a:sym typeface="Montserrat"/>
              </a:rPr>
              <a:t>Большие (</a:t>
            </a:r>
            <a:r>
              <a:rPr lang="en-US" sz="3200" i="1" dirty="0">
                <a:latin typeface="Montserrat"/>
                <a:ea typeface="Montserrat"/>
                <a:cs typeface="Montserrat"/>
                <a:sym typeface="Montserrat"/>
              </a:rPr>
              <a:t>Big jobs</a:t>
            </a:r>
            <a:r>
              <a:rPr lang="ru-RU" sz="3200" dirty="0">
                <a:latin typeface="Montserrat"/>
                <a:ea typeface="Montserrat"/>
                <a:cs typeface="Montserrat"/>
                <a:sym typeface="Montserrat"/>
              </a:rPr>
              <a:t>) — </a:t>
            </a:r>
            <a:r>
              <a:rPr lang="ru-RU" sz="32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зачем?</a:t>
            </a:r>
            <a:endParaRPr sz="32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dirty="0">
                <a:latin typeface="Montserrat"/>
                <a:ea typeface="Montserrat"/>
                <a:cs typeface="Montserrat"/>
                <a:sym typeface="Montserrat"/>
              </a:rPr>
              <a:t>Маленькие</a:t>
            </a:r>
            <a:r>
              <a:rPr lang="en-US" sz="3200" dirty="0">
                <a:latin typeface="Montserrat"/>
                <a:ea typeface="Montserrat"/>
                <a:cs typeface="Montserrat"/>
                <a:sym typeface="Montserrat"/>
              </a:rPr>
              <a:t> (</a:t>
            </a:r>
            <a:r>
              <a:rPr lang="en-US" sz="3200" i="1" dirty="0">
                <a:latin typeface="Montserrat"/>
                <a:ea typeface="Montserrat"/>
                <a:cs typeface="Montserrat"/>
                <a:sym typeface="Montserrat"/>
              </a:rPr>
              <a:t>Small jobs</a:t>
            </a:r>
            <a:r>
              <a:rPr lang="en-US" sz="3200" dirty="0">
                <a:latin typeface="Montserrat"/>
                <a:ea typeface="Montserrat"/>
                <a:cs typeface="Montserrat"/>
                <a:sym typeface="Montserrat"/>
              </a:rPr>
              <a:t>)</a:t>
            </a:r>
            <a:r>
              <a:rPr lang="ru-RU" sz="3200" dirty="0">
                <a:latin typeface="Montserrat"/>
                <a:ea typeface="Montserrat"/>
                <a:cs typeface="Montserrat"/>
                <a:sym typeface="Montserrat"/>
              </a:rPr>
              <a:t> — </a:t>
            </a:r>
            <a:r>
              <a:rPr lang="ru-RU" sz="32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как?</a:t>
            </a:r>
            <a:endParaRPr sz="32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47" name="Google Shape;147;p21"/>
          <p:cNvCxnSpPr/>
          <p:nvPr/>
        </p:nvCxnSpPr>
        <p:spPr>
          <a:xfrm>
            <a:off x="776875" y="5525089"/>
            <a:ext cx="10702200" cy="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148" name="Google Shape;148;p21"/>
          <p:cNvSpPr txBox="1"/>
          <p:nvPr/>
        </p:nvSpPr>
        <p:spPr>
          <a:xfrm>
            <a:off x="10362016" y="5775736"/>
            <a:ext cx="19422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b="1">
                <a:solidFill>
                  <a:srgbClr val="0034EC"/>
                </a:solidFill>
                <a:latin typeface="Montserrat"/>
                <a:ea typeface="Montserrat"/>
                <a:cs typeface="Montserrat"/>
                <a:sym typeface="Montserrat"/>
              </a:rPr>
              <a:t>Зачем?</a:t>
            </a:r>
            <a:endParaRPr sz="2000" b="1">
              <a:solidFill>
                <a:srgbClr val="0034E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9" name="Google Shape;149;p21"/>
          <p:cNvSpPr txBox="1"/>
          <p:nvPr/>
        </p:nvSpPr>
        <p:spPr>
          <a:xfrm>
            <a:off x="651483" y="5775720"/>
            <a:ext cx="10575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b="1">
                <a:solidFill>
                  <a:srgbClr val="0034EC"/>
                </a:solidFill>
                <a:latin typeface="Montserrat"/>
                <a:ea typeface="Montserrat"/>
                <a:cs typeface="Montserrat"/>
                <a:sym typeface="Montserrat"/>
              </a:rPr>
              <a:t>Как?</a:t>
            </a:r>
            <a:endParaRPr sz="2000" b="1">
              <a:solidFill>
                <a:srgbClr val="0034E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50" name="Google Shape;150;p21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67530" y="3705885"/>
            <a:ext cx="1489800" cy="148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1"/>
          <p:cNvPicPr preferRelativeResize="0"/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01303" y="3832197"/>
            <a:ext cx="1392900" cy="138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1"/>
          <p:cNvPicPr preferRelativeResize="0"/>
          <p:nvPr/>
        </p:nvPicPr>
        <p:blipFill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42647" y="3837437"/>
            <a:ext cx="1489800" cy="14862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1"/>
          <p:cNvPicPr preferRelativeResize="0"/>
          <p:nvPr/>
        </p:nvPicPr>
        <p:blipFill>
          <a:blip r:embed="rId6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6420" y="3991335"/>
            <a:ext cx="1247137" cy="107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1"/>
          <p:cNvPicPr preferRelativeResize="0"/>
          <p:nvPr/>
        </p:nvPicPr>
        <p:blipFill>
          <a:blip r:embed="rId7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38175" y="3573405"/>
            <a:ext cx="1489800" cy="148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3885801" y="2663766"/>
            <a:ext cx="7004473" cy="3699933"/>
            <a:chOff x="2914350" y="1997824"/>
            <a:chExt cx="5253355" cy="2774950"/>
          </a:xfrm>
        </p:grpSpPr>
        <p:pic>
          <p:nvPicPr>
            <p:cNvPr id="4" name="object 4"/>
            <p:cNvPicPr/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339944" y="1997824"/>
              <a:ext cx="3827392" cy="268282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14350" y="3398574"/>
              <a:ext cx="1998574" cy="1374024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581945" y="455779"/>
            <a:ext cx="5829300" cy="3261576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6773" algn="just">
              <a:spcBef>
                <a:spcPts val="133"/>
              </a:spcBef>
            </a:pPr>
            <a:r>
              <a:rPr sz="4000" dirty="0">
                <a:latin typeface="Arial"/>
                <a:cs typeface="Arial"/>
              </a:rPr>
              <a:t>Новые</a:t>
            </a:r>
            <a:r>
              <a:rPr sz="4000" spc="-67" dirty="0">
                <a:latin typeface="Arial"/>
                <a:cs typeface="Arial"/>
              </a:rPr>
              <a:t> </a:t>
            </a:r>
            <a:r>
              <a:rPr sz="4000" dirty="0">
                <a:latin typeface="Arial"/>
                <a:cs typeface="Arial"/>
              </a:rPr>
              <a:t>продукты</a:t>
            </a:r>
            <a:r>
              <a:rPr sz="4000" spc="-53" dirty="0">
                <a:latin typeface="Arial"/>
                <a:cs typeface="Arial"/>
              </a:rPr>
              <a:t> </a:t>
            </a:r>
            <a:r>
              <a:rPr sz="4000" spc="-47" dirty="0">
                <a:latin typeface="Arial"/>
                <a:cs typeface="Arial"/>
              </a:rPr>
              <a:t>делают </a:t>
            </a:r>
            <a:r>
              <a:rPr sz="4000" b="1" dirty="0">
                <a:latin typeface="Arial"/>
                <a:cs typeface="Arial"/>
              </a:rPr>
              <a:t>существующую</a:t>
            </a:r>
            <a:r>
              <a:rPr sz="4000" b="1" spc="-220" dirty="0">
                <a:latin typeface="Arial"/>
                <a:cs typeface="Arial"/>
              </a:rPr>
              <a:t> </a:t>
            </a:r>
            <a:r>
              <a:rPr sz="4000" spc="-13" dirty="0">
                <a:latin typeface="Arial"/>
                <a:cs typeface="Arial"/>
              </a:rPr>
              <a:t>задачу </a:t>
            </a:r>
            <a:r>
              <a:rPr sz="4000" b="1" spc="-13" dirty="0">
                <a:latin typeface="Arial"/>
                <a:cs typeface="Arial"/>
              </a:rPr>
              <a:t>лучше</a:t>
            </a:r>
            <a:r>
              <a:rPr sz="4000" spc="-13" dirty="0">
                <a:latin typeface="Arial"/>
                <a:cs typeface="Arial"/>
              </a:rPr>
              <a:t>.</a:t>
            </a:r>
            <a:endParaRPr sz="4000" dirty="0">
              <a:latin typeface="Arial"/>
              <a:cs typeface="Arial"/>
            </a:endParaRPr>
          </a:p>
          <a:p>
            <a:pPr marL="16933" marR="532540" algn="just">
              <a:spcBef>
                <a:spcPts val="1300"/>
              </a:spcBef>
            </a:pPr>
            <a:r>
              <a:rPr sz="4000" dirty="0">
                <a:solidFill>
                  <a:srgbClr val="666666"/>
                </a:solidFill>
                <a:latin typeface="Arial"/>
                <a:cs typeface="Arial"/>
              </a:rPr>
              <a:t>И</a:t>
            </a:r>
            <a:r>
              <a:rPr sz="4000" spc="-147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4000" dirty="0">
                <a:solidFill>
                  <a:srgbClr val="666666"/>
                </a:solidFill>
                <a:latin typeface="Arial"/>
                <a:cs typeface="Arial"/>
              </a:rPr>
              <a:t>увольняют</a:t>
            </a:r>
            <a:r>
              <a:rPr sz="4000" spc="-127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4000" spc="-13" dirty="0">
                <a:solidFill>
                  <a:srgbClr val="666666"/>
                </a:solidFill>
                <a:latin typeface="Arial"/>
                <a:cs typeface="Arial"/>
              </a:rPr>
              <a:t>прошлое решение.</a:t>
            </a:r>
            <a:endParaRPr sz="4000" dirty="0">
              <a:latin typeface="Arial"/>
              <a:cs typeface="Arial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496634" y="3843701"/>
            <a:ext cx="1028065" cy="2612967"/>
          </a:xfrm>
          <a:prstGeom prst="rect">
            <a:avLst/>
          </a:prstGeom>
        </p:spPr>
      </p:pic>
      <p:grpSp>
        <p:nvGrpSpPr>
          <p:cNvPr id="9" name="object 9"/>
          <p:cNvGrpSpPr/>
          <p:nvPr/>
        </p:nvGrpSpPr>
        <p:grpSpPr>
          <a:xfrm>
            <a:off x="4464349" y="6530824"/>
            <a:ext cx="6791960" cy="55033"/>
            <a:chOff x="3348262" y="4898117"/>
            <a:chExt cx="5093970" cy="41275"/>
          </a:xfrm>
        </p:grpSpPr>
        <p:sp>
          <p:nvSpPr>
            <p:cNvPr id="10" name="object 10"/>
            <p:cNvSpPr/>
            <p:nvPr/>
          </p:nvSpPr>
          <p:spPr>
            <a:xfrm>
              <a:off x="3353025" y="4915349"/>
              <a:ext cx="5041265" cy="3810"/>
            </a:xfrm>
            <a:custGeom>
              <a:avLst/>
              <a:gdLst/>
              <a:ahLst/>
              <a:cxnLst/>
              <a:rect l="l" t="t" r="r" b="b"/>
              <a:pathLst>
                <a:path w="5041265" h="3810">
                  <a:moveTo>
                    <a:pt x="0" y="0"/>
                  </a:moveTo>
                  <a:lnTo>
                    <a:pt x="5040749" y="3262"/>
                  </a:lnTo>
                </a:path>
              </a:pathLst>
            </a:custGeom>
            <a:ln w="9524">
              <a:solidFill>
                <a:srgbClr val="9E9E9E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1" name="object 11"/>
            <p:cNvSpPr/>
            <p:nvPr/>
          </p:nvSpPr>
          <p:spPr>
            <a:xfrm>
              <a:off x="8393765" y="4902879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0" y="31465"/>
                  </a:moveTo>
                  <a:lnTo>
                    <a:pt x="19" y="0"/>
                  </a:lnTo>
                  <a:lnTo>
                    <a:pt x="43234" y="15760"/>
                  </a:lnTo>
                  <a:lnTo>
                    <a:pt x="0" y="31465"/>
                  </a:lnTo>
                  <a:close/>
                </a:path>
              </a:pathLst>
            </a:custGeom>
            <a:solidFill>
              <a:srgbClr val="9E9E9E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2" name="object 12"/>
            <p:cNvSpPr/>
            <p:nvPr/>
          </p:nvSpPr>
          <p:spPr>
            <a:xfrm>
              <a:off x="8393765" y="4902879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0" y="31465"/>
                  </a:moveTo>
                  <a:lnTo>
                    <a:pt x="43234" y="15760"/>
                  </a:lnTo>
                  <a:lnTo>
                    <a:pt x="19" y="0"/>
                  </a:lnTo>
                  <a:lnTo>
                    <a:pt x="0" y="31465"/>
                  </a:lnTo>
                  <a:close/>
                </a:path>
              </a:pathLst>
            </a:custGeom>
            <a:ln w="9524">
              <a:solidFill>
                <a:srgbClr val="9E9E9E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33814" y="1163640"/>
            <a:ext cx="4792669" cy="5425648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581944" y="455779"/>
            <a:ext cx="5877560" cy="3261576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6773">
              <a:spcBef>
                <a:spcPts val="133"/>
              </a:spcBef>
            </a:pPr>
            <a:r>
              <a:rPr sz="4000" dirty="0">
                <a:latin typeface="Arial"/>
                <a:cs typeface="Arial"/>
              </a:rPr>
              <a:t>Нанимая</a:t>
            </a:r>
            <a:r>
              <a:rPr sz="4000" spc="-67" dirty="0">
                <a:latin typeface="Arial"/>
                <a:cs typeface="Arial"/>
              </a:rPr>
              <a:t> </a:t>
            </a:r>
            <a:r>
              <a:rPr sz="4000" b="1" dirty="0">
                <a:latin typeface="Arial"/>
                <a:cs typeface="Arial"/>
              </a:rPr>
              <a:t>одно</a:t>
            </a:r>
            <a:r>
              <a:rPr sz="4000" b="1" spc="-53" dirty="0">
                <a:latin typeface="Arial"/>
                <a:cs typeface="Arial"/>
              </a:rPr>
              <a:t> </a:t>
            </a:r>
            <a:r>
              <a:rPr sz="4000" b="1" spc="-13" dirty="0">
                <a:latin typeface="Arial"/>
                <a:cs typeface="Arial"/>
              </a:rPr>
              <a:t>решение </a:t>
            </a:r>
            <a:r>
              <a:rPr sz="4000" dirty="0">
                <a:latin typeface="Arial"/>
                <a:cs typeface="Arial"/>
              </a:rPr>
              <a:t>клиент</a:t>
            </a:r>
            <a:r>
              <a:rPr sz="4000" spc="-107" dirty="0">
                <a:latin typeface="Arial"/>
                <a:cs typeface="Arial"/>
              </a:rPr>
              <a:t> </a:t>
            </a:r>
            <a:r>
              <a:rPr sz="4000" spc="-13" dirty="0">
                <a:latin typeface="Arial"/>
                <a:cs typeface="Arial"/>
              </a:rPr>
              <a:t>хочет</a:t>
            </a:r>
            <a:r>
              <a:rPr sz="4000" spc="-100" dirty="0">
                <a:latin typeface="Arial"/>
                <a:cs typeface="Arial"/>
              </a:rPr>
              <a:t> </a:t>
            </a:r>
            <a:r>
              <a:rPr sz="4000" spc="-13" dirty="0">
                <a:latin typeface="Arial"/>
                <a:cs typeface="Arial"/>
              </a:rPr>
              <a:t>закрыть </a:t>
            </a:r>
            <a:r>
              <a:rPr sz="4000" b="1" spc="-13" dirty="0">
                <a:latin typeface="Arial"/>
                <a:cs typeface="Arial"/>
              </a:rPr>
              <a:t>несколько</a:t>
            </a:r>
            <a:r>
              <a:rPr sz="4000" b="1" spc="-180" dirty="0">
                <a:latin typeface="Arial"/>
                <a:cs typeface="Arial"/>
              </a:rPr>
              <a:t> </a:t>
            </a:r>
            <a:r>
              <a:rPr sz="4000" b="1" spc="-13" dirty="0">
                <a:latin typeface="Arial"/>
                <a:cs typeface="Arial"/>
              </a:rPr>
              <a:t>задач</a:t>
            </a:r>
            <a:r>
              <a:rPr sz="4000" spc="-13" dirty="0">
                <a:latin typeface="Arial"/>
                <a:cs typeface="Arial"/>
              </a:rPr>
              <a:t>.</a:t>
            </a:r>
            <a:endParaRPr sz="4000" dirty="0">
              <a:latin typeface="Arial"/>
              <a:cs typeface="Arial"/>
            </a:endParaRPr>
          </a:p>
          <a:p>
            <a:pPr marL="16933" marR="1259809">
              <a:spcBef>
                <a:spcPts val="1300"/>
              </a:spcBef>
            </a:pPr>
            <a:r>
              <a:rPr sz="4000" dirty="0">
                <a:solidFill>
                  <a:srgbClr val="666666"/>
                </a:solidFill>
                <a:latin typeface="Arial"/>
                <a:cs typeface="Arial"/>
              </a:rPr>
              <a:t>При</a:t>
            </a:r>
            <a:r>
              <a:rPr sz="4000" spc="-100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4000" dirty="0">
                <a:solidFill>
                  <a:srgbClr val="666666"/>
                </a:solidFill>
                <a:latin typeface="Arial"/>
                <a:cs typeface="Arial"/>
              </a:rPr>
              <a:t>этом</a:t>
            </a:r>
            <a:r>
              <a:rPr sz="4000" spc="-100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4000" dirty="0">
                <a:solidFill>
                  <a:srgbClr val="666666"/>
                </a:solidFill>
                <a:latin typeface="Arial"/>
                <a:cs typeface="Arial"/>
              </a:rPr>
              <a:t>ничего</a:t>
            </a:r>
            <a:r>
              <a:rPr sz="4000" spc="-93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4000" spc="-47" dirty="0">
                <a:solidFill>
                  <a:srgbClr val="666666"/>
                </a:solidFill>
                <a:latin typeface="Arial"/>
                <a:cs typeface="Arial"/>
              </a:rPr>
              <a:t>не </a:t>
            </a:r>
            <a:r>
              <a:rPr sz="4000" spc="-13" dirty="0">
                <a:solidFill>
                  <a:srgbClr val="666666"/>
                </a:solidFill>
                <a:latin typeface="Arial"/>
                <a:cs typeface="Arial"/>
              </a:rPr>
              <a:t>делать.</a:t>
            </a:r>
            <a:endParaRPr sz="40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22481" y="2668105"/>
            <a:ext cx="6384707" cy="357062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558794" y="455780"/>
            <a:ext cx="5874173" cy="3261576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18626">
              <a:spcBef>
                <a:spcPts val="133"/>
              </a:spcBef>
            </a:pPr>
            <a:r>
              <a:rPr sz="4000" dirty="0">
                <a:latin typeface="Arial"/>
                <a:cs typeface="Arial"/>
              </a:rPr>
              <a:t>Клиент</a:t>
            </a:r>
            <a:r>
              <a:rPr sz="4000" spc="-127" dirty="0">
                <a:latin typeface="Arial"/>
                <a:cs typeface="Arial"/>
              </a:rPr>
              <a:t> </a:t>
            </a:r>
            <a:r>
              <a:rPr sz="4000" dirty="0">
                <a:latin typeface="Arial"/>
                <a:cs typeface="Arial"/>
              </a:rPr>
              <a:t>выбирает</a:t>
            </a:r>
            <a:r>
              <a:rPr sz="4000" spc="-107" dirty="0">
                <a:latin typeface="Arial"/>
                <a:cs typeface="Arial"/>
              </a:rPr>
              <a:t> </a:t>
            </a:r>
            <a:r>
              <a:rPr sz="4000" spc="-13" dirty="0">
                <a:latin typeface="Arial"/>
                <a:cs typeface="Arial"/>
              </a:rPr>
              <a:t>какое </a:t>
            </a:r>
            <a:r>
              <a:rPr sz="4000" dirty="0">
                <a:latin typeface="Arial"/>
                <a:cs typeface="Arial"/>
              </a:rPr>
              <a:t>из</a:t>
            </a:r>
            <a:r>
              <a:rPr sz="4000" spc="-47" dirty="0">
                <a:latin typeface="Arial"/>
                <a:cs typeface="Arial"/>
              </a:rPr>
              <a:t> </a:t>
            </a:r>
            <a:r>
              <a:rPr sz="4000" dirty="0">
                <a:latin typeface="Arial"/>
                <a:cs typeface="Arial"/>
              </a:rPr>
              <a:t>решений</a:t>
            </a:r>
            <a:r>
              <a:rPr sz="4000" spc="-33" dirty="0">
                <a:latin typeface="Arial"/>
                <a:cs typeface="Arial"/>
              </a:rPr>
              <a:t> </a:t>
            </a:r>
            <a:r>
              <a:rPr sz="4000" b="1" dirty="0">
                <a:latin typeface="Arial"/>
                <a:cs typeface="Arial"/>
              </a:rPr>
              <a:t>лучше</a:t>
            </a:r>
            <a:r>
              <a:rPr sz="4000" b="1" spc="-40" dirty="0">
                <a:latin typeface="Arial"/>
                <a:cs typeface="Arial"/>
              </a:rPr>
              <a:t> </a:t>
            </a:r>
            <a:r>
              <a:rPr sz="4000" b="1" spc="-67" dirty="0">
                <a:latin typeface="Arial"/>
                <a:cs typeface="Arial"/>
              </a:rPr>
              <a:t>и </a:t>
            </a:r>
            <a:r>
              <a:rPr sz="4000" b="1" dirty="0">
                <a:latin typeface="Arial"/>
                <a:cs typeface="Arial"/>
              </a:rPr>
              <a:t>дешевле</a:t>
            </a:r>
            <a:r>
              <a:rPr sz="4000" b="1" spc="-193" dirty="0">
                <a:latin typeface="Arial"/>
                <a:cs typeface="Arial"/>
              </a:rPr>
              <a:t> </a:t>
            </a:r>
            <a:r>
              <a:rPr sz="4000" spc="-13" dirty="0">
                <a:latin typeface="Arial"/>
                <a:cs typeface="Arial"/>
              </a:rPr>
              <a:t>делает</a:t>
            </a:r>
            <a:r>
              <a:rPr sz="4000" spc="-173" dirty="0">
                <a:latin typeface="Arial"/>
                <a:cs typeface="Arial"/>
              </a:rPr>
              <a:t> </a:t>
            </a:r>
            <a:r>
              <a:rPr sz="4000" spc="-80" dirty="0">
                <a:latin typeface="Arial"/>
                <a:cs typeface="Arial"/>
              </a:rPr>
              <a:t>задачу.</a:t>
            </a:r>
            <a:endParaRPr sz="4000" dirty="0">
              <a:latin typeface="Arial"/>
              <a:cs typeface="Arial"/>
            </a:endParaRPr>
          </a:p>
          <a:p>
            <a:pPr marL="16933" marR="6773">
              <a:spcBef>
                <a:spcPts val="1300"/>
              </a:spcBef>
            </a:pPr>
            <a:r>
              <a:rPr sz="4000" dirty="0">
                <a:solidFill>
                  <a:srgbClr val="666666"/>
                </a:solidFill>
                <a:latin typeface="Arial"/>
                <a:cs typeface="Arial"/>
              </a:rPr>
              <a:t>И</a:t>
            </a:r>
            <a:r>
              <a:rPr sz="4000" spc="-100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4000" dirty="0">
                <a:solidFill>
                  <a:srgbClr val="666666"/>
                </a:solidFill>
                <a:latin typeface="Arial"/>
                <a:cs typeface="Arial"/>
              </a:rPr>
              <a:t>одновременно</a:t>
            </a:r>
            <a:r>
              <a:rPr sz="4000" spc="-80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4000" spc="-33" dirty="0">
                <a:solidFill>
                  <a:srgbClr val="666666"/>
                </a:solidFill>
                <a:latin typeface="Arial"/>
                <a:cs typeface="Arial"/>
              </a:rPr>
              <a:t>решает </a:t>
            </a:r>
            <a:r>
              <a:rPr sz="4000" dirty="0">
                <a:solidFill>
                  <a:srgbClr val="666666"/>
                </a:solidFill>
                <a:latin typeface="Arial"/>
                <a:cs typeface="Arial"/>
              </a:rPr>
              <a:t>больше</a:t>
            </a:r>
            <a:r>
              <a:rPr sz="4000" spc="-120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4000" spc="-13" dirty="0">
                <a:solidFill>
                  <a:srgbClr val="666666"/>
                </a:solidFill>
                <a:latin typeface="Arial"/>
                <a:cs typeface="Arial"/>
              </a:rPr>
              <a:t>задач.</a:t>
            </a:r>
            <a:endParaRPr sz="40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A31BFDE-6C4F-F62B-5C39-FB908A986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Продуктовый подход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CE8439C-EA1E-B1E9-C487-61ADAD9AF0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ru-RU" dirty="0">
                <a:effectLst/>
                <a:latin typeface="Helvetica" pitchFamily="2" charset="0"/>
              </a:rPr>
              <a:t>Думаем со стороны пользователя</a:t>
            </a:r>
            <a:br>
              <a:rPr lang="ru-RU" dirty="0">
                <a:effectLst/>
                <a:latin typeface="Helvetica" pitchFamily="2" charset="0"/>
              </a:rPr>
            </a:br>
            <a:r>
              <a:rPr lang="ru-RU" dirty="0">
                <a:effectLst/>
                <a:latin typeface="+mj-lt"/>
              </a:rPr>
              <a:t>(</a:t>
            </a:r>
            <a:r>
              <a:rPr lang="en" dirty="0">
                <a:effectLst/>
                <a:latin typeface="+mj-lt"/>
              </a:rPr>
              <a:t>CJM, JTBD, User stories, Be the user, </a:t>
            </a:r>
            <a:r>
              <a:rPr lang="ru-RU" dirty="0">
                <a:effectLst/>
                <a:latin typeface="+mj-lt"/>
              </a:rPr>
              <a:t>эмпатия)</a:t>
            </a:r>
          </a:p>
          <a:p>
            <a:r>
              <a:rPr lang="ru-RU" dirty="0">
                <a:effectLst/>
                <a:latin typeface="Helvetica" pitchFamily="2" charset="0"/>
              </a:rPr>
              <a:t>Разговариваем с пользователем</a:t>
            </a:r>
            <a:br>
              <a:rPr lang="ru-RU" dirty="0">
                <a:latin typeface="Helvetica" pitchFamily="2" charset="0"/>
              </a:rPr>
            </a:br>
            <a:r>
              <a:rPr lang="ru-RU" dirty="0">
                <a:effectLst/>
                <a:latin typeface="+mj-lt"/>
              </a:rPr>
              <a:t>(</a:t>
            </a:r>
            <a:r>
              <a:rPr lang="en" dirty="0">
                <a:effectLst/>
                <a:latin typeface="+mj-lt"/>
              </a:rPr>
              <a:t>CustDev, </a:t>
            </a:r>
            <a:r>
              <a:rPr lang="ru-RU" dirty="0">
                <a:effectLst/>
                <a:latin typeface="+mj-lt"/>
              </a:rPr>
              <a:t>сбор фидбэка, 5 </a:t>
            </a:r>
            <a:r>
              <a:rPr lang="en" dirty="0">
                <a:effectLst/>
                <a:latin typeface="+mj-lt"/>
              </a:rPr>
              <a:t>Why’s, </a:t>
            </a:r>
            <a:r>
              <a:rPr lang="ru-RU" dirty="0">
                <a:effectLst/>
                <a:latin typeface="+mj-lt"/>
              </a:rPr>
              <a:t>исследования, </a:t>
            </a:r>
            <a:r>
              <a:rPr lang="en" dirty="0">
                <a:effectLst/>
                <a:latin typeface="+mj-lt"/>
              </a:rPr>
              <a:t>Soft skills)</a:t>
            </a:r>
          </a:p>
          <a:p>
            <a:r>
              <a:rPr lang="ru-RU" dirty="0">
                <a:effectLst/>
                <a:latin typeface="Helvetica" pitchFamily="2" charset="0"/>
              </a:rPr>
              <a:t>Работаем гибко</a:t>
            </a:r>
            <a:br>
              <a:rPr lang="ru-RU" dirty="0">
                <a:effectLst/>
                <a:latin typeface="Helvetica" pitchFamily="2" charset="0"/>
              </a:rPr>
            </a:br>
            <a:r>
              <a:rPr lang="ru-RU" dirty="0">
                <a:effectLst/>
                <a:latin typeface="+mj-lt"/>
              </a:rPr>
              <a:t>(итерации, </a:t>
            </a:r>
            <a:r>
              <a:rPr lang="en" dirty="0">
                <a:effectLst/>
                <a:latin typeface="+mj-lt"/>
              </a:rPr>
              <a:t>Agile, Scrum, </a:t>
            </a:r>
            <a:r>
              <a:rPr lang="ru-RU" dirty="0">
                <a:effectLst/>
                <a:latin typeface="+mj-lt"/>
              </a:rPr>
              <a:t>ретроспектива, </a:t>
            </a:r>
            <a:r>
              <a:rPr lang="en" dirty="0">
                <a:effectLst/>
                <a:latin typeface="+mj-lt"/>
              </a:rPr>
              <a:t>OKR)</a:t>
            </a:r>
          </a:p>
          <a:p>
            <a:r>
              <a:rPr lang="ru-RU" dirty="0">
                <a:effectLst/>
                <a:latin typeface="Helvetica" pitchFamily="2" charset="0"/>
              </a:rPr>
              <a:t>Верим только числам</a:t>
            </a:r>
            <a:br>
              <a:rPr lang="ru-RU" dirty="0">
                <a:latin typeface="Helvetica" pitchFamily="2" charset="0"/>
              </a:rPr>
            </a:br>
            <a:r>
              <a:rPr lang="ru-RU" dirty="0">
                <a:effectLst/>
                <a:latin typeface="+mj-lt"/>
              </a:rPr>
              <a:t>(</a:t>
            </a:r>
            <a:r>
              <a:rPr lang="en" dirty="0">
                <a:effectLst/>
                <a:latin typeface="+mj-lt"/>
              </a:rPr>
              <a:t>DataDriven, ROI, </a:t>
            </a:r>
            <a:r>
              <a:rPr lang="ru-RU" dirty="0">
                <a:effectLst/>
                <a:latin typeface="+mj-lt"/>
              </a:rPr>
              <a:t>метрики, аналитика, </a:t>
            </a:r>
            <a:r>
              <a:rPr lang="en" dirty="0">
                <a:effectLst/>
                <a:latin typeface="+mj-lt"/>
              </a:rPr>
              <a:t>Unit-</a:t>
            </a:r>
            <a:r>
              <a:rPr lang="ru-RU" dirty="0">
                <a:effectLst/>
                <a:latin typeface="+mj-lt"/>
              </a:rPr>
              <a:t>экономика)</a:t>
            </a:r>
          </a:p>
          <a:p>
            <a:r>
              <a:rPr lang="ru-RU" dirty="0">
                <a:effectLst/>
                <a:latin typeface="Helvetica" pitchFamily="2" charset="0"/>
              </a:rPr>
              <a:t>Выдвигаем гипотезы и ставим эксперименты</a:t>
            </a:r>
            <a:br>
              <a:rPr lang="ru-RU" dirty="0">
                <a:latin typeface="Helvetica" pitchFamily="2" charset="0"/>
              </a:rPr>
            </a:br>
            <a:r>
              <a:rPr lang="ru-RU" dirty="0">
                <a:effectLst/>
                <a:latin typeface="+mj-lt"/>
              </a:rPr>
              <a:t>(</a:t>
            </a:r>
            <a:r>
              <a:rPr lang="en" dirty="0">
                <a:effectLst/>
                <a:latin typeface="+mj-lt"/>
              </a:rPr>
              <a:t>MVP, Fail Fast, A/B-</a:t>
            </a:r>
            <a:r>
              <a:rPr lang="ru-RU" dirty="0">
                <a:effectLst/>
                <a:latin typeface="+mj-lt"/>
              </a:rPr>
              <a:t>тесты, приоритезация)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7244712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58821" y="3383453"/>
            <a:ext cx="7651903" cy="3071145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651392" y="455780"/>
            <a:ext cx="5990167" cy="3261576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6773">
              <a:spcBef>
                <a:spcPts val="133"/>
              </a:spcBef>
            </a:pPr>
            <a:r>
              <a:rPr sz="4000" dirty="0">
                <a:latin typeface="Arial"/>
                <a:cs typeface="Arial"/>
              </a:rPr>
              <a:t>Какой</a:t>
            </a:r>
            <a:r>
              <a:rPr sz="4000" spc="-47" dirty="0">
                <a:latin typeface="Arial"/>
                <a:cs typeface="Arial"/>
              </a:rPr>
              <a:t> </a:t>
            </a:r>
            <a:r>
              <a:rPr sz="4000" dirty="0">
                <a:latin typeface="Arial"/>
                <a:cs typeface="Arial"/>
              </a:rPr>
              <a:t>продукт</a:t>
            </a:r>
            <a:r>
              <a:rPr sz="4000" spc="-27" dirty="0">
                <a:latin typeface="Arial"/>
                <a:cs typeface="Arial"/>
              </a:rPr>
              <a:t> </a:t>
            </a:r>
            <a:r>
              <a:rPr sz="4000" spc="-13" dirty="0">
                <a:latin typeface="Arial"/>
                <a:cs typeface="Arial"/>
              </a:rPr>
              <a:t>наймет </a:t>
            </a:r>
            <a:r>
              <a:rPr sz="4000" dirty="0">
                <a:latin typeface="Arial"/>
                <a:cs typeface="Arial"/>
              </a:rPr>
              <a:t>клиент</a:t>
            </a:r>
            <a:r>
              <a:rPr sz="4000" spc="-93" dirty="0">
                <a:latin typeface="Arial"/>
                <a:cs typeface="Arial"/>
              </a:rPr>
              <a:t> </a:t>
            </a:r>
            <a:r>
              <a:rPr sz="4000" dirty="0">
                <a:latin typeface="Arial"/>
                <a:cs typeface="Arial"/>
              </a:rPr>
              <a:t>решает</a:t>
            </a:r>
            <a:r>
              <a:rPr sz="4000" spc="-60" dirty="0">
                <a:latin typeface="Arial"/>
                <a:cs typeface="Arial"/>
              </a:rPr>
              <a:t> </a:t>
            </a:r>
            <a:r>
              <a:rPr sz="4000" b="1" spc="-13" dirty="0">
                <a:latin typeface="Arial"/>
                <a:cs typeface="Arial"/>
              </a:rPr>
              <a:t>контекст</a:t>
            </a:r>
            <a:r>
              <a:rPr sz="4000" spc="-13" dirty="0">
                <a:latin typeface="Arial"/>
                <a:cs typeface="Arial"/>
              </a:rPr>
              <a:t>.</a:t>
            </a:r>
            <a:endParaRPr sz="4000" dirty="0">
              <a:latin typeface="Arial"/>
              <a:cs typeface="Arial"/>
            </a:endParaRPr>
          </a:p>
          <a:p>
            <a:pPr marL="16933" marR="380990">
              <a:spcBef>
                <a:spcPts val="1300"/>
              </a:spcBef>
            </a:pPr>
            <a:r>
              <a:rPr sz="4000" dirty="0">
                <a:solidFill>
                  <a:srgbClr val="666666"/>
                </a:solidFill>
                <a:latin typeface="Arial"/>
                <a:cs typeface="Arial"/>
              </a:rPr>
              <a:t>Портрет</a:t>
            </a:r>
            <a:r>
              <a:rPr sz="4000" spc="-253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4000" spc="-47" dirty="0">
                <a:solidFill>
                  <a:srgbClr val="666666"/>
                </a:solidFill>
                <a:latin typeface="Arial"/>
                <a:cs typeface="Arial"/>
              </a:rPr>
              <a:t>пользователей </a:t>
            </a:r>
            <a:r>
              <a:rPr sz="4000" dirty="0">
                <a:solidFill>
                  <a:srgbClr val="666666"/>
                </a:solidFill>
                <a:latin typeface="Arial"/>
                <a:cs typeface="Arial"/>
              </a:rPr>
              <a:t>имеет</a:t>
            </a:r>
            <a:r>
              <a:rPr sz="4000" spc="-160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4000" spc="-13" dirty="0">
                <a:solidFill>
                  <a:srgbClr val="666666"/>
                </a:solidFill>
                <a:latin typeface="Arial"/>
                <a:cs typeface="Arial"/>
              </a:rPr>
              <a:t>второстепенное значение.</a:t>
            </a:r>
            <a:endParaRPr sz="40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96209" y="3093525"/>
            <a:ext cx="6485401" cy="3560080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743989" y="900279"/>
            <a:ext cx="5768700" cy="2812735"/>
          </a:xfrm>
          <a:prstGeom prst="rect">
            <a:avLst/>
          </a:prstGeom>
        </p:spPr>
        <p:txBody>
          <a:bodyPr vert="horz" wrap="square" lIns="0" tIns="182033" rIns="0" bIns="0" rtlCol="0">
            <a:spAutoFit/>
          </a:bodyPr>
          <a:lstStyle/>
          <a:p>
            <a:pPr marL="16933">
              <a:spcBef>
                <a:spcPts val="1433"/>
              </a:spcBef>
            </a:pPr>
            <a:r>
              <a:rPr lang="ru-RU" sz="4000" dirty="0">
                <a:solidFill>
                  <a:srgbClr val="000000"/>
                </a:solidFill>
                <a:latin typeface="Arial"/>
                <a:cs typeface="Arial"/>
              </a:rPr>
              <a:t>Клиент</a:t>
            </a:r>
            <a:r>
              <a:rPr lang="ru-RU" sz="4000" spc="-73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ru-RU" sz="4000" dirty="0">
                <a:solidFill>
                  <a:srgbClr val="000000"/>
                </a:solidFill>
                <a:latin typeface="Arial"/>
                <a:cs typeface="Arial"/>
              </a:rPr>
              <a:t>ничего</a:t>
            </a:r>
            <a:r>
              <a:rPr lang="ru-RU" sz="4000" spc="-4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ru-RU" sz="4000" b="1" dirty="0">
                <a:solidFill>
                  <a:srgbClr val="000000"/>
                </a:solidFill>
                <a:latin typeface="Arial"/>
                <a:cs typeface="Arial"/>
              </a:rPr>
              <a:t>не</a:t>
            </a:r>
            <a:r>
              <a:rPr lang="ru-RU" sz="4000" b="1" spc="-53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ru-RU" sz="4000" b="1" spc="-33" dirty="0">
                <a:solidFill>
                  <a:srgbClr val="000000"/>
                </a:solidFill>
                <a:latin typeface="Arial"/>
                <a:cs typeface="Arial"/>
              </a:rPr>
              <a:t>хочет</a:t>
            </a:r>
            <a:br>
              <a:rPr lang="ru-RU" sz="4000" dirty="0">
                <a:latin typeface="Arial"/>
                <a:cs typeface="Arial"/>
              </a:rPr>
            </a:br>
            <a:r>
              <a:rPr lang="ru-RU" sz="4000" dirty="0">
                <a:latin typeface="Arial"/>
                <a:cs typeface="Arial"/>
              </a:rPr>
              <a:t>делать</a:t>
            </a:r>
            <a:r>
              <a:rPr sz="4000" spc="-152" dirty="0">
                <a:latin typeface="Arial"/>
                <a:cs typeface="Arial"/>
              </a:rPr>
              <a:t> </a:t>
            </a:r>
            <a:r>
              <a:rPr sz="4000" dirty="0">
                <a:latin typeface="Arial"/>
                <a:cs typeface="Arial"/>
              </a:rPr>
              <a:t>или</a:t>
            </a:r>
            <a:r>
              <a:rPr sz="4000" spc="-127" dirty="0">
                <a:latin typeface="Arial"/>
                <a:cs typeface="Arial"/>
              </a:rPr>
              <a:t> </a:t>
            </a:r>
            <a:r>
              <a:rPr sz="4000" spc="-13" dirty="0">
                <a:latin typeface="Arial"/>
                <a:cs typeface="Arial"/>
              </a:rPr>
              <a:t>решать.</a:t>
            </a:r>
            <a:endParaRPr sz="4000" dirty="0">
              <a:latin typeface="Arial"/>
              <a:cs typeface="Arial"/>
            </a:endParaRPr>
          </a:p>
          <a:p>
            <a:pPr marL="16933" marR="850879">
              <a:spcBef>
                <a:spcPts val="1300"/>
              </a:spcBef>
            </a:pPr>
            <a:r>
              <a:rPr sz="4000" dirty="0">
                <a:solidFill>
                  <a:srgbClr val="666666"/>
                </a:solidFill>
                <a:latin typeface="Arial"/>
                <a:cs typeface="Arial"/>
              </a:rPr>
              <a:t>Он</a:t>
            </a:r>
            <a:r>
              <a:rPr sz="4000" spc="-113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4000" spc="-13" dirty="0">
                <a:solidFill>
                  <a:srgbClr val="666666"/>
                </a:solidFill>
                <a:latin typeface="Arial"/>
                <a:cs typeface="Arial"/>
              </a:rPr>
              <a:t>хочет</a:t>
            </a:r>
            <a:r>
              <a:rPr sz="4000" spc="-113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4000" spc="-33" dirty="0">
                <a:solidFill>
                  <a:srgbClr val="666666"/>
                </a:solidFill>
                <a:latin typeface="Arial"/>
                <a:cs typeface="Arial"/>
              </a:rPr>
              <a:t>только </a:t>
            </a:r>
            <a:r>
              <a:rPr sz="4000" spc="-13" dirty="0">
                <a:solidFill>
                  <a:srgbClr val="666666"/>
                </a:solidFill>
                <a:latin typeface="Arial"/>
                <a:cs typeface="Arial"/>
              </a:rPr>
              <a:t>результат.</a:t>
            </a:r>
            <a:endParaRPr sz="40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71AABCA-459E-2FDF-BCFD-8ABCAB1AAC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091" y="91056"/>
            <a:ext cx="7394161" cy="920336"/>
          </a:xfrm>
        </p:spPr>
        <p:txBody>
          <a:bodyPr/>
          <a:lstStyle/>
          <a:p>
            <a:r>
              <a:rPr lang="en-US" dirty="0"/>
              <a:t>Jobs To Be Done</a:t>
            </a:r>
            <a:endParaRPr lang="ru-RU" dirty="0"/>
          </a:p>
        </p:txBody>
      </p:sp>
      <p:pic>
        <p:nvPicPr>
          <p:cNvPr id="11" name="Объект 10">
            <a:extLst>
              <a:ext uri="{FF2B5EF4-FFF2-40B4-BE49-F238E27FC236}">
                <a16:creationId xmlns:a16="http://schemas.microsoft.com/office/drawing/2014/main" id="{3D39F07F-EA50-08DE-E893-84AAD7BA51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96891" y="3290037"/>
            <a:ext cx="6452530" cy="3567963"/>
          </a:xfr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E0DC6CF5-EF89-98F6-5D9E-32D786A3281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759605"/>
            <a:ext cx="4717774" cy="319448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2F0139E-0C4B-0180-6768-1A796374799E}"/>
              </a:ext>
            </a:extLst>
          </p:cNvPr>
          <p:cNvSpPr txBox="1"/>
          <p:nvPr/>
        </p:nvSpPr>
        <p:spPr>
          <a:xfrm>
            <a:off x="5496891" y="318053"/>
            <a:ext cx="644055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0" i="0" dirty="0">
                <a:solidFill>
                  <a:srgbClr val="292929"/>
                </a:solidFill>
                <a:effectLst/>
              </a:rPr>
              <a:t>Позиционирование готового или запуск нового продукта по концепции </a:t>
            </a:r>
            <a:r>
              <a:rPr lang="en" b="0" i="0" dirty="0">
                <a:solidFill>
                  <a:srgbClr val="292929"/>
                </a:solidFill>
                <a:effectLst/>
              </a:rPr>
              <a:t>JTBD </a:t>
            </a:r>
            <a:r>
              <a:rPr lang="ru-RU" b="0" i="0" dirty="0">
                <a:solidFill>
                  <a:srgbClr val="292929"/>
                </a:solidFill>
                <a:effectLst/>
              </a:rPr>
              <a:t>начинается не с описания пользователей, а с описания ситуаций, в которых у пользователей возникает потребность в продукте.</a:t>
            </a:r>
          </a:p>
          <a:p>
            <a:endParaRPr lang="ru-RU" dirty="0">
              <a:solidFill>
                <a:srgbClr val="292929"/>
              </a:solidFill>
            </a:endParaRPr>
          </a:p>
          <a:p>
            <a:r>
              <a:rPr lang="ru-RU" b="0" i="0" dirty="0">
                <a:solidFill>
                  <a:srgbClr val="292929"/>
                </a:solidFill>
                <a:effectLst/>
              </a:rPr>
              <a:t>Так появляется четкий список «работ», на которые пользователь (не важно какой — любой) сможет «нанять» продукт. Как только вы поймете, зачем пользователь будет «нанимать» ваш продукт для решения своих задач — до правильного описания, позиционирования, продвижения останется буквально пара шагов.</a:t>
            </a:r>
            <a:endParaRPr lang="ru-RU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E245256-0B24-5D04-58E7-0CF6371650F2}"/>
              </a:ext>
            </a:extLst>
          </p:cNvPr>
          <p:cNvSpPr txBox="1"/>
          <p:nvPr/>
        </p:nvSpPr>
        <p:spPr>
          <a:xfrm>
            <a:off x="146326" y="3887825"/>
            <a:ext cx="5350565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i="1" dirty="0">
                <a:solidFill>
                  <a:srgbClr val="0034E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Клиенты нанимают</a:t>
            </a:r>
            <a:r>
              <a:rPr lang="ru-RU" i="1" dirty="0">
                <a:solidFill>
                  <a:srgbClr val="0034E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i="1" dirty="0">
                <a:solidFill>
                  <a:srgbClr val="0034E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продукт на работу</a:t>
            </a:r>
          </a:p>
          <a:p>
            <a:r>
              <a:rPr lang="ru-RU" i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Сам продукт не имеет ценности</a:t>
            </a:r>
            <a:endParaRPr lang="ru-RU" b="0" i="1" dirty="0">
              <a:solidFill>
                <a:srgbClr val="292929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ru-RU" dirty="0">
              <a:solidFill>
                <a:srgbClr val="292929"/>
              </a:solidFill>
            </a:endParaRPr>
          </a:p>
          <a:p>
            <a:r>
              <a:rPr lang="en-US" sz="1600" b="0" i="0" dirty="0">
                <a:solidFill>
                  <a:srgbClr val="292929"/>
                </a:solidFill>
                <a:effectLst/>
              </a:rPr>
              <a:t>«</a:t>
            </a:r>
            <a:r>
              <a:rPr lang="ru-RU" sz="1600" b="0" i="0" dirty="0">
                <a:solidFill>
                  <a:srgbClr val="292929"/>
                </a:solidFill>
                <a:effectLst/>
              </a:rPr>
              <a:t>Утеплить ноги</a:t>
            </a:r>
            <a:r>
              <a:rPr lang="en-US" sz="1600" b="0" i="0" dirty="0">
                <a:solidFill>
                  <a:srgbClr val="292929"/>
                </a:solidFill>
                <a:effectLst/>
              </a:rPr>
              <a:t>»</a:t>
            </a:r>
            <a:r>
              <a:rPr lang="ru-RU" sz="1600" b="0" i="0" dirty="0">
                <a:solidFill>
                  <a:srgbClr val="292929"/>
                </a:solidFill>
                <a:effectLst/>
              </a:rPr>
              <a:t>, </a:t>
            </a:r>
            <a:r>
              <a:rPr lang="en-US" sz="1600" b="0" i="0" dirty="0">
                <a:solidFill>
                  <a:srgbClr val="292929"/>
                </a:solidFill>
                <a:effectLst/>
              </a:rPr>
              <a:t>«</a:t>
            </a:r>
            <a:r>
              <a:rPr lang="ru-RU" sz="1600" b="0" i="0" dirty="0">
                <a:solidFill>
                  <a:srgbClr val="292929"/>
                </a:solidFill>
                <a:effectLst/>
              </a:rPr>
              <a:t>расслабиться</a:t>
            </a:r>
            <a:r>
              <a:rPr lang="en-US" sz="1600" b="0" i="0" dirty="0">
                <a:solidFill>
                  <a:srgbClr val="292929"/>
                </a:solidFill>
                <a:effectLst/>
              </a:rPr>
              <a:t>»</a:t>
            </a:r>
            <a:r>
              <a:rPr lang="ru-RU" sz="1600" b="0" i="0" dirty="0">
                <a:solidFill>
                  <a:srgbClr val="292929"/>
                </a:solidFill>
                <a:effectLst/>
              </a:rPr>
              <a:t>, </a:t>
            </a:r>
            <a:r>
              <a:rPr lang="en-US" sz="1600" b="0" i="0" dirty="0">
                <a:solidFill>
                  <a:srgbClr val="292929"/>
                </a:solidFill>
                <a:effectLst/>
              </a:rPr>
              <a:t>«</a:t>
            </a:r>
            <a:r>
              <a:rPr lang="ru-RU" sz="1600" b="0" i="0" dirty="0">
                <a:solidFill>
                  <a:srgbClr val="292929"/>
                </a:solidFill>
                <a:effectLst/>
              </a:rPr>
              <a:t>почистить зубы</a:t>
            </a:r>
            <a:r>
              <a:rPr lang="en-US" sz="1600" b="0" i="0" dirty="0">
                <a:solidFill>
                  <a:srgbClr val="292929"/>
                </a:solidFill>
                <a:effectLst/>
              </a:rPr>
              <a:t>»</a:t>
            </a:r>
            <a:r>
              <a:rPr lang="ru-RU" sz="1600" b="0" i="0" dirty="0">
                <a:solidFill>
                  <a:srgbClr val="292929"/>
                </a:solidFill>
                <a:effectLst/>
              </a:rPr>
              <a:t>, </a:t>
            </a:r>
            <a:r>
              <a:rPr lang="en-US" sz="1600" b="0" i="0" dirty="0">
                <a:solidFill>
                  <a:srgbClr val="292929"/>
                </a:solidFill>
                <a:effectLst/>
              </a:rPr>
              <a:t>«</a:t>
            </a:r>
            <a:r>
              <a:rPr lang="ru-RU" sz="1600" b="0" i="0" dirty="0">
                <a:solidFill>
                  <a:srgbClr val="292929"/>
                </a:solidFill>
                <a:effectLst/>
              </a:rPr>
              <a:t>утолить голод</a:t>
            </a:r>
            <a:r>
              <a:rPr lang="en-US" sz="1600" b="0" i="0" dirty="0">
                <a:solidFill>
                  <a:srgbClr val="292929"/>
                </a:solidFill>
                <a:effectLst/>
              </a:rPr>
              <a:t>»</a:t>
            </a:r>
            <a:r>
              <a:rPr lang="ru-RU" sz="1600" b="0" i="0" dirty="0">
                <a:solidFill>
                  <a:srgbClr val="292929"/>
                </a:solidFill>
                <a:effectLst/>
              </a:rPr>
              <a:t>, </a:t>
            </a:r>
            <a:r>
              <a:rPr lang="en-US" sz="1600" b="0" i="0" dirty="0">
                <a:solidFill>
                  <a:srgbClr val="292929"/>
                </a:solidFill>
                <a:effectLst/>
              </a:rPr>
              <a:t>«</a:t>
            </a:r>
            <a:r>
              <a:rPr lang="ru-RU" sz="1600" b="0" i="0" dirty="0">
                <a:solidFill>
                  <a:srgbClr val="292929"/>
                </a:solidFill>
                <a:effectLst/>
              </a:rPr>
              <a:t>занять ребенка в дороге</a:t>
            </a:r>
            <a:r>
              <a:rPr lang="en-US" sz="1600" b="0" i="0" dirty="0">
                <a:solidFill>
                  <a:srgbClr val="292929"/>
                </a:solidFill>
                <a:effectLst/>
              </a:rPr>
              <a:t>» </a:t>
            </a:r>
            <a:r>
              <a:rPr lang="ru-RU" sz="1600" b="0" i="0" dirty="0">
                <a:solidFill>
                  <a:srgbClr val="292929"/>
                </a:solidFill>
                <a:effectLst/>
              </a:rPr>
              <a:t>— все это задачи, которые можно решить 100 разными способами. </a:t>
            </a:r>
            <a:endParaRPr lang="en-US" sz="1600" b="0" i="0" dirty="0">
              <a:solidFill>
                <a:srgbClr val="292929"/>
              </a:solidFill>
              <a:effectLst/>
            </a:endParaRPr>
          </a:p>
          <a:p>
            <a:endParaRPr lang="en-US" sz="1600" dirty="0">
              <a:solidFill>
                <a:srgbClr val="292929"/>
              </a:solidFill>
            </a:endParaRPr>
          </a:p>
          <a:p>
            <a:r>
              <a:rPr lang="ru-RU" sz="1600" b="0" i="0" dirty="0">
                <a:solidFill>
                  <a:srgbClr val="292929"/>
                </a:solidFill>
                <a:effectLst/>
              </a:rPr>
              <a:t>Сможете ответить себе на вопросы «</a:t>
            </a:r>
            <a:r>
              <a:rPr lang="ru-RU" sz="1600" b="1" i="0" dirty="0">
                <a:solidFill>
                  <a:srgbClr val="292929"/>
                </a:solidFill>
                <a:effectLst/>
              </a:rPr>
              <a:t>зачем</a:t>
            </a:r>
            <a:r>
              <a:rPr lang="ru-RU" sz="1600" b="0" i="0" dirty="0">
                <a:solidFill>
                  <a:srgbClr val="292929"/>
                </a:solidFill>
                <a:effectLst/>
              </a:rPr>
              <a:t>» и в «</a:t>
            </a:r>
            <a:r>
              <a:rPr lang="ru-RU" sz="1600" b="1" i="0" dirty="0">
                <a:solidFill>
                  <a:srgbClr val="292929"/>
                </a:solidFill>
                <a:effectLst/>
              </a:rPr>
              <a:t>каких ситуациях</a:t>
            </a:r>
            <a:r>
              <a:rPr lang="ru-RU" sz="1600" b="0" i="0" dirty="0">
                <a:solidFill>
                  <a:srgbClr val="292929"/>
                </a:solidFill>
                <a:effectLst/>
              </a:rPr>
              <a:t>» ваш продукт сработает наилучшим образом — сможете доказать это и пользователю, а заодно подкорректировать продукт.</a:t>
            </a:r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362502709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3"/>
          <p:cNvSpPr txBox="1">
            <a:spLocks noGrp="1"/>
          </p:cNvSpPr>
          <p:nvPr>
            <p:ph type="title"/>
          </p:nvPr>
        </p:nvSpPr>
        <p:spPr>
          <a:xfrm>
            <a:off x="627811" y="397564"/>
            <a:ext cx="10730400" cy="954156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400" dirty="0"/>
              <a:t>Основные принципы JTBD</a:t>
            </a:r>
            <a:endParaRPr sz="4400" dirty="0"/>
          </a:p>
        </p:txBody>
      </p:sp>
      <p:sp>
        <p:nvSpPr>
          <p:cNvPr id="174" name="Google Shape;174;p23"/>
          <p:cNvSpPr txBox="1">
            <a:spLocks noGrp="1"/>
          </p:cNvSpPr>
          <p:nvPr>
            <p:ph type="body" idx="1"/>
          </p:nvPr>
        </p:nvSpPr>
        <p:spPr>
          <a:xfrm>
            <a:off x="627810" y="1417982"/>
            <a:ext cx="11140119" cy="527436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30200" algn="l" rtl="0">
              <a:spcBef>
                <a:spcPts val="1200"/>
              </a:spcBef>
              <a:spcAft>
                <a:spcPts val="0"/>
              </a:spcAft>
              <a:buSzPts val="1600"/>
              <a:buChar char="★"/>
            </a:pPr>
            <a:r>
              <a:rPr lang="ru-RU" sz="2400" dirty="0"/>
              <a:t>Все основные </a:t>
            </a:r>
            <a:r>
              <a:rPr lang="ru-RU" sz="2400" b="1" dirty="0"/>
              <a:t>боли давно закрыты</a:t>
            </a:r>
            <a:endParaRPr sz="2400" b="1" dirty="0"/>
          </a:p>
          <a:p>
            <a:pPr marL="457200" lvl="0" indent="-330200" algn="l" rtl="0">
              <a:spcBef>
                <a:spcPts val="1200"/>
              </a:spcBef>
              <a:spcAft>
                <a:spcPts val="0"/>
              </a:spcAft>
              <a:buSzPts val="1600"/>
              <a:buChar char="★"/>
            </a:pPr>
            <a:r>
              <a:rPr lang="ru-RU" sz="2400" dirty="0"/>
              <a:t>Нужно искать задачи, которые </a:t>
            </a:r>
            <a:r>
              <a:rPr lang="ru-RU" sz="2400" b="1" dirty="0"/>
              <a:t>не удовлетворены текущими решениями</a:t>
            </a:r>
            <a:endParaRPr sz="2400" dirty="0"/>
          </a:p>
          <a:p>
            <a:pPr marL="457200" lvl="0" indent="-330200" algn="l" rtl="0">
              <a:spcBef>
                <a:spcPts val="1200"/>
              </a:spcBef>
              <a:spcAft>
                <a:spcPts val="0"/>
              </a:spcAft>
              <a:buSzPts val="1600"/>
              <a:buChar char="★"/>
            </a:pPr>
            <a:r>
              <a:rPr lang="ru-RU" sz="2400" dirty="0"/>
              <a:t>Клиент выбирает, какой продукт </a:t>
            </a:r>
            <a:r>
              <a:rPr lang="ru-RU" sz="2400" b="1" dirty="0"/>
              <a:t>лучше и дешевле</a:t>
            </a:r>
            <a:r>
              <a:rPr lang="ru-RU" sz="2400" dirty="0"/>
              <a:t> закрывает задачу. И одновременно решает больше смежных задач</a:t>
            </a:r>
            <a:endParaRPr sz="2400" dirty="0"/>
          </a:p>
          <a:p>
            <a:pPr marL="457200" lvl="0" indent="-330200" algn="l" rtl="0">
              <a:spcBef>
                <a:spcPts val="1200"/>
              </a:spcBef>
              <a:spcAft>
                <a:spcPts val="0"/>
              </a:spcAft>
              <a:buSzPts val="1600"/>
              <a:buChar char="★"/>
            </a:pPr>
            <a:r>
              <a:rPr lang="ru-RU" sz="2400" dirty="0"/>
              <a:t>Какой продукт выберет клиент, </a:t>
            </a:r>
            <a:r>
              <a:rPr lang="ru-RU" sz="2400" b="1" dirty="0"/>
              <a:t>решает контекст.</a:t>
            </a:r>
            <a:r>
              <a:rPr lang="ru-RU" sz="2400" dirty="0"/>
              <a:t> Портрет пользователя имеет второстепенное значение</a:t>
            </a:r>
            <a:endParaRPr sz="2400" dirty="0"/>
          </a:p>
          <a:p>
            <a:pPr marL="457200" lvl="0" indent="-330200" algn="l" rtl="0">
              <a:spcBef>
                <a:spcPts val="1200"/>
              </a:spcBef>
              <a:spcAft>
                <a:spcPts val="0"/>
              </a:spcAft>
              <a:buSzPts val="1600"/>
              <a:buChar char="★"/>
            </a:pPr>
            <a:r>
              <a:rPr lang="ru-RU" sz="2400" dirty="0"/>
              <a:t>Человек </a:t>
            </a:r>
            <a:r>
              <a:rPr lang="ru-RU" sz="2400" b="1" dirty="0"/>
              <a:t>не хочет ни в чём разбираться</a:t>
            </a:r>
            <a:r>
              <a:rPr lang="ru-RU" sz="2400" dirty="0"/>
              <a:t>. Он хочет, чтобы его задачи решили за него</a:t>
            </a:r>
            <a:endParaRPr sz="2400" i="1" dirty="0"/>
          </a:p>
        </p:txBody>
      </p:sp>
      <p:sp>
        <p:nvSpPr>
          <p:cNvPr id="2" name="Google Shape;182;p24">
            <a:extLst>
              <a:ext uri="{FF2B5EF4-FFF2-40B4-BE49-F238E27FC236}">
                <a16:creationId xmlns:a16="http://schemas.microsoft.com/office/drawing/2014/main" id="{E9D24FA4-4E3D-118A-809A-7BA5E24C8276}"/>
              </a:ext>
            </a:extLst>
          </p:cNvPr>
          <p:cNvSpPr txBox="1"/>
          <p:nvPr/>
        </p:nvSpPr>
        <p:spPr>
          <a:xfrm>
            <a:off x="848138" y="5440018"/>
            <a:ext cx="8788327" cy="959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ru-RU" sz="28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На какую задачу нанимают ваш продукт?</a:t>
            </a:r>
            <a:endParaRPr sz="2800" b="1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BB8D599-BF9A-78AF-7F1F-888B85102F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635" y="365125"/>
            <a:ext cx="6675782" cy="704505"/>
          </a:xfrm>
        </p:spPr>
        <p:txBody>
          <a:bodyPr/>
          <a:lstStyle/>
          <a:p>
            <a:r>
              <a:rPr lang="en-US" dirty="0"/>
              <a:t>Jobs To Be Done: Job story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4CDF42A-FF04-B870-9479-D3E7FBA0C0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90791" y="365124"/>
            <a:ext cx="4581939" cy="6387699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ru-RU" b="1" i="0" dirty="0">
                <a:solidFill>
                  <a:srgbClr val="29292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Некоторые правила формулирования </a:t>
            </a:r>
            <a:r>
              <a:rPr lang="en" b="1" i="0" dirty="0">
                <a:solidFill>
                  <a:srgbClr val="29292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job story</a:t>
            </a:r>
            <a:endParaRPr lang="ru-RU" b="1" i="0" dirty="0">
              <a:solidFill>
                <a:srgbClr val="292929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>
              <a:buFont typeface="+mj-lt"/>
              <a:buAutoNum type="arabicPeriod"/>
            </a:pPr>
            <a:endParaRPr lang="ru-RU" b="1" dirty="0">
              <a:solidFill>
                <a:srgbClr val="292929"/>
              </a:solidFill>
              <a:latin typeface="PT Serif" panose="020A0603040505020204" pitchFamily="18" charset="0"/>
            </a:endParaRPr>
          </a:p>
          <a:p>
            <a:pPr algn="l">
              <a:buFont typeface="+mj-lt"/>
              <a:buAutoNum type="arabicPeriod"/>
            </a:pPr>
            <a:r>
              <a:rPr lang="ru-RU" b="1" i="0" dirty="0">
                <a:solidFill>
                  <a:srgbClr val="292929"/>
                </a:solidFill>
                <a:effectLst/>
              </a:rPr>
              <a:t>Забыть о конкретных решениях, продуктах.</a:t>
            </a:r>
            <a:br>
              <a:rPr lang="ru-RU" b="0" i="0" dirty="0">
                <a:solidFill>
                  <a:srgbClr val="292929"/>
                </a:solidFill>
                <a:effectLst/>
              </a:rPr>
            </a:br>
            <a:r>
              <a:rPr lang="ru-RU" b="0" i="0" dirty="0">
                <a:solidFill>
                  <a:srgbClr val="292929"/>
                </a:solidFill>
                <a:effectLst/>
              </a:rPr>
              <a:t>Это самое главное правило: </a:t>
            </a:r>
            <a:r>
              <a:rPr lang="en" b="0" i="0" dirty="0">
                <a:solidFill>
                  <a:srgbClr val="292929"/>
                </a:solidFill>
                <a:effectLst/>
              </a:rPr>
              <a:t>job story </a:t>
            </a:r>
            <a:r>
              <a:rPr lang="ru-RU" b="0" i="0" dirty="0">
                <a:solidFill>
                  <a:srgbClr val="292929"/>
                </a:solidFill>
                <a:effectLst/>
              </a:rPr>
              <a:t>не о продукте, а о человеке. Забудьте о продукте и думайте, в какой ситуации находится человек, к какому результату хочет прийти и какое изменение для этого ему придется совершить.</a:t>
            </a:r>
          </a:p>
          <a:p>
            <a:pPr algn="l">
              <a:buFont typeface="+mj-lt"/>
              <a:buAutoNum type="arabicPeriod"/>
            </a:pPr>
            <a:r>
              <a:rPr lang="ru-RU" b="1" i="0" dirty="0">
                <a:solidFill>
                  <a:srgbClr val="292929"/>
                </a:solidFill>
                <a:effectLst/>
              </a:rPr>
              <a:t>Ситуацию описывать конкретно.</a:t>
            </a:r>
            <a:br>
              <a:rPr lang="ru-RU" b="0" i="0" dirty="0">
                <a:solidFill>
                  <a:srgbClr val="292929"/>
                </a:solidFill>
                <a:effectLst/>
              </a:rPr>
            </a:br>
            <a:r>
              <a:rPr lang="ru-RU" b="0" i="0" dirty="0">
                <a:solidFill>
                  <a:srgbClr val="292929"/>
                </a:solidFill>
                <a:effectLst/>
              </a:rPr>
              <a:t>Это дает больше информации о контексте, в котором находится человек.</a:t>
            </a:r>
          </a:p>
          <a:p>
            <a:pPr algn="l">
              <a:buFont typeface="+mj-lt"/>
              <a:buAutoNum type="arabicPeriod"/>
            </a:pPr>
            <a:r>
              <a:rPr lang="ru-RU" b="1" i="0" dirty="0">
                <a:solidFill>
                  <a:srgbClr val="292929"/>
                </a:solidFill>
                <a:effectLst/>
              </a:rPr>
              <a:t>Результат формулировать по итогам исследования или в качестве гипотезы.</a:t>
            </a:r>
            <a:br>
              <a:rPr lang="ru-RU" b="0" i="0" dirty="0">
                <a:solidFill>
                  <a:srgbClr val="292929"/>
                </a:solidFill>
                <a:effectLst/>
              </a:rPr>
            </a:br>
            <a:r>
              <a:rPr lang="ru-RU" b="0" i="0" dirty="0">
                <a:solidFill>
                  <a:srgbClr val="292929"/>
                </a:solidFill>
                <a:effectLst/>
              </a:rPr>
              <a:t>Ответить на вопрос «Чтобы что?».</a:t>
            </a:r>
          </a:p>
          <a:p>
            <a:pPr algn="l"/>
            <a:r>
              <a:rPr lang="ru-RU" b="0" i="0" dirty="0">
                <a:solidFill>
                  <a:srgbClr val="292929"/>
                </a:solidFill>
                <a:effectLst/>
              </a:rPr>
              <a:t>Мы стараемся конкретизировать ситуацию и результат, чтобы лучше понимать контекст, но еще не ищем решений, а только описываем изменение.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7A5DF78-7823-F249-1004-E4D2D18B080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2717" y="1168811"/>
            <a:ext cx="6743700" cy="1495342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57FB29A-06B6-9894-345E-B172755EAF0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2717" y="2759737"/>
            <a:ext cx="6743700" cy="1962305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981EFD10-BC4F-8EE3-634E-E292F894644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2717" y="4774795"/>
            <a:ext cx="6743700" cy="1978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91806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B9B62C2-D534-F900-CC5F-60B21545A36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2654" y="553280"/>
            <a:ext cx="9365970" cy="3363572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5EE6D05-35D5-6E91-5CF3-A937E43CB7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878" y="444639"/>
            <a:ext cx="10515600" cy="748058"/>
          </a:xfrm>
        </p:spPr>
        <p:txBody>
          <a:bodyPr/>
          <a:lstStyle/>
          <a:p>
            <a:r>
              <a:rPr lang="en-US" dirty="0"/>
              <a:t>Jobs To Be Done: user timeline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68ED100-1FBA-CC35-A7FD-99F506196F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9827" y="4085815"/>
            <a:ext cx="11388589" cy="264035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ru-RU" dirty="0"/>
              <a:t>«Этапы жизни пользователя» в процессе принятия решения о «найме» продукта:</a:t>
            </a:r>
          </a:p>
          <a:p>
            <a:r>
              <a:rPr lang="ru-RU" dirty="0"/>
              <a:t>Узнаёт о нашем продукте: о </a:t>
            </a:r>
            <a:r>
              <a:rPr lang="ru-RU" b="1" dirty="0"/>
              <a:t>контексте</a:t>
            </a:r>
            <a:r>
              <a:rPr lang="ru-RU" dirty="0"/>
              <a:t>, в котором он может быть нанят и о </a:t>
            </a:r>
            <a:r>
              <a:rPr lang="ru-RU" b="1" dirty="0"/>
              <a:t>работе</a:t>
            </a:r>
            <a:r>
              <a:rPr lang="ru-RU" dirty="0"/>
              <a:t>, которую может выполнить</a:t>
            </a:r>
          </a:p>
          <a:p>
            <a:r>
              <a:rPr lang="ru-RU" dirty="0"/>
              <a:t>Через время находясь в подобном контексте пользователь может </a:t>
            </a:r>
            <a:r>
              <a:rPr lang="ru-RU" b="1" dirty="0"/>
              <a:t>переключиться</a:t>
            </a:r>
            <a:r>
              <a:rPr lang="ru-RU" dirty="0"/>
              <a:t> на ваш продукт</a:t>
            </a:r>
          </a:p>
          <a:p>
            <a:pPr marL="0" indent="0">
              <a:buNone/>
            </a:pPr>
            <a:r>
              <a:rPr lang="ru-RU" dirty="0"/>
              <a:t>Надо вытащить </a:t>
            </a:r>
            <a:r>
              <a:rPr lang="ru-RU" b="1" dirty="0"/>
              <a:t>триггеры</a:t>
            </a:r>
            <a:r>
              <a:rPr lang="ru-RU" dirty="0"/>
              <a:t>, которые позволят </a:t>
            </a:r>
            <a:r>
              <a:rPr lang="ru-RU" b="1" dirty="0"/>
              <a:t>переключить</a:t>
            </a:r>
            <a:r>
              <a:rPr lang="ru-RU" dirty="0"/>
              <a:t> пользователя на новый продукт.</a:t>
            </a:r>
            <a:br>
              <a:rPr lang="ru-RU" dirty="0"/>
            </a:br>
            <a:r>
              <a:rPr lang="ru-RU" dirty="0"/>
              <a:t>Пользователь «</a:t>
            </a:r>
            <a:r>
              <a:rPr lang="ru-RU" b="1" dirty="0"/>
              <a:t>развивается</a:t>
            </a:r>
            <a:r>
              <a:rPr lang="ru-RU" dirty="0"/>
              <a:t>» вместе с нашим продуктом.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BAD9117-08A7-C6ED-FDE9-275A438D223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39271" y="1351033"/>
            <a:ext cx="4253948" cy="499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99675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1CFC4D2-4416-333F-756C-315BD0DBC4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914" y="365125"/>
            <a:ext cx="6954077" cy="986597"/>
          </a:xfrm>
        </p:spPr>
        <p:txBody>
          <a:bodyPr/>
          <a:lstStyle/>
          <a:p>
            <a:r>
              <a:rPr lang="en-US" dirty="0"/>
              <a:t>JTBD: </a:t>
            </a:r>
            <a:r>
              <a:rPr lang="ru-RU" dirty="0"/>
              <a:t>мотивационные силы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157694C-88F6-DE11-4C77-06BDF9E246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148" y="1540175"/>
            <a:ext cx="5695122" cy="4767859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ru-RU" dirty="0"/>
              <a:t>Исследование для </a:t>
            </a:r>
            <a:r>
              <a:rPr lang="en" dirty="0"/>
              <a:t>job story (</a:t>
            </a:r>
            <a:r>
              <a:rPr lang="ru-RU" dirty="0"/>
              <a:t>работы, для которой нанимают продукт) позволяет понять, когда у клиента закралась первая мысль о покупке продукта (что случилось еще ДО начала его использования).</a:t>
            </a:r>
            <a:br>
              <a:rPr lang="ru-RU" dirty="0"/>
            </a:br>
            <a:r>
              <a:rPr lang="ru-RU" dirty="0"/>
              <a:t>На клиента в момент решения о покупке действуют четыре силы: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Push</a:t>
            </a:r>
            <a:r>
              <a:rPr lang="en-US" dirty="0"/>
              <a:t> (</a:t>
            </a:r>
            <a:r>
              <a:rPr lang="ru-RU" dirty="0"/>
              <a:t>Толчок</a:t>
            </a:r>
            <a:r>
              <a:rPr lang="en-US" dirty="0"/>
              <a:t>): </a:t>
            </a:r>
            <a:r>
              <a:rPr lang="ru-RU" dirty="0"/>
              <a:t>Недовольство текущей ситуацией: «В этом сервисе рассылки нельзя проводить </a:t>
            </a:r>
            <a:r>
              <a:rPr lang="en" dirty="0"/>
              <a:t>A/B </a:t>
            </a:r>
            <a:r>
              <a:rPr lang="ru-RU" dirty="0"/>
              <a:t>тесты».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Pull</a:t>
            </a:r>
            <a:r>
              <a:rPr lang="ru-RU" dirty="0"/>
              <a:t> (Тяга)</a:t>
            </a:r>
            <a:r>
              <a:rPr lang="en-US" dirty="0"/>
              <a:t>: </a:t>
            </a:r>
            <a:r>
              <a:rPr lang="ru-RU" dirty="0"/>
              <a:t>Притягательность нового решения: «В другом сервисе есть эта функция»</a:t>
            </a:r>
          </a:p>
          <a:p>
            <a:r>
              <a:rPr lang="en-US" dirty="0">
                <a:solidFill>
                  <a:srgbClr val="C00000"/>
                </a:solidFill>
              </a:rPr>
              <a:t>Habits</a:t>
            </a:r>
            <a:r>
              <a:rPr lang="ru-RU" dirty="0"/>
              <a:t> (Привычка)</a:t>
            </a:r>
            <a:r>
              <a:rPr lang="en-US" dirty="0"/>
              <a:t>: </a:t>
            </a:r>
            <a:r>
              <a:rPr lang="ru-RU" dirty="0"/>
              <a:t>Привязанность к тому, что есть: «Я уже давно пользуюсь сервисом и все там знаю».</a:t>
            </a:r>
          </a:p>
          <a:p>
            <a:r>
              <a:rPr lang="en-US" dirty="0">
                <a:solidFill>
                  <a:srgbClr val="C00000"/>
                </a:solidFill>
              </a:rPr>
              <a:t>Anxiety</a:t>
            </a:r>
            <a:r>
              <a:rPr lang="ru-RU" dirty="0"/>
              <a:t> (Страх)</a:t>
            </a:r>
            <a:r>
              <a:rPr lang="en-US" dirty="0"/>
              <a:t>: </a:t>
            </a:r>
            <a:r>
              <a:rPr lang="ru-RU" dirty="0"/>
              <a:t>Тревога, что что-то может пойти не так: «А что, если в новом сервисе моя рассылка попадет в спам?»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9816125-7BCB-D1A1-C418-2A31D266EF8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21287" y="1577007"/>
            <a:ext cx="5880560" cy="4539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21441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044970A-F94F-468F-86FF-EBEE76652F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913" y="431386"/>
            <a:ext cx="10515600" cy="721553"/>
          </a:xfrm>
        </p:spPr>
        <p:txBody>
          <a:bodyPr>
            <a:normAutofit/>
          </a:bodyPr>
          <a:lstStyle/>
          <a:p>
            <a:r>
              <a:rPr lang="ru-RU" dirty="0"/>
              <a:t>Принципы </a:t>
            </a:r>
            <a:r>
              <a:rPr lang="en" dirty="0"/>
              <a:t>Jobs To Be Done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EC1C481-4668-E271-EFDF-8E0AFF5992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913" y="1401556"/>
            <a:ext cx="11367052" cy="5290792"/>
          </a:xfrm>
        </p:spPr>
        <p:txBody>
          <a:bodyPr>
            <a:normAutofit fontScale="77500" lnSpcReduction="20000"/>
          </a:bodyPr>
          <a:lstStyle/>
          <a:p>
            <a:r>
              <a:rPr lang="ru-RU" dirty="0">
                <a:effectLst/>
                <a:latin typeface="Helvetica" pitchFamily="2" charset="0"/>
              </a:rPr>
              <a:t>Клиенты </a:t>
            </a:r>
            <a:r>
              <a:rPr lang="ru-RU" b="1" dirty="0">
                <a:effectLst/>
                <a:latin typeface="Helvetica" pitchFamily="2" charset="0"/>
              </a:rPr>
              <a:t>нанимают продукт на работу</a:t>
            </a:r>
            <a:r>
              <a:rPr lang="ru-RU" dirty="0">
                <a:effectLst/>
                <a:latin typeface="Helvetica" pitchFamily="2" charset="0"/>
              </a:rPr>
              <a:t>. Сам продукт не имеет ценности.</a:t>
            </a:r>
          </a:p>
          <a:p>
            <a:r>
              <a:rPr lang="ru-RU" b="1" dirty="0">
                <a:effectLst/>
                <a:latin typeface="Helvetica" pitchFamily="2" charset="0"/>
              </a:rPr>
              <a:t>Задачи</a:t>
            </a:r>
            <a:r>
              <a:rPr lang="ru-RU" dirty="0">
                <a:effectLst/>
                <a:latin typeface="Helvetica" pitchFamily="2" charset="0"/>
              </a:rPr>
              <a:t> клиента с течением времени </a:t>
            </a:r>
            <a:r>
              <a:rPr lang="ru-RU" b="1" dirty="0">
                <a:effectLst/>
                <a:latin typeface="Helvetica" pitchFamily="2" charset="0"/>
              </a:rPr>
              <a:t>не меняются</a:t>
            </a:r>
            <a:r>
              <a:rPr lang="ru-RU" dirty="0">
                <a:effectLst/>
                <a:latin typeface="Helvetica" pitchFamily="2" charset="0"/>
              </a:rPr>
              <a:t>. </a:t>
            </a:r>
            <a:r>
              <a:rPr lang="ru-RU" b="1" dirty="0">
                <a:effectLst/>
                <a:latin typeface="Helvetica" pitchFamily="2" charset="0"/>
              </a:rPr>
              <a:t>Меняются</a:t>
            </a:r>
            <a:r>
              <a:rPr lang="ru-RU" dirty="0">
                <a:effectLst/>
                <a:latin typeface="Helvetica" pitchFamily="2" charset="0"/>
              </a:rPr>
              <a:t> только </a:t>
            </a:r>
            <a:r>
              <a:rPr lang="ru-RU" b="1" dirty="0">
                <a:effectLst/>
                <a:latin typeface="Helvetica" pitchFamily="2" charset="0"/>
              </a:rPr>
              <a:t>решения</a:t>
            </a:r>
            <a:r>
              <a:rPr lang="ru-RU" dirty="0">
                <a:effectLst/>
                <a:latin typeface="Helvetica" pitchFamily="2" charset="0"/>
              </a:rPr>
              <a:t>.</a:t>
            </a:r>
          </a:p>
          <a:p>
            <a:r>
              <a:rPr lang="ru-RU" dirty="0">
                <a:effectLst/>
                <a:latin typeface="Helvetica" pitchFamily="2" charset="0"/>
              </a:rPr>
              <a:t>Новые продукты </a:t>
            </a:r>
            <a:r>
              <a:rPr lang="ru-RU" b="1" dirty="0">
                <a:effectLst/>
                <a:latin typeface="Helvetica" pitchFamily="2" charset="0"/>
              </a:rPr>
              <a:t>делают</a:t>
            </a:r>
            <a:r>
              <a:rPr lang="ru-RU" dirty="0">
                <a:effectLst/>
                <a:latin typeface="Helvetica" pitchFamily="2" charset="0"/>
              </a:rPr>
              <a:t> существующую </a:t>
            </a:r>
            <a:r>
              <a:rPr lang="ru-RU" b="1" dirty="0">
                <a:effectLst/>
                <a:latin typeface="Helvetica" pitchFamily="2" charset="0"/>
              </a:rPr>
              <a:t>работу лучше</a:t>
            </a:r>
            <a:r>
              <a:rPr lang="ru-RU" dirty="0">
                <a:effectLst/>
                <a:latin typeface="Helvetica" pitchFamily="2" charset="0"/>
              </a:rPr>
              <a:t>. И</a:t>
            </a:r>
            <a:r>
              <a:rPr lang="ru-RU" dirty="0">
                <a:latin typeface="Helvetica" pitchFamily="2" charset="0"/>
              </a:rPr>
              <a:t> </a:t>
            </a:r>
            <a:r>
              <a:rPr lang="ru-RU" b="1" dirty="0">
                <a:effectLst/>
                <a:latin typeface="Helvetica" pitchFamily="2" charset="0"/>
              </a:rPr>
              <a:t>увольняют</a:t>
            </a:r>
            <a:r>
              <a:rPr lang="ru-RU" dirty="0">
                <a:effectLst/>
                <a:latin typeface="Helvetica" pitchFamily="2" charset="0"/>
              </a:rPr>
              <a:t> прошлое решение.</a:t>
            </a:r>
          </a:p>
          <a:p>
            <a:r>
              <a:rPr lang="ru-RU" dirty="0">
                <a:effectLst/>
                <a:latin typeface="Helvetica" pitchFamily="2" charset="0"/>
              </a:rPr>
              <a:t>Нанимая одно решение клиент хочет </a:t>
            </a:r>
            <a:r>
              <a:rPr lang="ru-RU" b="1" dirty="0">
                <a:effectLst/>
                <a:latin typeface="Helvetica" pitchFamily="2" charset="0"/>
              </a:rPr>
              <a:t>закрыть несколько задач</a:t>
            </a:r>
            <a:r>
              <a:rPr lang="ru-RU" dirty="0">
                <a:effectLst/>
                <a:latin typeface="Helvetica" pitchFamily="2" charset="0"/>
              </a:rPr>
              <a:t>. При этом ничего не делать.</a:t>
            </a:r>
          </a:p>
          <a:p>
            <a:r>
              <a:rPr lang="ru-RU" dirty="0">
                <a:effectLst/>
                <a:latin typeface="Helvetica" pitchFamily="2" charset="0"/>
              </a:rPr>
              <a:t>Клиент нанимает решение на основе вопроса «как это позволит мне</a:t>
            </a:r>
            <a:r>
              <a:rPr lang="ru-RU" dirty="0">
                <a:latin typeface="Helvetica" pitchFamily="2" charset="0"/>
              </a:rPr>
              <a:t> </a:t>
            </a:r>
            <a:r>
              <a:rPr lang="ru-RU" dirty="0">
                <a:effectLst/>
                <a:latin typeface="Helvetica" pitchFamily="2" charset="0"/>
              </a:rPr>
              <a:t>добиться прогресса?». Клиент постоянно себя прокачивает как персонажа.</a:t>
            </a:r>
          </a:p>
          <a:p>
            <a:r>
              <a:rPr lang="ru-RU" dirty="0">
                <a:effectLst/>
                <a:latin typeface="Helvetica" pitchFamily="2" charset="0"/>
              </a:rPr>
              <a:t>Клиент выбирает какое из решений </a:t>
            </a:r>
            <a:r>
              <a:rPr lang="ru-RU" b="1" dirty="0">
                <a:effectLst/>
                <a:latin typeface="Helvetica" pitchFamily="2" charset="0"/>
              </a:rPr>
              <a:t>лучше и дешевле</a:t>
            </a:r>
            <a:r>
              <a:rPr lang="ru-RU" dirty="0">
                <a:effectLst/>
                <a:latin typeface="Helvetica" pitchFamily="2" charset="0"/>
              </a:rPr>
              <a:t> делает</a:t>
            </a:r>
            <a:r>
              <a:rPr lang="ru-RU" dirty="0">
                <a:latin typeface="Helvetica" pitchFamily="2" charset="0"/>
              </a:rPr>
              <a:t> </a:t>
            </a:r>
            <a:r>
              <a:rPr lang="ru-RU" dirty="0">
                <a:effectLst/>
                <a:latin typeface="Helvetica" pitchFamily="2" charset="0"/>
              </a:rPr>
              <a:t>задачу. И одновременно решает больше задач.</a:t>
            </a:r>
          </a:p>
          <a:p>
            <a:r>
              <a:rPr lang="ru-RU" dirty="0">
                <a:effectLst/>
                <a:latin typeface="Helvetica" pitchFamily="2" charset="0"/>
              </a:rPr>
              <a:t>Какой продукт наймет клиент решает </a:t>
            </a:r>
            <a:r>
              <a:rPr lang="ru-RU" b="1" dirty="0">
                <a:effectLst/>
                <a:latin typeface="Helvetica" pitchFamily="2" charset="0"/>
              </a:rPr>
              <a:t>контекст</a:t>
            </a:r>
            <a:r>
              <a:rPr lang="ru-RU" dirty="0">
                <a:effectLst/>
                <a:latin typeface="Helvetica" pitchFamily="2" charset="0"/>
              </a:rPr>
              <a:t>. Портрет</a:t>
            </a:r>
            <a:r>
              <a:rPr lang="ru-RU" dirty="0">
                <a:latin typeface="Helvetica" pitchFamily="2" charset="0"/>
              </a:rPr>
              <a:t> </a:t>
            </a:r>
            <a:r>
              <a:rPr lang="ru-RU" dirty="0">
                <a:effectLst/>
                <a:latin typeface="Helvetica" pitchFamily="2" charset="0"/>
              </a:rPr>
              <a:t>пользователей имеет второстепенное значение.</a:t>
            </a:r>
          </a:p>
          <a:p>
            <a:r>
              <a:rPr lang="ru-RU" dirty="0">
                <a:effectLst/>
                <a:latin typeface="Helvetica" pitchFamily="2" charset="0"/>
              </a:rPr>
              <a:t>Решение любой задачи это десятки подзадач. Но все задачи измеримы.</a:t>
            </a:r>
          </a:p>
          <a:p>
            <a:r>
              <a:rPr lang="ru-RU" dirty="0">
                <a:effectLst/>
                <a:latin typeface="Helvetica" pitchFamily="2" charset="0"/>
              </a:rPr>
              <a:t>Клиент ничего не хочет делать или решать. Он </a:t>
            </a:r>
            <a:r>
              <a:rPr lang="ru-RU" b="1" dirty="0">
                <a:effectLst/>
                <a:latin typeface="Helvetica" pitchFamily="2" charset="0"/>
              </a:rPr>
              <a:t>хочет только</a:t>
            </a:r>
            <a:r>
              <a:rPr lang="ru-RU" b="1" dirty="0">
                <a:latin typeface="Helvetica" pitchFamily="2" charset="0"/>
              </a:rPr>
              <a:t> </a:t>
            </a:r>
            <a:r>
              <a:rPr lang="ru-RU" b="1" dirty="0">
                <a:effectLst/>
                <a:latin typeface="Helvetica" pitchFamily="2" charset="0"/>
              </a:rPr>
              <a:t>результат</a:t>
            </a:r>
            <a:r>
              <a:rPr lang="ru-RU" dirty="0">
                <a:effectLst/>
                <a:latin typeface="Helvetica" pitchFamily="2" charset="0"/>
              </a:rPr>
              <a:t>.</a:t>
            </a:r>
          </a:p>
          <a:p>
            <a:r>
              <a:rPr lang="ru-RU" dirty="0">
                <a:effectLst/>
                <a:latin typeface="Helvetica" pitchFamily="2" charset="0"/>
              </a:rPr>
              <a:t>Все задачи клиента можно разделить на большие и маленькие.</a:t>
            </a:r>
          </a:p>
          <a:p>
            <a:r>
              <a:rPr lang="ru-RU" dirty="0">
                <a:effectLst/>
                <a:latin typeface="Helvetica" pitchFamily="2" charset="0"/>
              </a:rPr>
              <a:t>Большие задачи — зачем, маленькие задачи — как.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6873726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BD95B1F-D3D2-098B-5148-78D65AA3C3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379" y="320260"/>
            <a:ext cx="4661452" cy="695049"/>
          </a:xfrm>
        </p:spPr>
        <p:txBody>
          <a:bodyPr/>
          <a:lstStyle/>
          <a:p>
            <a:r>
              <a:rPr lang="ru-RU" dirty="0"/>
              <a:t>Инструменты </a:t>
            </a:r>
            <a:r>
              <a:rPr lang="en-US" dirty="0"/>
              <a:t>JTBD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F23037A-4EF2-3448-BE6E-B5BFB97305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7379" y="1215342"/>
            <a:ext cx="7856234" cy="5451676"/>
          </a:xfrm>
        </p:spPr>
        <p:txBody>
          <a:bodyPr>
            <a:normAutofit fontScale="70000" lnSpcReduction="20000"/>
          </a:bodyPr>
          <a:lstStyle/>
          <a:p>
            <a:r>
              <a:rPr lang="en" dirty="0">
                <a:solidFill>
                  <a:srgbClr val="6AA94F"/>
                </a:solidFill>
                <a:effectLst/>
                <a:latin typeface="Helvetica" pitchFamily="2" charset="0"/>
              </a:rPr>
              <a:t>JTBD Hierarchy</a:t>
            </a:r>
            <a:r>
              <a:rPr lang="en" dirty="0">
                <a:effectLst/>
                <a:latin typeface="Helvetica" pitchFamily="2" charset="0"/>
              </a:rPr>
              <a:t> </a:t>
            </a:r>
            <a:r>
              <a:rPr lang="en" dirty="0">
                <a:latin typeface="Helvetica" pitchFamily="2" charset="0"/>
              </a:rPr>
              <a:t>—</a:t>
            </a:r>
            <a:r>
              <a:rPr lang="en" dirty="0">
                <a:effectLst/>
                <a:latin typeface="Helvetica" pitchFamily="2" charset="0"/>
              </a:rPr>
              <a:t> </a:t>
            </a:r>
            <a:r>
              <a:rPr lang="ru-RU" dirty="0">
                <a:effectLst/>
                <a:latin typeface="Helvetica" pitchFamily="2" charset="0"/>
              </a:rPr>
              <a:t>поиск основной задачи клиента, контекста, страхов и сопутствующих задач пользователя.</a:t>
            </a:r>
          </a:p>
          <a:p>
            <a:r>
              <a:rPr lang="ru-RU" dirty="0">
                <a:solidFill>
                  <a:srgbClr val="6AA94F"/>
                </a:solidFill>
                <a:effectLst/>
                <a:latin typeface="Helvetica" pitchFamily="2" charset="0"/>
              </a:rPr>
              <a:t>Атлас задачи</a:t>
            </a:r>
            <a:r>
              <a:rPr lang="ru-RU" dirty="0">
                <a:effectLst/>
                <a:latin typeface="Helvetica" pitchFamily="2" charset="0"/>
              </a:rPr>
              <a:t> </a:t>
            </a:r>
            <a:r>
              <a:rPr lang="en-US" dirty="0">
                <a:latin typeface="Helvetica" pitchFamily="2" charset="0"/>
              </a:rPr>
              <a:t>—</a:t>
            </a:r>
            <a:r>
              <a:rPr lang="ru-RU" dirty="0">
                <a:effectLst/>
                <a:latin typeface="Helvetica" pitchFamily="2" charset="0"/>
              </a:rPr>
              <a:t> инструмент поиска подзадач и желаемых</a:t>
            </a:r>
            <a:r>
              <a:rPr lang="ru-RU" dirty="0">
                <a:latin typeface="Helvetica" pitchFamily="2" charset="0"/>
              </a:rPr>
              <a:t> </a:t>
            </a:r>
            <a:r>
              <a:rPr lang="ru-RU" dirty="0">
                <a:effectLst/>
                <a:latin typeface="Helvetica" pitchFamily="2" charset="0"/>
              </a:rPr>
              <a:t>результатов для основной задачи.</a:t>
            </a:r>
          </a:p>
          <a:p>
            <a:r>
              <a:rPr lang="ru-RU" dirty="0">
                <a:solidFill>
                  <a:srgbClr val="6AA94F"/>
                </a:solidFill>
                <a:effectLst/>
                <a:latin typeface="Helvetica" pitchFamily="2" charset="0"/>
              </a:rPr>
              <a:t>Оценка подзадач</a:t>
            </a:r>
            <a:r>
              <a:rPr lang="ru-RU" dirty="0">
                <a:effectLst/>
                <a:latin typeface="Helvetica" pitchFamily="2" charset="0"/>
              </a:rPr>
              <a:t> </a:t>
            </a:r>
            <a:r>
              <a:rPr lang="en-US" dirty="0">
                <a:effectLst/>
                <a:latin typeface="Helvetica" pitchFamily="2" charset="0"/>
              </a:rPr>
              <a:t>—</a:t>
            </a:r>
            <a:r>
              <a:rPr lang="ru-RU" dirty="0">
                <a:effectLst/>
                <a:latin typeface="Helvetica" pitchFamily="2" charset="0"/>
              </a:rPr>
              <a:t> сортировка и поиск критически важных</a:t>
            </a:r>
            <a:r>
              <a:rPr lang="ru-RU" dirty="0">
                <a:latin typeface="Helvetica" pitchFamily="2" charset="0"/>
              </a:rPr>
              <a:t> </a:t>
            </a:r>
            <a:r>
              <a:rPr lang="ru-RU" dirty="0">
                <a:effectLst/>
                <a:latin typeface="Helvetica" pitchFamily="2" charset="0"/>
              </a:rPr>
              <a:t>подзадач и ожидаемых результатов клиента в рамках основной задачи.</a:t>
            </a:r>
          </a:p>
          <a:p>
            <a:r>
              <a:rPr lang="ru-RU" dirty="0">
                <a:solidFill>
                  <a:srgbClr val="6AA94F"/>
                </a:solidFill>
                <a:effectLst/>
                <a:latin typeface="Helvetica" pitchFamily="2" charset="0"/>
              </a:rPr>
              <a:t>Рынок </a:t>
            </a:r>
            <a:r>
              <a:rPr lang="en" dirty="0">
                <a:effectLst/>
                <a:latin typeface="Helvetica" pitchFamily="2" charset="0"/>
              </a:rPr>
              <a:t>JTBD — </a:t>
            </a:r>
            <a:r>
              <a:rPr lang="ru-RU" dirty="0">
                <a:effectLst/>
                <a:latin typeface="Helvetica" pitchFamily="2" charset="0"/>
              </a:rPr>
              <a:t>позиционирование разных решений</a:t>
            </a:r>
            <a:r>
              <a:rPr lang="ru-RU" dirty="0">
                <a:latin typeface="Helvetica" pitchFamily="2" charset="0"/>
              </a:rPr>
              <a:t> </a:t>
            </a:r>
            <a:r>
              <a:rPr lang="ru-RU" dirty="0">
                <a:effectLst/>
                <a:latin typeface="Helvetica" pitchFamily="2" charset="0"/>
              </a:rPr>
              <a:t>основной задачи по цене и качеству исполнения.</a:t>
            </a:r>
          </a:p>
          <a:p>
            <a:r>
              <a:rPr lang="ru-RU" dirty="0">
                <a:solidFill>
                  <a:srgbClr val="6AA94F"/>
                </a:solidFill>
                <a:effectLst/>
                <a:latin typeface="Helvetica" pitchFamily="2" charset="0"/>
              </a:rPr>
              <a:t>Размер рынка </a:t>
            </a:r>
            <a:r>
              <a:rPr lang="en" dirty="0">
                <a:effectLst/>
                <a:latin typeface="Helvetica" pitchFamily="2" charset="0"/>
              </a:rPr>
              <a:t>JTBD — </a:t>
            </a:r>
            <a:r>
              <a:rPr lang="ru-RU" dirty="0">
                <a:effectLst/>
                <a:latin typeface="Helvetica" pitchFamily="2" charset="0"/>
              </a:rPr>
              <a:t>быстрая оценка размера рынка основной задачи.</a:t>
            </a:r>
          </a:p>
          <a:p>
            <a:r>
              <a:rPr lang="ru-RU" dirty="0">
                <a:solidFill>
                  <a:srgbClr val="6AA94F"/>
                </a:solidFill>
                <a:effectLst/>
                <a:latin typeface="Helvetica" pitchFamily="2" charset="0"/>
              </a:rPr>
              <a:t>Силы прогресса </a:t>
            </a:r>
            <a:r>
              <a:rPr lang="en-US" dirty="0">
                <a:solidFill>
                  <a:srgbClr val="595959"/>
                </a:solidFill>
                <a:effectLst/>
                <a:latin typeface="Helvetica" pitchFamily="2" charset="0"/>
              </a:rPr>
              <a:t>—</a:t>
            </a:r>
            <a:r>
              <a:rPr lang="ru-RU" dirty="0">
                <a:solidFill>
                  <a:srgbClr val="595959"/>
                </a:solidFill>
                <a:effectLst/>
                <a:latin typeface="Helvetica" pitchFamily="2" charset="0"/>
              </a:rPr>
              <a:t> анализ сил, которые воздействуют на</a:t>
            </a:r>
            <a:r>
              <a:rPr lang="ru-RU" dirty="0">
                <a:solidFill>
                  <a:srgbClr val="595959"/>
                </a:solidFill>
                <a:latin typeface="Helvetica" pitchFamily="2" charset="0"/>
              </a:rPr>
              <a:t> </a:t>
            </a:r>
            <a:r>
              <a:rPr lang="ru-RU" dirty="0">
                <a:solidFill>
                  <a:srgbClr val="595959"/>
                </a:solidFill>
                <a:effectLst/>
                <a:latin typeface="Helvetica" pitchFamily="2" charset="0"/>
              </a:rPr>
              <a:t>клиента при переходе от одного решения к другому.</a:t>
            </a:r>
          </a:p>
          <a:p>
            <a:r>
              <a:rPr lang="en" dirty="0">
                <a:solidFill>
                  <a:srgbClr val="6AA94F"/>
                </a:solidFill>
                <a:effectLst/>
                <a:latin typeface="Helvetica" pitchFamily="2" charset="0"/>
              </a:rPr>
              <a:t>JTBD </a:t>
            </a:r>
            <a:r>
              <a:rPr lang="ru-RU" dirty="0">
                <a:solidFill>
                  <a:schemeClr val="accent6"/>
                </a:solidFill>
                <a:effectLst/>
                <a:latin typeface="Helvetica" pitchFamily="2" charset="0"/>
              </a:rPr>
              <a:t>интервью</a:t>
            </a:r>
            <a:r>
              <a:rPr lang="ru-RU" dirty="0">
                <a:effectLst/>
                <a:latin typeface="Helvetica" pitchFamily="2" charset="0"/>
              </a:rPr>
              <a:t> </a:t>
            </a:r>
            <a:r>
              <a:rPr lang="en-US" dirty="0">
                <a:effectLst/>
                <a:latin typeface="Helvetica" pitchFamily="2" charset="0"/>
              </a:rPr>
              <a:t>—</a:t>
            </a:r>
            <a:r>
              <a:rPr lang="ru-RU" dirty="0">
                <a:effectLst/>
                <a:latin typeface="Helvetica" pitchFamily="2" charset="0"/>
              </a:rPr>
              <a:t> выяснение задач и подзадач, ценностей,</a:t>
            </a:r>
            <a:r>
              <a:rPr lang="ru-RU" dirty="0">
                <a:latin typeface="Helvetica" pitchFamily="2" charset="0"/>
              </a:rPr>
              <a:t> </a:t>
            </a:r>
            <a:r>
              <a:rPr lang="ru-RU" dirty="0">
                <a:effectLst/>
                <a:latin typeface="Helvetica" pitchFamily="2" charset="0"/>
              </a:rPr>
              <a:t>страхов, привычек и конкурентных решений у клиентов.</a:t>
            </a:r>
          </a:p>
          <a:p>
            <a:r>
              <a:rPr lang="ru-RU" dirty="0">
                <a:solidFill>
                  <a:srgbClr val="6AA94F"/>
                </a:solidFill>
                <a:effectLst/>
                <a:latin typeface="Helvetica" pitchFamily="2" charset="0"/>
              </a:rPr>
              <a:t>Карточка </a:t>
            </a:r>
            <a:r>
              <a:rPr lang="ru-RU" dirty="0">
                <a:solidFill>
                  <a:schemeClr val="accent6"/>
                </a:solidFill>
                <a:effectLst/>
                <a:latin typeface="Helvetica" pitchFamily="2" charset="0"/>
              </a:rPr>
              <a:t>интервью</a:t>
            </a:r>
            <a:r>
              <a:rPr lang="ru-RU" dirty="0">
                <a:effectLst/>
                <a:latin typeface="Helvetica" pitchFamily="2" charset="0"/>
              </a:rPr>
              <a:t> </a:t>
            </a:r>
            <a:r>
              <a:rPr lang="en-US" dirty="0">
                <a:effectLst/>
                <a:latin typeface="Helvetica" pitchFamily="2" charset="0"/>
              </a:rPr>
              <a:t>—</a:t>
            </a:r>
            <a:r>
              <a:rPr lang="ru-RU" dirty="0">
                <a:effectLst/>
                <a:latin typeface="Helvetica" pitchFamily="2" charset="0"/>
              </a:rPr>
              <a:t> шаблон фиксации ответов для каждого </a:t>
            </a:r>
            <a:r>
              <a:rPr lang="en" dirty="0">
                <a:effectLst/>
                <a:latin typeface="Helvetica" pitchFamily="2" charset="0"/>
              </a:rPr>
              <a:t>JTBD </a:t>
            </a:r>
            <a:r>
              <a:rPr lang="ru-RU" dirty="0">
                <a:effectLst/>
                <a:latin typeface="Helvetica" pitchFamily="2" charset="0"/>
              </a:rPr>
              <a:t>интервью.</a:t>
            </a:r>
          </a:p>
          <a:p>
            <a:r>
              <a:rPr lang="en" dirty="0">
                <a:solidFill>
                  <a:srgbClr val="6AA94F"/>
                </a:solidFill>
                <a:effectLst/>
                <a:latin typeface="Helvetica" pitchFamily="2" charset="0"/>
              </a:rPr>
              <a:t>JTBD </a:t>
            </a:r>
            <a:r>
              <a:rPr lang="ru-RU" dirty="0">
                <a:solidFill>
                  <a:srgbClr val="6AA94F"/>
                </a:solidFill>
                <a:effectLst/>
                <a:latin typeface="Helvetica" pitchFamily="2" charset="0"/>
              </a:rPr>
              <a:t>исследование </a:t>
            </a:r>
            <a:r>
              <a:rPr lang="en-US" dirty="0">
                <a:effectLst/>
                <a:latin typeface="Helvetica" pitchFamily="2" charset="0"/>
              </a:rPr>
              <a:t>—</a:t>
            </a:r>
            <a:r>
              <a:rPr lang="ru-RU" dirty="0">
                <a:effectLst/>
                <a:latin typeface="Helvetica" pitchFamily="2" charset="0"/>
              </a:rPr>
              <a:t> фиксация результатов и прогресса</a:t>
            </a:r>
            <a:r>
              <a:rPr lang="ru-RU" dirty="0">
                <a:latin typeface="Helvetica" pitchFamily="2" charset="0"/>
              </a:rPr>
              <a:t> </a:t>
            </a:r>
            <a:r>
              <a:rPr lang="ru-RU" dirty="0">
                <a:effectLst/>
                <a:latin typeface="Helvetica" pitchFamily="2" charset="0"/>
              </a:rPr>
              <a:t>команды в исследовании задач клиентов.</a:t>
            </a:r>
          </a:p>
        </p:txBody>
      </p:sp>
      <p:pic>
        <p:nvPicPr>
          <p:cNvPr id="4" name="Объект 4">
            <a:extLst>
              <a:ext uri="{FF2B5EF4-FFF2-40B4-BE49-F238E27FC236}">
                <a16:creationId xmlns:a16="http://schemas.microsoft.com/office/drawing/2014/main" id="{0C9545F4-E33B-C566-EDD0-F0A41CC0DCD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83613" y="0"/>
            <a:ext cx="3908387" cy="5240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70096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AA17725-B04B-901F-AA00-697EBDE651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835" y="179594"/>
            <a:ext cx="4953000" cy="681797"/>
          </a:xfrm>
        </p:spPr>
        <p:txBody>
          <a:bodyPr>
            <a:normAutofit fontScale="90000"/>
          </a:bodyPr>
          <a:lstStyle/>
          <a:p>
            <a:r>
              <a:rPr lang="ru-RU" dirty="0"/>
              <a:t>Инструменты </a:t>
            </a:r>
            <a:r>
              <a:rPr lang="en-US" dirty="0"/>
              <a:t>JTBD </a:t>
            </a:r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661DF3F-D5B4-16D9-DEC6-AF538499B71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575" y="861391"/>
            <a:ext cx="2844055" cy="2010328"/>
          </a:xfrm>
          <a:prstGeom prst="rect">
            <a:avLst/>
          </a:prstGeom>
          <a:solidFill>
            <a:srgbClr val="FFFFFF">
              <a:shade val="85000"/>
            </a:srgbClr>
          </a:solidFill>
          <a:ln w="12700" cap="sq">
            <a:solidFill>
              <a:schemeClr val="tx1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contourClr>
              <a:srgbClr val="FFFFFF"/>
            </a:contourClr>
          </a:sp3d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61DBA91B-A973-5BA6-47AB-5C51EEE75AE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2435" y="860326"/>
            <a:ext cx="2937549" cy="2503593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4D018E66-98DC-C1A7-D687-6D3DE9C4D0E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4078" y="1945510"/>
            <a:ext cx="2839588" cy="201032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BD5EF196-F831-B2AE-5311-C544B659EB59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29237" y="3494082"/>
            <a:ext cx="3634235" cy="255912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26548A38-507F-A01F-C71B-5947059A9CE9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16345" y="1"/>
            <a:ext cx="3157122" cy="221948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A8DD5A93-5EE1-51CF-FA4F-4862DD2D8205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87341" y="0"/>
            <a:ext cx="3296485" cy="89025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3FFEF62D-069D-AA53-10DE-CBE97FF4420C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34878" y="2282653"/>
            <a:ext cx="3138589" cy="221524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A515AE14-A152-4D7D-C850-F1E768872989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34878" y="4618878"/>
            <a:ext cx="3157122" cy="223912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0AB8CC41-4C6C-EB50-0961-473B7226EEA7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42992" y="895809"/>
            <a:ext cx="2908459" cy="208531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AF666C8F-BF75-5D9C-6D25-AE07C7909AAD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3577" y="3111282"/>
            <a:ext cx="2839588" cy="135302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76100ED8-A39F-507F-2967-B4B817C0CACB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5155731"/>
            <a:ext cx="3634235" cy="170226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3F684109-E98D-9048-ECCF-58186F7DB046}"/>
              </a:ext>
            </a:extLst>
          </p:cNvPr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458" y="3429000"/>
            <a:ext cx="2670832" cy="187808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ED3AD1FE-FD4D-11E8-F850-C5A22B8C8359}"/>
              </a:ext>
            </a:extLst>
          </p:cNvPr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5026083"/>
            <a:ext cx="2581787" cy="183191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D7A6F4FB-A0E2-F1E5-D1ED-2B706CBD6B80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95564" y="5920587"/>
            <a:ext cx="2937549" cy="99855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82876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031C43-36C3-D7F9-BB2F-2A2E0CBD15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7136" y="365125"/>
            <a:ext cx="8637396" cy="854075"/>
          </a:xfrm>
        </p:spPr>
        <p:txBody>
          <a:bodyPr/>
          <a:lstStyle/>
          <a:p>
            <a:r>
              <a:rPr lang="ru-RU" dirty="0">
                <a:effectLst/>
              </a:rPr>
              <a:t>Кейс 1: создаём интернет-магазин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EAF3BA7-1FDE-AC8D-9ABE-24C9E39903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7136" y="1439455"/>
            <a:ext cx="8908701" cy="4747556"/>
          </a:xfrm>
        </p:spPr>
        <p:txBody>
          <a:bodyPr>
            <a:normAutofit fontScale="70000" lnSpcReduction="20000"/>
          </a:bodyPr>
          <a:lstStyle/>
          <a:p>
            <a:r>
              <a:rPr lang="ru-RU" dirty="0">
                <a:effectLst/>
                <a:latin typeface="Helvetica" pitchFamily="2" charset="0"/>
              </a:rPr>
              <a:t>Думаем со стороны пользователя</a:t>
            </a:r>
          </a:p>
          <a:p>
            <a:pPr lvl="1"/>
            <a:r>
              <a:rPr lang="ru-RU" dirty="0">
                <a:effectLst/>
                <a:latin typeface="Helvetica" pitchFamily="2" charset="0"/>
              </a:rPr>
              <a:t>описываем кого считаем нашим пользователем</a:t>
            </a:r>
          </a:p>
          <a:p>
            <a:pPr lvl="1"/>
            <a:r>
              <a:rPr lang="ru-RU" dirty="0">
                <a:effectLst/>
                <a:latin typeface="Helvetica" pitchFamily="2" charset="0"/>
              </a:rPr>
              <a:t>изучаем конкурентов, чтобы понять цены и набор товаров</a:t>
            </a:r>
          </a:p>
          <a:p>
            <a:r>
              <a:rPr lang="ru-RU" dirty="0">
                <a:effectLst/>
                <a:latin typeface="Helvetica" pitchFamily="2" charset="0"/>
              </a:rPr>
              <a:t>Разговариваем с пользователем</a:t>
            </a:r>
          </a:p>
          <a:p>
            <a:pPr lvl="1"/>
            <a:r>
              <a:rPr lang="ru-RU" dirty="0">
                <a:effectLst/>
                <a:latin typeface="Helvetica" pitchFamily="2" charset="0"/>
              </a:rPr>
              <a:t>рассказываем свои идеи (цены, товары)</a:t>
            </a:r>
          </a:p>
          <a:p>
            <a:pPr lvl="1"/>
            <a:r>
              <a:rPr lang="ru-RU" dirty="0">
                <a:effectLst/>
                <a:latin typeface="Helvetica" pitchFamily="2" charset="0"/>
              </a:rPr>
              <a:t>слушаем обратную связь, получаем новые идеи</a:t>
            </a:r>
          </a:p>
          <a:p>
            <a:r>
              <a:rPr lang="ru-RU" dirty="0">
                <a:effectLst/>
                <a:latin typeface="Helvetica" pitchFamily="2" charset="0"/>
              </a:rPr>
              <a:t>Работаем гибко</a:t>
            </a:r>
          </a:p>
          <a:p>
            <a:pPr lvl="1"/>
            <a:r>
              <a:rPr lang="ru-RU" dirty="0">
                <a:effectLst/>
                <a:latin typeface="Helvetica" pitchFamily="2" charset="0"/>
              </a:rPr>
              <a:t>собираем “на коленке” первую версию магазина</a:t>
            </a:r>
          </a:p>
          <a:p>
            <a:pPr lvl="1"/>
            <a:r>
              <a:rPr lang="ru-RU" dirty="0">
                <a:effectLst/>
                <a:latin typeface="Helvetica" pitchFamily="2" charset="0"/>
              </a:rPr>
              <a:t>отправляемся показывать пользователям, пускаем трафик</a:t>
            </a:r>
          </a:p>
          <a:p>
            <a:r>
              <a:rPr lang="ru-RU" dirty="0">
                <a:effectLst/>
                <a:latin typeface="Helvetica" pitchFamily="2" charset="0"/>
              </a:rPr>
              <a:t>Верим только числам</a:t>
            </a:r>
          </a:p>
          <a:p>
            <a:pPr lvl="1"/>
            <a:r>
              <a:rPr lang="ru-RU" dirty="0">
                <a:effectLst/>
                <a:latin typeface="Helvetica" pitchFamily="2" charset="0"/>
              </a:rPr>
              <a:t>изучаем динамику продаж, стоимость привлечения, покупаемые товары</a:t>
            </a:r>
          </a:p>
          <a:p>
            <a:r>
              <a:rPr lang="ru-RU" dirty="0">
                <a:effectLst/>
                <a:latin typeface="Helvetica" pitchFamily="2" charset="0"/>
              </a:rPr>
              <a:t>Выдвигаем гипотезы и ставим эксперименты</a:t>
            </a:r>
          </a:p>
          <a:p>
            <a:pPr lvl="1"/>
            <a:r>
              <a:rPr lang="ru-RU" dirty="0">
                <a:effectLst/>
                <a:latin typeface="Helvetica" pitchFamily="2" charset="0"/>
              </a:rPr>
              <a:t>строим гипотезы “если добавить такой-то товар, то выручка на столько-то вырастет”</a:t>
            </a:r>
          </a:p>
          <a:p>
            <a:pPr lvl="1"/>
            <a:r>
              <a:rPr lang="ru-RU" dirty="0">
                <a:effectLst/>
                <a:latin typeface="Helvetica" pitchFamily="2" charset="0"/>
              </a:rPr>
              <a:t>“если на главную страницу добавить такие-то товары со скидкой, то продажи</a:t>
            </a:r>
            <a:r>
              <a:rPr lang="ru-RU" dirty="0">
                <a:latin typeface="Helvetica" pitchFamily="2" charset="0"/>
              </a:rPr>
              <a:t> </a:t>
            </a:r>
            <a:r>
              <a:rPr lang="ru-RU" dirty="0">
                <a:effectLst/>
                <a:latin typeface="Helvetica" pitchFamily="2" charset="0"/>
              </a:rPr>
              <a:t>изменятся на столько-то”</a:t>
            </a:r>
          </a:p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4323027-65EE-0309-3024-4A9FAFDD9D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4532" y="0"/>
            <a:ext cx="2937468" cy="4355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45078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844956" y="749132"/>
            <a:ext cx="10649256" cy="5394456"/>
            <a:chOff x="234387" y="674699"/>
            <a:chExt cx="7986943" cy="4045842"/>
          </a:xfrm>
        </p:grpSpPr>
        <p:pic>
          <p:nvPicPr>
            <p:cNvPr id="4" name="object 4"/>
            <p:cNvPicPr/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70701" y="805432"/>
              <a:ext cx="7750629" cy="391510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47874" y="1567450"/>
              <a:ext cx="3143249" cy="3143249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234387" y="674699"/>
              <a:ext cx="5625465" cy="1025525"/>
            </a:xfrm>
            <a:custGeom>
              <a:avLst/>
              <a:gdLst/>
              <a:ahLst/>
              <a:cxnLst/>
              <a:rect l="l" t="t" r="r" b="b"/>
              <a:pathLst>
                <a:path w="5625465" h="1025525">
                  <a:moveTo>
                    <a:pt x="5625299" y="1025099"/>
                  </a:moveTo>
                  <a:lnTo>
                    <a:pt x="0" y="1025099"/>
                  </a:lnTo>
                  <a:lnTo>
                    <a:pt x="0" y="0"/>
                  </a:lnTo>
                  <a:lnTo>
                    <a:pt x="5625299" y="0"/>
                  </a:lnTo>
                  <a:lnTo>
                    <a:pt x="5625299" y="10250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 idx="4294967295"/>
          </p:nvPr>
        </p:nvSpPr>
        <p:spPr>
          <a:xfrm>
            <a:off x="2068947" y="1079642"/>
            <a:ext cx="4332288" cy="755650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z="4800" spc="-13" dirty="0">
                <a:solidFill>
                  <a:srgbClr val="000000"/>
                </a:solidFill>
              </a:rPr>
              <a:t>bit.ly/JTBD-</a:t>
            </a:r>
            <a:r>
              <a:rPr sz="4800" spc="-33" dirty="0">
                <a:solidFill>
                  <a:srgbClr val="000000"/>
                </a:solidFill>
              </a:rPr>
              <a:t>GA</a:t>
            </a:r>
            <a:endParaRPr sz="4800" dirty="0"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40AFB10-5D24-F52B-DFC2-0E04B2A848BF}"/>
              </a:ext>
            </a:extLst>
          </p:cNvPr>
          <p:cNvSpPr txBox="1"/>
          <p:nvPr/>
        </p:nvSpPr>
        <p:spPr>
          <a:xfrm>
            <a:off x="8036818" y="2785155"/>
            <a:ext cx="4035577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В большинстве ситуаций, клиенты хотят выполнить лучше те работы, для которых не существует хороших решений на рынке. Такие </a:t>
            </a:r>
            <a:r>
              <a:rPr lang="en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JTBD </a:t>
            </a:r>
            <a:r>
              <a:rPr lang="ru-RU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представляют наибольшую возможность для инноваций.</a:t>
            </a:r>
            <a:endParaRPr lang="en-US" b="0" i="0" dirty="0">
              <a:solidFill>
                <a:srgbClr val="000000"/>
              </a:solidFill>
              <a:effectLst/>
              <a:latin typeface="Roboto" panose="02000000000000000000" pitchFamily="2" charset="0"/>
            </a:endParaRPr>
          </a:p>
          <a:p>
            <a:pPr algn="l"/>
            <a:endParaRPr lang="ru-RU" b="0" i="0" dirty="0">
              <a:solidFill>
                <a:srgbClr val="000000"/>
              </a:solidFill>
              <a:effectLst/>
              <a:latin typeface="Roboto" panose="02000000000000000000" pitchFamily="2" charset="0"/>
            </a:endParaRPr>
          </a:p>
          <a:p>
            <a:pPr algn="l"/>
            <a:r>
              <a:rPr lang="ru-RU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Приорит</a:t>
            </a:r>
            <a:r>
              <a:rPr lang="ru-RU" dirty="0">
                <a:solidFill>
                  <a:srgbClr val="000000"/>
                </a:solidFill>
                <a:latin typeface="Roboto" panose="02000000000000000000" pitchFamily="2" charset="0"/>
              </a:rPr>
              <a:t>е</a:t>
            </a:r>
            <a:r>
              <a:rPr lang="ru-RU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зация </a:t>
            </a:r>
            <a:r>
              <a:rPr lang="en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JTBD </a:t>
            </a:r>
            <a:r>
              <a:rPr lang="ru-RU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зависит от степени удовлетворенности клиентов существующими решениями и конкретного потенциала нового решения.</a:t>
            </a:r>
          </a:p>
          <a:p>
            <a:endParaRPr lang="ru-RU" dirty="0"/>
          </a:p>
        </p:txBody>
      </p:sp>
      <p:sp>
        <p:nvSpPr>
          <p:cNvPr id="5" name="Google Shape;194;p26">
            <a:extLst>
              <a:ext uri="{FF2B5EF4-FFF2-40B4-BE49-F238E27FC236}">
                <a16:creationId xmlns:a16="http://schemas.microsoft.com/office/drawing/2014/main" id="{0D1152C3-95A5-7BCD-69AA-94FFFF31F02B}"/>
              </a:ext>
            </a:extLst>
          </p:cNvPr>
          <p:cNvSpPr txBox="1">
            <a:spLocks/>
          </p:cNvSpPr>
          <p:nvPr/>
        </p:nvSpPr>
        <p:spPr>
          <a:xfrm>
            <a:off x="581675" y="323178"/>
            <a:ext cx="6009300" cy="763500"/>
          </a:xfrm>
          <a:prstGeom prst="rect">
            <a:avLst/>
          </a:prstGeom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ru-RU" dirty="0"/>
              <a:t>Приоритезация </a:t>
            </a:r>
            <a:r>
              <a:rPr lang="en" dirty="0"/>
              <a:t>JTBD</a:t>
            </a:r>
          </a:p>
        </p:txBody>
      </p:sp>
      <p:grpSp>
        <p:nvGrpSpPr>
          <p:cNvPr id="7" name="object 3">
            <a:extLst>
              <a:ext uri="{FF2B5EF4-FFF2-40B4-BE49-F238E27FC236}">
                <a16:creationId xmlns:a16="http://schemas.microsoft.com/office/drawing/2014/main" id="{4F237D50-EB07-84B2-DC9E-67FE6AE583E2}"/>
              </a:ext>
            </a:extLst>
          </p:cNvPr>
          <p:cNvGrpSpPr/>
          <p:nvPr/>
        </p:nvGrpSpPr>
        <p:grpSpPr>
          <a:xfrm>
            <a:off x="867282" y="1086678"/>
            <a:ext cx="6983576" cy="3914204"/>
            <a:chOff x="1156650" y="626762"/>
            <a:chExt cx="3963035" cy="2221230"/>
          </a:xfrm>
        </p:grpSpPr>
        <p:sp>
          <p:nvSpPr>
            <p:cNvPr id="8" name="object 4">
              <a:extLst>
                <a:ext uri="{FF2B5EF4-FFF2-40B4-BE49-F238E27FC236}">
                  <a16:creationId xmlns:a16="http://schemas.microsoft.com/office/drawing/2014/main" id="{3C18E3B7-632B-8DAB-7F41-2C2F306108FA}"/>
                </a:ext>
              </a:extLst>
            </p:cNvPr>
            <p:cNvSpPr/>
            <p:nvPr/>
          </p:nvSpPr>
          <p:spPr>
            <a:xfrm>
              <a:off x="1156650" y="631475"/>
              <a:ext cx="3951604" cy="2211705"/>
            </a:xfrm>
            <a:custGeom>
              <a:avLst/>
              <a:gdLst/>
              <a:ahLst/>
              <a:cxnLst/>
              <a:rect l="l" t="t" r="r" b="b"/>
              <a:pathLst>
                <a:path w="3951604" h="2211705">
                  <a:moveTo>
                    <a:pt x="3951599" y="2211599"/>
                  </a:moveTo>
                  <a:lnTo>
                    <a:pt x="0" y="2211599"/>
                  </a:lnTo>
                  <a:lnTo>
                    <a:pt x="0" y="0"/>
                  </a:lnTo>
                  <a:lnTo>
                    <a:pt x="3951599" y="0"/>
                  </a:lnTo>
                  <a:lnTo>
                    <a:pt x="3951599" y="2211599"/>
                  </a:lnTo>
                  <a:close/>
                </a:path>
              </a:pathLst>
            </a:custGeom>
            <a:solidFill>
              <a:srgbClr val="FFF1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5">
              <a:extLst>
                <a:ext uri="{FF2B5EF4-FFF2-40B4-BE49-F238E27FC236}">
                  <a16:creationId xmlns:a16="http://schemas.microsoft.com/office/drawing/2014/main" id="{64E7D1E4-A3C3-B0C9-7D2A-7E0306511787}"/>
                </a:ext>
              </a:extLst>
            </p:cNvPr>
            <p:cNvSpPr/>
            <p:nvPr/>
          </p:nvSpPr>
          <p:spPr>
            <a:xfrm>
              <a:off x="3113349" y="637825"/>
              <a:ext cx="1995170" cy="2205355"/>
            </a:xfrm>
            <a:custGeom>
              <a:avLst/>
              <a:gdLst/>
              <a:ahLst/>
              <a:cxnLst/>
              <a:rect l="l" t="t" r="r" b="b"/>
              <a:pathLst>
                <a:path w="1995170" h="2205355">
                  <a:moveTo>
                    <a:pt x="1994999" y="2205299"/>
                  </a:moveTo>
                  <a:lnTo>
                    <a:pt x="0" y="2205299"/>
                  </a:lnTo>
                  <a:lnTo>
                    <a:pt x="1994999" y="0"/>
                  </a:lnTo>
                  <a:lnTo>
                    <a:pt x="1994999" y="2205299"/>
                  </a:lnTo>
                  <a:close/>
                </a:path>
              </a:pathLst>
            </a:custGeom>
            <a:solidFill>
              <a:srgbClr val="B6D7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6">
              <a:extLst>
                <a:ext uri="{FF2B5EF4-FFF2-40B4-BE49-F238E27FC236}">
                  <a16:creationId xmlns:a16="http://schemas.microsoft.com/office/drawing/2014/main" id="{D08FFCA4-7652-B304-40EB-31CB317D58E6}"/>
                </a:ext>
              </a:extLst>
            </p:cNvPr>
            <p:cNvSpPr/>
            <p:nvPr/>
          </p:nvSpPr>
          <p:spPr>
            <a:xfrm>
              <a:off x="3483025" y="1046425"/>
              <a:ext cx="1625600" cy="1797050"/>
            </a:xfrm>
            <a:custGeom>
              <a:avLst/>
              <a:gdLst/>
              <a:ahLst/>
              <a:cxnLst/>
              <a:rect l="l" t="t" r="r" b="b"/>
              <a:pathLst>
                <a:path w="1625600" h="1797050">
                  <a:moveTo>
                    <a:pt x="1625399" y="1796699"/>
                  </a:moveTo>
                  <a:lnTo>
                    <a:pt x="0" y="1796699"/>
                  </a:lnTo>
                  <a:lnTo>
                    <a:pt x="1625399" y="0"/>
                  </a:lnTo>
                  <a:lnTo>
                    <a:pt x="1625399" y="1796699"/>
                  </a:lnTo>
                  <a:close/>
                </a:path>
              </a:pathLst>
            </a:custGeom>
            <a:solidFill>
              <a:srgbClr val="93C4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7">
              <a:extLst>
                <a:ext uri="{FF2B5EF4-FFF2-40B4-BE49-F238E27FC236}">
                  <a16:creationId xmlns:a16="http://schemas.microsoft.com/office/drawing/2014/main" id="{42698E67-7AB7-AE68-DA23-450402B75566}"/>
                </a:ext>
              </a:extLst>
            </p:cNvPr>
            <p:cNvSpPr/>
            <p:nvPr/>
          </p:nvSpPr>
          <p:spPr>
            <a:xfrm>
              <a:off x="3852675" y="1455025"/>
              <a:ext cx="1256030" cy="1388110"/>
            </a:xfrm>
            <a:custGeom>
              <a:avLst/>
              <a:gdLst/>
              <a:ahLst/>
              <a:cxnLst/>
              <a:rect l="l" t="t" r="r" b="b"/>
              <a:pathLst>
                <a:path w="1256029" h="1388110">
                  <a:moveTo>
                    <a:pt x="1255799" y="1388099"/>
                  </a:moveTo>
                  <a:lnTo>
                    <a:pt x="0" y="1388099"/>
                  </a:lnTo>
                  <a:lnTo>
                    <a:pt x="1255799" y="0"/>
                  </a:lnTo>
                  <a:lnTo>
                    <a:pt x="1255799" y="1388099"/>
                  </a:lnTo>
                  <a:close/>
                </a:path>
              </a:pathLst>
            </a:custGeom>
            <a:solidFill>
              <a:srgbClr val="6AA84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8">
              <a:extLst>
                <a:ext uri="{FF2B5EF4-FFF2-40B4-BE49-F238E27FC236}">
                  <a16:creationId xmlns:a16="http://schemas.microsoft.com/office/drawing/2014/main" id="{F51B25F8-C210-2DD1-2C54-69BF1417D400}"/>
                </a:ext>
              </a:extLst>
            </p:cNvPr>
            <p:cNvSpPr/>
            <p:nvPr/>
          </p:nvSpPr>
          <p:spPr>
            <a:xfrm>
              <a:off x="4220400" y="1861525"/>
              <a:ext cx="888365" cy="981710"/>
            </a:xfrm>
            <a:custGeom>
              <a:avLst/>
              <a:gdLst/>
              <a:ahLst/>
              <a:cxnLst/>
              <a:rect l="l" t="t" r="r" b="b"/>
              <a:pathLst>
                <a:path w="888364" h="981710">
                  <a:moveTo>
                    <a:pt x="887999" y="981599"/>
                  </a:moveTo>
                  <a:lnTo>
                    <a:pt x="0" y="981599"/>
                  </a:lnTo>
                  <a:lnTo>
                    <a:pt x="887999" y="0"/>
                  </a:lnTo>
                  <a:lnTo>
                    <a:pt x="887999" y="981599"/>
                  </a:lnTo>
                  <a:close/>
                </a:path>
              </a:pathLst>
            </a:custGeom>
            <a:solidFill>
              <a:srgbClr val="3776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9">
              <a:extLst>
                <a:ext uri="{FF2B5EF4-FFF2-40B4-BE49-F238E27FC236}">
                  <a16:creationId xmlns:a16="http://schemas.microsoft.com/office/drawing/2014/main" id="{E0C82657-2327-EBEC-5E7B-A224D75800AC}"/>
                </a:ext>
              </a:extLst>
            </p:cNvPr>
            <p:cNvSpPr/>
            <p:nvPr/>
          </p:nvSpPr>
          <p:spPr>
            <a:xfrm>
              <a:off x="4589474" y="2269525"/>
              <a:ext cx="519430" cy="574040"/>
            </a:xfrm>
            <a:custGeom>
              <a:avLst/>
              <a:gdLst/>
              <a:ahLst/>
              <a:cxnLst/>
              <a:rect l="l" t="t" r="r" b="b"/>
              <a:pathLst>
                <a:path w="519429" h="574039">
                  <a:moveTo>
                    <a:pt x="518999" y="573599"/>
                  </a:moveTo>
                  <a:lnTo>
                    <a:pt x="0" y="573599"/>
                  </a:lnTo>
                  <a:lnTo>
                    <a:pt x="518999" y="0"/>
                  </a:lnTo>
                  <a:lnTo>
                    <a:pt x="518999" y="573599"/>
                  </a:lnTo>
                  <a:close/>
                </a:path>
              </a:pathLst>
            </a:custGeom>
            <a:solidFill>
              <a:srgbClr val="274E1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0">
              <a:extLst>
                <a:ext uri="{FF2B5EF4-FFF2-40B4-BE49-F238E27FC236}">
                  <a16:creationId xmlns:a16="http://schemas.microsoft.com/office/drawing/2014/main" id="{34023257-0698-85B6-A5A0-ED6FF90AA959}"/>
                </a:ext>
              </a:extLst>
            </p:cNvPr>
            <p:cNvSpPr/>
            <p:nvPr/>
          </p:nvSpPr>
          <p:spPr>
            <a:xfrm>
              <a:off x="1162773" y="637748"/>
              <a:ext cx="3054350" cy="1714500"/>
            </a:xfrm>
            <a:custGeom>
              <a:avLst/>
              <a:gdLst/>
              <a:ahLst/>
              <a:cxnLst/>
              <a:rect l="l" t="t" r="r" b="b"/>
              <a:pathLst>
                <a:path w="3054350" h="1714500">
                  <a:moveTo>
                    <a:pt x="0" y="1714500"/>
                  </a:moveTo>
                  <a:lnTo>
                    <a:pt x="0" y="0"/>
                  </a:lnTo>
                  <a:lnTo>
                    <a:pt x="3053999" y="0"/>
                  </a:lnTo>
                  <a:lnTo>
                    <a:pt x="0" y="1714500"/>
                  </a:lnTo>
                  <a:close/>
                </a:path>
              </a:pathLst>
            </a:custGeom>
            <a:solidFill>
              <a:srgbClr val="F4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1">
              <a:extLst>
                <a:ext uri="{FF2B5EF4-FFF2-40B4-BE49-F238E27FC236}">
                  <a16:creationId xmlns:a16="http://schemas.microsoft.com/office/drawing/2014/main" id="{3978CB24-6C3B-3AB0-252A-5C3F75DE245A}"/>
                </a:ext>
              </a:extLst>
            </p:cNvPr>
            <p:cNvSpPr/>
            <p:nvPr/>
          </p:nvSpPr>
          <p:spPr>
            <a:xfrm>
              <a:off x="1163025" y="631525"/>
              <a:ext cx="3951604" cy="2211705"/>
            </a:xfrm>
            <a:custGeom>
              <a:avLst/>
              <a:gdLst/>
              <a:ahLst/>
              <a:cxnLst/>
              <a:rect l="l" t="t" r="r" b="b"/>
              <a:pathLst>
                <a:path w="3951604" h="2211705">
                  <a:moveTo>
                    <a:pt x="0" y="2211599"/>
                  </a:moveTo>
                  <a:lnTo>
                    <a:pt x="3951599" y="0"/>
                  </a:lnTo>
                </a:path>
              </a:pathLst>
            </a:custGeom>
            <a:ln w="9524">
              <a:solidFill>
                <a:srgbClr val="9E9E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2">
              <a:extLst>
                <a:ext uri="{FF2B5EF4-FFF2-40B4-BE49-F238E27FC236}">
                  <a16:creationId xmlns:a16="http://schemas.microsoft.com/office/drawing/2014/main" id="{AE68F04A-EC18-5F85-6D6C-FCB4F78FDF8D}"/>
                </a:ext>
              </a:extLst>
            </p:cNvPr>
            <p:cNvSpPr/>
            <p:nvPr/>
          </p:nvSpPr>
          <p:spPr>
            <a:xfrm>
              <a:off x="1162898" y="637748"/>
              <a:ext cx="2250440" cy="1263650"/>
            </a:xfrm>
            <a:custGeom>
              <a:avLst/>
              <a:gdLst/>
              <a:ahLst/>
              <a:cxnLst/>
              <a:rect l="l" t="t" r="r" b="b"/>
              <a:pathLst>
                <a:path w="2250440" h="1263650">
                  <a:moveTo>
                    <a:pt x="0" y="1263299"/>
                  </a:moveTo>
                  <a:lnTo>
                    <a:pt x="0" y="0"/>
                  </a:lnTo>
                  <a:lnTo>
                    <a:pt x="2249999" y="0"/>
                  </a:lnTo>
                  <a:lnTo>
                    <a:pt x="0" y="1263299"/>
                  </a:lnTo>
                  <a:close/>
                </a:path>
              </a:pathLst>
            </a:custGeom>
            <a:solidFill>
              <a:srgbClr val="EA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3">
            <a:extLst>
              <a:ext uri="{FF2B5EF4-FFF2-40B4-BE49-F238E27FC236}">
                <a16:creationId xmlns:a16="http://schemas.microsoft.com/office/drawing/2014/main" id="{8CFC6404-FA24-DD55-45D9-6C13ED665AB6}"/>
              </a:ext>
            </a:extLst>
          </p:cNvPr>
          <p:cNvSpPr txBox="1"/>
          <p:nvPr/>
        </p:nvSpPr>
        <p:spPr>
          <a:xfrm>
            <a:off x="8075555" y="715783"/>
            <a:ext cx="3741320" cy="55348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b="1" spc="-10" dirty="0">
                <a:solidFill>
                  <a:srgbClr val="37474F"/>
                </a:solidFill>
                <a:latin typeface="Trebuchet MS"/>
                <a:cs typeface="Trebuchet MS"/>
              </a:rPr>
              <a:t>Importance: </a:t>
            </a:r>
            <a:r>
              <a:rPr sz="1800" dirty="0">
                <a:solidFill>
                  <a:srgbClr val="37474F"/>
                </a:solidFill>
                <a:latin typeface="Trebuchet MS"/>
                <a:cs typeface="Trebuchet MS"/>
              </a:rPr>
              <a:t>Насколько</a:t>
            </a:r>
            <a:r>
              <a:rPr sz="1800" spc="-30" dirty="0">
                <a:solidFill>
                  <a:srgbClr val="37474F"/>
                </a:solidFill>
                <a:latin typeface="Trebuchet MS"/>
                <a:cs typeface="Trebuchet MS"/>
              </a:rPr>
              <a:t> </a:t>
            </a:r>
            <a:r>
              <a:rPr sz="1800" dirty="0">
                <a:solidFill>
                  <a:srgbClr val="37474F"/>
                </a:solidFill>
                <a:latin typeface="Trebuchet MS"/>
                <a:cs typeface="Trebuchet MS"/>
              </a:rPr>
              <a:t>эта</a:t>
            </a:r>
            <a:r>
              <a:rPr sz="1800" spc="-30" dirty="0">
                <a:solidFill>
                  <a:srgbClr val="37474F"/>
                </a:solidFill>
                <a:latin typeface="Trebuchet MS"/>
                <a:cs typeface="Trebuchet MS"/>
              </a:rPr>
              <a:t> </a:t>
            </a:r>
            <a:r>
              <a:rPr sz="1800" spc="-10" dirty="0">
                <a:solidFill>
                  <a:srgbClr val="37474F"/>
                </a:solidFill>
                <a:latin typeface="Trebuchet MS"/>
                <a:cs typeface="Trebuchet MS"/>
              </a:rPr>
              <a:t>работа важная?</a:t>
            </a:r>
            <a:endParaRPr sz="1800" dirty="0">
              <a:latin typeface="Trebuchet MS"/>
              <a:cs typeface="Trebuchet MS"/>
            </a:endParaRPr>
          </a:p>
        </p:txBody>
      </p:sp>
      <p:sp>
        <p:nvSpPr>
          <p:cNvPr id="18" name="object 14">
            <a:extLst>
              <a:ext uri="{FF2B5EF4-FFF2-40B4-BE49-F238E27FC236}">
                <a16:creationId xmlns:a16="http://schemas.microsoft.com/office/drawing/2014/main" id="{2B5BE6C0-E039-2667-4BEC-9A0752FF53BD}"/>
              </a:ext>
            </a:extLst>
          </p:cNvPr>
          <p:cNvSpPr txBox="1"/>
          <p:nvPr/>
        </p:nvSpPr>
        <p:spPr>
          <a:xfrm>
            <a:off x="8075555" y="1496817"/>
            <a:ext cx="2900405" cy="833241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b="1" spc="-10" dirty="0">
                <a:solidFill>
                  <a:srgbClr val="37474F"/>
                </a:solidFill>
                <a:latin typeface="Trebuchet MS"/>
                <a:cs typeface="Trebuchet MS"/>
              </a:rPr>
              <a:t>Satisfaction: </a:t>
            </a:r>
            <a:r>
              <a:rPr sz="1800" dirty="0">
                <a:solidFill>
                  <a:srgbClr val="37474F"/>
                </a:solidFill>
                <a:latin typeface="Trebuchet MS"/>
                <a:cs typeface="Trebuchet MS"/>
              </a:rPr>
              <a:t>Насколько</a:t>
            </a:r>
            <a:r>
              <a:rPr sz="1800" spc="-45" dirty="0">
                <a:solidFill>
                  <a:srgbClr val="37474F"/>
                </a:solidFill>
                <a:latin typeface="Trebuchet MS"/>
                <a:cs typeface="Trebuchet MS"/>
              </a:rPr>
              <a:t> </a:t>
            </a:r>
            <a:r>
              <a:rPr sz="1800" spc="-25" dirty="0">
                <a:solidFill>
                  <a:srgbClr val="37474F"/>
                </a:solidFill>
                <a:latin typeface="Trebuchet MS"/>
                <a:cs typeface="Trebuchet MS"/>
              </a:rPr>
              <a:t>вы </a:t>
            </a:r>
            <a:r>
              <a:rPr sz="1800" spc="-10" dirty="0">
                <a:solidFill>
                  <a:srgbClr val="37474F"/>
                </a:solidFill>
                <a:latin typeface="Trebuchet MS"/>
                <a:cs typeface="Trebuchet MS"/>
              </a:rPr>
              <a:t>удовлетворены существующим решением?</a:t>
            </a:r>
            <a:endParaRPr sz="1800" dirty="0">
              <a:latin typeface="Trebuchet MS"/>
              <a:cs typeface="Trebuchet MS"/>
            </a:endParaRPr>
          </a:p>
        </p:txBody>
      </p:sp>
      <p:sp>
        <p:nvSpPr>
          <p:cNvPr id="19" name="object 15">
            <a:extLst>
              <a:ext uri="{FF2B5EF4-FFF2-40B4-BE49-F238E27FC236}">
                <a16:creationId xmlns:a16="http://schemas.microsoft.com/office/drawing/2014/main" id="{E2D232AD-F1C8-EE4C-6138-BF8F6A8ECBA6}"/>
              </a:ext>
            </a:extLst>
          </p:cNvPr>
          <p:cNvSpPr txBox="1"/>
          <p:nvPr/>
        </p:nvSpPr>
        <p:spPr>
          <a:xfrm>
            <a:off x="664527" y="5965254"/>
            <a:ext cx="5047733" cy="62324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599"/>
              </a:lnSpc>
              <a:spcBef>
                <a:spcPts val="100"/>
              </a:spcBef>
            </a:pPr>
            <a:r>
              <a:rPr sz="1800" dirty="0">
                <a:solidFill>
                  <a:srgbClr val="666666"/>
                </a:solidFill>
                <a:latin typeface="Trebuchet MS"/>
                <a:cs typeface="Trebuchet MS"/>
              </a:rPr>
              <a:t>Opportunity</a:t>
            </a:r>
            <a:r>
              <a:rPr sz="1800" spc="-40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1800" dirty="0">
                <a:solidFill>
                  <a:srgbClr val="666666"/>
                </a:solidFill>
                <a:latin typeface="Trebuchet MS"/>
                <a:cs typeface="Trebuchet MS"/>
              </a:rPr>
              <a:t>=</a:t>
            </a:r>
            <a:r>
              <a:rPr sz="1800" spc="-35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1800" dirty="0">
                <a:solidFill>
                  <a:srgbClr val="666666"/>
                </a:solidFill>
                <a:latin typeface="Trebuchet MS"/>
                <a:cs typeface="Trebuchet MS"/>
              </a:rPr>
              <a:t>Importance</a:t>
            </a:r>
            <a:r>
              <a:rPr sz="1800" spc="-35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1800" spc="-50" dirty="0">
                <a:solidFill>
                  <a:srgbClr val="666666"/>
                </a:solidFill>
                <a:latin typeface="Trebuchet MS"/>
                <a:cs typeface="Trebuchet MS"/>
              </a:rPr>
              <a:t>+ </a:t>
            </a:r>
            <a:r>
              <a:rPr sz="1800" spc="-10" dirty="0">
                <a:solidFill>
                  <a:srgbClr val="666666"/>
                </a:solidFill>
                <a:latin typeface="Trebuchet MS"/>
                <a:cs typeface="Trebuchet MS"/>
              </a:rPr>
              <a:t>(Importance</a:t>
            </a:r>
            <a:r>
              <a:rPr sz="1800" spc="-360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1800" dirty="0">
                <a:solidFill>
                  <a:srgbClr val="666666"/>
                </a:solidFill>
                <a:latin typeface="Trebuchet MS"/>
                <a:cs typeface="Trebuchet MS"/>
              </a:rPr>
              <a:t>—</a:t>
            </a:r>
            <a:r>
              <a:rPr sz="1800" spc="-365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rebuchet MS"/>
                <a:cs typeface="Trebuchet MS"/>
              </a:rPr>
              <a:t>Satisfaction)</a:t>
            </a:r>
            <a:endParaRPr sz="1800" dirty="0">
              <a:latin typeface="Trebuchet MS"/>
              <a:cs typeface="Trebuchet MS"/>
            </a:endParaRPr>
          </a:p>
        </p:txBody>
      </p:sp>
      <p:sp>
        <p:nvSpPr>
          <p:cNvPr id="20" name="object 16">
            <a:extLst>
              <a:ext uri="{FF2B5EF4-FFF2-40B4-BE49-F238E27FC236}">
                <a16:creationId xmlns:a16="http://schemas.microsoft.com/office/drawing/2014/main" id="{B40AAD07-AC33-1881-360A-79EC413F6FE3}"/>
              </a:ext>
            </a:extLst>
          </p:cNvPr>
          <p:cNvSpPr txBox="1"/>
          <p:nvPr/>
        </p:nvSpPr>
        <p:spPr>
          <a:xfrm>
            <a:off x="622439" y="1186877"/>
            <a:ext cx="303245" cy="3339376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80"/>
              </a:spcBef>
            </a:pPr>
            <a:r>
              <a:rPr spc="-25" dirty="0">
                <a:latin typeface="Trebuchet MS"/>
                <a:cs typeface="Trebuchet MS"/>
              </a:rPr>
              <a:t>10</a:t>
            </a:r>
            <a:endParaRPr dirty="0">
              <a:latin typeface="Trebuchet MS"/>
              <a:cs typeface="Trebuchet MS"/>
            </a:endParaRPr>
          </a:p>
          <a:p>
            <a:pPr marL="85725">
              <a:lnSpc>
                <a:spcPct val="100000"/>
              </a:lnSpc>
              <a:spcBef>
                <a:spcPts val="180"/>
              </a:spcBef>
            </a:pPr>
            <a:r>
              <a:rPr dirty="0">
                <a:latin typeface="Trebuchet MS"/>
                <a:cs typeface="Trebuchet MS"/>
              </a:rPr>
              <a:t>9</a:t>
            </a:r>
          </a:p>
          <a:p>
            <a:pPr marL="85725">
              <a:lnSpc>
                <a:spcPct val="100000"/>
              </a:lnSpc>
              <a:spcBef>
                <a:spcPts val="180"/>
              </a:spcBef>
            </a:pPr>
            <a:r>
              <a:rPr dirty="0">
                <a:latin typeface="Trebuchet MS"/>
                <a:cs typeface="Trebuchet MS"/>
              </a:rPr>
              <a:t>8</a:t>
            </a:r>
          </a:p>
          <a:p>
            <a:pPr marL="85725">
              <a:lnSpc>
                <a:spcPct val="100000"/>
              </a:lnSpc>
              <a:spcBef>
                <a:spcPts val="180"/>
              </a:spcBef>
            </a:pPr>
            <a:r>
              <a:rPr dirty="0">
                <a:latin typeface="Trebuchet MS"/>
                <a:cs typeface="Trebuchet MS"/>
              </a:rPr>
              <a:t>7</a:t>
            </a:r>
          </a:p>
          <a:p>
            <a:pPr marL="85725">
              <a:lnSpc>
                <a:spcPct val="100000"/>
              </a:lnSpc>
              <a:spcBef>
                <a:spcPts val="180"/>
              </a:spcBef>
            </a:pPr>
            <a:r>
              <a:rPr dirty="0">
                <a:latin typeface="Trebuchet MS"/>
                <a:cs typeface="Trebuchet MS"/>
              </a:rPr>
              <a:t>6</a:t>
            </a:r>
          </a:p>
          <a:p>
            <a:pPr marL="85725">
              <a:lnSpc>
                <a:spcPct val="100000"/>
              </a:lnSpc>
              <a:spcBef>
                <a:spcPts val="180"/>
              </a:spcBef>
            </a:pPr>
            <a:r>
              <a:rPr dirty="0">
                <a:latin typeface="Trebuchet MS"/>
                <a:cs typeface="Trebuchet MS"/>
              </a:rPr>
              <a:t>5</a:t>
            </a:r>
          </a:p>
          <a:p>
            <a:pPr marL="85725">
              <a:lnSpc>
                <a:spcPct val="100000"/>
              </a:lnSpc>
              <a:spcBef>
                <a:spcPts val="180"/>
              </a:spcBef>
            </a:pPr>
            <a:r>
              <a:rPr dirty="0">
                <a:latin typeface="Trebuchet MS"/>
                <a:cs typeface="Trebuchet MS"/>
              </a:rPr>
              <a:t>4</a:t>
            </a:r>
          </a:p>
          <a:p>
            <a:pPr marL="85725">
              <a:lnSpc>
                <a:spcPct val="100000"/>
              </a:lnSpc>
              <a:spcBef>
                <a:spcPts val="180"/>
              </a:spcBef>
            </a:pPr>
            <a:r>
              <a:rPr dirty="0">
                <a:latin typeface="Trebuchet MS"/>
                <a:cs typeface="Trebuchet MS"/>
              </a:rPr>
              <a:t>3</a:t>
            </a:r>
          </a:p>
          <a:p>
            <a:pPr marL="85725">
              <a:lnSpc>
                <a:spcPct val="100000"/>
              </a:lnSpc>
              <a:spcBef>
                <a:spcPts val="180"/>
              </a:spcBef>
            </a:pPr>
            <a:r>
              <a:rPr dirty="0">
                <a:latin typeface="Trebuchet MS"/>
                <a:cs typeface="Trebuchet MS"/>
              </a:rPr>
              <a:t>2</a:t>
            </a:r>
          </a:p>
          <a:p>
            <a:pPr marL="85725">
              <a:lnSpc>
                <a:spcPct val="100000"/>
              </a:lnSpc>
              <a:spcBef>
                <a:spcPts val="180"/>
              </a:spcBef>
            </a:pPr>
            <a:r>
              <a:rPr dirty="0">
                <a:latin typeface="Trebuchet MS"/>
                <a:cs typeface="Trebuchet MS"/>
              </a:rPr>
              <a:t>1</a:t>
            </a:r>
          </a:p>
          <a:p>
            <a:pPr marL="85725">
              <a:lnSpc>
                <a:spcPct val="100000"/>
              </a:lnSpc>
              <a:spcBef>
                <a:spcPts val="180"/>
              </a:spcBef>
            </a:pPr>
            <a:r>
              <a:rPr dirty="0">
                <a:latin typeface="Trebuchet MS"/>
                <a:cs typeface="Trebuchet MS"/>
              </a:rPr>
              <a:t>0</a:t>
            </a:r>
          </a:p>
        </p:txBody>
      </p:sp>
      <p:sp>
        <p:nvSpPr>
          <p:cNvPr id="21" name="object 17">
            <a:extLst>
              <a:ext uri="{FF2B5EF4-FFF2-40B4-BE49-F238E27FC236}">
                <a16:creationId xmlns:a16="http://schemas.microsoft.com/office/drawing/2014/main" id="{4B0C4FC1-D4E6-F63C-C58E-5D8A5E6FC416}"/>
              </a:ext>
            </a:extLst>
          </p:cNvPr>
          <p:cNvSpPr txBox="1"/>
          <p:nvPr/>
        </p:nvSpPr>
        <p:spPr>
          <a:xfrm>
            <a:off x="919120" y="5030956"/>
            <a:ext cx="6911592" cy="60785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79730" algn="l"/>
                <a:tab pos="747395" algn="l"/>
                <a:tab pos="1115060" algn="l"/>
                <a:tab pos="1482090" algn="l"/>
                <a:tab pos="1849755" algn="l"/>
                <a:tab pos="2259330" algn="l"/>
                <a:tab pos="2585085" algn="l"/>
                <a:tab pos="2952115" algn="l"/>
                <a:tab pos="3319779" algn="l"/>
                <a:tab pos="3687445" algn="l"/>
              </a:tabLst>
            </a:pPr>
            <a:r>
              <a:rPr sz="1600" spc="-50" dirty="0">
                <a:latin typeface="Monaco" pitchFamily="2" charset="0"/>
                <a:cs typeface="Trebuchet MS"/>
              </a:rPr>
              <a:t>0</a:t>
            </a:r>
            <a:r>
              <a:rPr lang="ru-RU" sz="1600" spc="-50" dirty="0">
                <a:latin typeface="Monaco" pitchFamily="2" charset="0"/>
                <a:cs typeface="Trebuchet MS"/>
              </a:rPr>
              <a:t>    </a:t>
            </a:r>
            <a:r>
              <a:rPr sz="1600" spc="-50" dirty="0">
                <a:latin typeface="Monaco" pitchFamily="2" charset="0"/>
                <a:cs typeface="Trebuchet MS"/>
              </a:rPr>
              <a:t>1</a:t>
            </a:r>
            <a:r>
              <a:rPr lang="ru-RU" sz="1600" spc="-50" dirty="0">
                <a:latin typeface="Monaco" pitchFamily="2" charset="0"/>
                <a:cs typeface="Trebuchet MS"/>
              </a:rPr>
              <a:t>    </a:t>
            </a:r>
            <a:r>
              <a:rPr sz="1600" spc="-50" dirty="0">
                <a:latin typeface="Monaco" pitchFamily="2" charset="0"/>
                <a:cs typeface="Trebuchet MS"/>
              </a:rPr>
              <a:t>2</a:t>
            </a:r>
            <a:r>
              <a:rPr lang="ru-RU" sz="1600" spc="-50" dirty="0">
                <a:latin typeface="Monaco" pitchFamily="2" charset="0"/>
                <a:cs typeface="Trebuchet MS"/>
              </a:rPr>
              <a:t>     </a:t>
            </a:r>
            <a:r>
              <a:rPr sz="1600" spc="-60" dirty="0">
                <a:latin typeface="Monaco" pitchFamily="2" charset="0"/>
                <a:cs typeface="Trebuchet MS"/>
              </a:rPr>
              <a:t>3</a:t>
            </a:r>
            <a:r>
              <a:rPr lang="ru-RU" sz="1600" spc="-60" dirty="0">
                <a:latin typeface="Monaco" pitchFamily="2" charset="0"/>
                <a:cs typeface="Trebuchet MS"/>
              </a:rPr>
              <a:t>     </a:t>
            </a:r>
            <a:r>
              <a:rPr sz="1600" spc="-50" dirty="0">
                <a:latin typeface="Monaco" pitchFamily="2" charset="0"/>
                <a:cs typeface="Trebuchet MS"/>
              </a:rPr>
              <a:t>4</a:t>
            </a:r>
            <a:r>
              <a:rPr lang="ru-RU" sz="1600" spc="-50" dirty="0">
                <a:latin typeface="Monaco" pitchFamily="2" charset="0"/>
                <a:cs typeface="Trebuchet MS"/>
              </a:rPr>
              <a:t>     </a:t>
            </a:r>
            <a:r>
              <a:rPr sz="1600" spc="-50" dirty="0">
                <a:latin typeface="Monaco" pitchFamily="2" charset="0"/>
                <a:cs typeface="Trebuchet MS"/>
              </a:rPr>
              <a:t>5</a:t>
            </a:r>
            <a:r>
              <a:rPr lang="ru-RU" sz="1600" spc="-50" dirty="0">
                <a:latin typeface="Monaco" pitchFamily="2" charset="0"/>
                <a:cs typeface="Trebuchet MS"/>
              </a:rPr>
              <a:t>     </a:t>
            </a:r>
            <a:r>
              <a:rPr sz="1600" spc="-50" dirty="0">
                <a:latin typeface="Monaco" pitchFamily="2" charset="0"/>
                <a:cs typeface="Trebuchet MS"/>
              </a:rPr>
              <a:t>6</a:t>
            </a:r>
            <a:r>
              <a:rPr lang="ru-RU" sz="1600" spc="-50" dirty="0">
                <a:latin typeface="Monaco" pitchFamily="2" charset="0"/>
                <a:cs typeface="Trebuchet MS"/>
              </a:rPr>
              <a:t>     7     </a:t>
            </a:r>
            <a:r>
              <a:rPr sz="1600" spc="-50" dirty="0">
                <a:latin typeface="Monaco" pitchFamily="2" charset="0"/>
                <a:cs typeface="Trebuchet MS"/>
              </a:rPr>
              <a:t>8</a:t>
            </a:r>
            <a:r>
              <a:rPr lang="ru-RU" sz="1600" spc="-50" dirty="0">
                <a:latin typeface="Monaco" pitchFamily="2" charset="0"/>
                <a:cs typeface="Trebuchet MS"/>
              </a:rPr>
              <a:t>     </a:t>
            </a:r>
            <a:r>
              <a:rPr sz="1600" spc="-50" dirty="0">
                <a:latin typeface="Monaco" pitchFamily="2" charset="0"/>
                <a:cs typeface="Trebuchet MS"/>
              </a:rPr>
              <a:t>9</a:t>
            </a:r>
            <a:r>
              <a:rPr lang="ru-RU" sz="1600" spc="-50" dirty="0">
                <a:latin typeface="Monaco" pitchFamily="2" charset="0"/>
                <a:cs typeface="Trebuchet MS"/>
              </a:rPr>
              <a:t>   </a:t>
            </a:r>
            <a:r>
              <a:rPr sz="1600" spc="-25" dirty="0">
                <a:latin typeface="Monaco" pitchFamily="2" charset="0"/>
                <a:cs typeface="Trebuchet MS"/>
              </a:rPr>
              <a:t>10</a:t>
            </a:r>
            <a:endParaRPr sz="1600" dirty="0">
              <a:latin typeface="Monaco" pitchFamily="2" charset="0"/>
              <a:cs typeface="Trebuchet MS"/>
            </a:endParaRPr>
          </a:p>
          <a:p>
            <a:pPr algn="ctr">
              <a:lnSpc>
                <a:spcPct val="100000"/>
              </a:lnSpc>
              <a:spcBef>
                <a:spcPts val="844"/>
              </a:spcBef>
            </a:pPr>
            <a:r>
              <a:rPr sz="1600" dirty="0">
                <a:solidFill>
                  <a:srgbClr val="666666"/>
                </a:solidFill>
                <a:latin typeface="Trebuchet MS"/>
                <a:cs typeface="Trebuchet MS"/>
              </a:rPr>
              <a:t>Важность</a:t>
            </a:r>
            <a:r>
              <a:rPr sz="1600" spc="-40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1600" spc="-10" dirty="0">
                <a:solidFill>
                  <a:srgbClr val="666666"/>
                </a:solidFill>
                <a:latin typeface="Trebuchet MS"/>
                <a:cs typeface="Trebuchet MS"/>
              </a:rPr>
              <a:t>задачи</a:t>
            </a:r>
            <a:endParaRPr sz="1600" dirty="0">
              <a:latin typeface="Trebuchet MS"/>
              <a:cs typeface="Trebuchet MS"/>
            </a:endParaRPr>
          </a:p>
        </p:txBody>
      </p:sp>
      <p:sp>
        <p:nvSpPr>
          <p:cNvPr id="22" name="object 18">
            <a:extLst>
              <a:ext uri="{FF2B5EF4-FFF2-40B4-BE49-F238E27FC236}">
                <a16:creationId xmlns:a16="http://schemas.microsoft.com/office/drawing/2014/main" id="{BAEB3E4F-B43A-6A94-3C7B-36616FE268EA}"/>
              </a:ext>
            </a:extLst>
          </p:cNvPr>
          <p:cNvSpPr txBox="1"/>
          <p:nvPr/>
        </p:nvSpPr>
        <p:spPr>
          <a:xfrm>
            <a:off x="311928" y="1140762"/>
            <a:ext cx="276999" cy="3702875"/>
          </a:xfrm>
          <a:prstGeom prst="rect">
            <a:avLst/>
          </a:prstGeom>
        </p:spPr>
        <p:txBody>
          <a:bodyPr vert="vert270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pc="-10" dirty="0">
                <a:solidFill>
                  <a:srgbClr val="666666"/>
                </a:solidFill>
                <a:latin typeface="Trebuchet MS"/>
                <a:cs typeface="Trebuchet MS"/>
              </a:rPr>
              <a:t>Удовлетворенность</a:t>
            </a:r>
            <a:r>
              <a:rPr spc="85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pc="-10" dirty="0">
                <a:solidFill>
                  <a:srgbClr val="666666"/>
                </a:solidFill>
                <a:latin typeface="Trebuchet MS"/>
                <a:cs typeface="Trebuchet MS"/>
              </a:rPr>
              <a:t>решением</a:t>
            </a:r>
            <a:endParaRPr dirty="0">
              <a:latin typeface="Trebuchet MS"/>
              <a:cs typeface="Trebuchet MS"/>
            </a:endParaRPr>
          </a:p>
        </p:txBody>
      </p:sp>
      <p:sp>
        <p:nvSpPr>
          <p:cNvPr id="23" name="object 19">
            <a:extLst>
              <a:ext uri="{FF2B5EF4-FFF2-40B4-BE49-F238E27FC236}">
                <a16:creationId xmlns:a16="http://schemas.microsoft.com/office/drawing/2014/main" id="{361E035A-DFDC-227E-B572-26A97090E116}"/>
              </a:ext>
            </a:extLst>
          </p:cNvPr>
          <p:cNvSpPr txBox="1"/>
          <p:nvPr/>
        </p:nvSpPr>
        <p:spPr>
          <a:xfrm>
            <a:off x="867281" y="1183987"/>
            <a:ext cx="6963431" cy="1445717"/>
          </a:xfrm>
          <a:prstGeom prst="rect">
            <a:avLst/>
          </a:prstGeom>
          <a:ln w="9524">
            <a:solidFill>
              <a:srgbClr val="6AA84F"/>
            </a:solidFill>
          </a:ln>
        </p:spPr>
        <p:txBody>
          <a:bodyPr vert="horz" wrap="square" lIns="0" tIns="127000" rIns="0" bIns="0" rtlCol="0">
            <a:spAutoFit/>
          </a:bodyPr>
          <a:lstStyle/>
          <a:p>
            <a:pPr marL="238125" marR="2780030">
              <a:lnSpc>
                <a:spcPts val="1650"/>
              </a:lnSpc>
              <a:spcBef>
                <a:spcPts val="1000"/>
              </a:spcBef>
            </a:pPr>
            <a:r>
              <a:rPr sz="1400" spc="-10" dirty="0">
                <a:solidFill>
                  <a:srgbClr val="666666"/>
                </a:solidFill>
                <a:latin typeface="Arial"/>
                <a:cs typeface="Arial"/>
              </a:rPr>
              <a:t>Слишком хорошо обслужены</a:t>
            </a:r>
            <a:endParaRPr sz="1400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5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650" dirty="0">
              <a:latin typeface="Arial"/>
              <a:cs typeface="Arial"/>
            </a:endParaRPr>
          </a:p>
          <a:p>
            <a:pPr marL="1156335" marR="1992630" indent="-170180">
              <a:lnSpc>
                <a:spcPts val="1650"/>
              </a:lnSpc>
            </a:pPr>
            <a:r>
              <a:rPr sz="1400" spc="-10" dirty="0">
                <a:solidFill>
                  <a:srgbClr val="666666"/>
                </a:solidFill>
                <a:latin typeface="Arial"/>
                <a:cs typeface="Arial"/>
              </a:rPr>
              <a:t>Обслужены хорошо</a:t>
            </a:r>
            <a:endParaRPr sz="1400" dirty="0">
              <a:latin typeface="Arial"/>
              <a:cs typeface="Arial"/>
            </a:endParaRPr>
          </a:p>
          <a:p>
            <a:pPr marR="198755" algn="r">
              <a:lnSpc>
                <a:spcPts val="1495"/>
              </a:lnSpc>
            </a:pPr>
            <a:r>
              <a:rPr sz="1400" spc="-10" dirty="0">
                <a:solidFill>
                  <a:srgbClr val="FFFFFF"/>
                </a:solidFill>
                <a:latin typeface="Arial"/>
                <a:cs typeface="Arial"/>
              </a:rPr>
              <a:t>Плохо</a:t>
            </a:r>
            <a:endParaRPr sz="1400" dirty="0">
              <a:latin typeface="Arial"/>
              <a:cs typeface="Arial"/>
            </a:endParaRPr>
          </a:p>
          <a:p>
            <a:pPr marR="198755" algn="r">
              <a:lnSpc>
                <a:spcPts val="1664"/>
              </a:lnSpc>
            </a:pPr>
            <a:r>
              <a:rPr sz="1400" spc="-10" dirty="0">
                <a:solidFill>
                  <a:srgbClr val="FFFFFF"/>
                </a:solidFill>
                <a:latin typeface="Arial"/>
                <a:cs typeface="Arial"/>
              </a:rPr>
              <a:t>обслужены</a:t>
            </a:r>
            <a:endParaRPr sz="1400" dirty="0">
              <a:latin typeface="Arial"/>
              <a:cs typeface="Arial"/>
            </a:endParaRPr>
          </a:p>
        </p:txBody>
      </p:sp>
      <p:grpSp>
        <p:nvGrpSpPr>
          <p:cNvPr id="24" name="object 20">
            <a:extLst>
              <a:ext uri="{FF2B5EF4-FFF2-40B4-BE49-F238E27FC236}">
                <a16:creationId xmlns:a16="http://schemas.microsoft.com/office/drawing/2014/main" id="{AFE16335-D0D3-4C99-CE31-26A283641101}"/>
              </a:ext>
            </a:extLst>
          </p:cNvPr>
          <p:cNvGrpSpPr/>
          <p:nvPr/>
        </p:nvGrpSpPr>
        <p:grpSpPr>
          <a:xfrm>
            <a:off x="1134818" y="1859726"/>
            <a:ext cx="5469591" cy="2827671"/>
            <a:chOff x="1424187" y="929862"/>
            <a:chExt cx="3103880" cy="1604645"/>
          </a:xfrm>
        </p:grpSpPr>
        <p:sp>
          <p:nvSpPr>
            <p:cNvPr id="25" name="object 21">
              <a:extLst>
                <a:ext uri="{FF2B5EF4-FFF2-40B4-BE49-F238E27FC236}">
                  <a16:creationId xmlns:a16="http://schemas.microsoft.com/office/drawing/2014/main" id="{177B3CCC-8E8C-13ED-D8CB-EB01687EAF3B}"/>
                </a:ext>
              </a:extLst>
            </p:cNvPr>
            <p:cNvSpPr/>
            <p:nvPr/>
          </p:nvSpPr>
          <p:spPr>
            <a:xfrm>
              <a:off x="3951624" y="1208300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4">
                  <a:moveTo>
                    <a:pt x="25499" y="50999"/>
                  </a:moveTo>
                  <a:lnTo>
                    <a:pt x="15574" y="48996"/>
                  </a:lnTo>
                  <a:lnTo>
                    <a:pt x="7468" y="43531"/>
                  </a:lnTo>
                  <a:lnTo>
                    <a:pt x="2003" y="35425"/>
                  </a:lnTo>
                  <a:lnTo>
                    <a:pt x="0" y="25499"/>
                  </a:lnTo>
                  <a:lnTo>
                    <a:pt x="2003" y="15574"/>
                  </a:lnTo>
                  <a:lnTo>
                    <a:pt x="7468" y="7468"/>
                  </a:lnTo>
                  <a:lnTo>
                    <a:pt x="15574" y="2003"/>
                  </a:lnTo>
                  <a:lnTo>
                    <a:pt x="25499" y="0"/>
                  </a:lnTo>
                  <a:lnTo>
                    <a:pt x="32262" y="0"/>
                  </a:lnTo>
                  <a:lnTo>
                    <a:pt x="38749" y="2686"/>
                  </a:lnTo>
                  <a:lnTo>
                    <a:pt x="48313" y="12250"/>
                  </a:lnTo>
                  <a:lnTo>
                    <a:pt x="50999" y="18736"/>
                  </a:lnTo>
                  <a:lnTo>
                    <a:pt x="50999" y="25499"/>
                  </a:lnTo>
                  <a:lnTo>
                    <a:pt x="48996" y="35425"/>
                  </a:lnTo>
                  <a:lnTo>
                    <a:pt x="43531" y="43531"/>
                  </a:lnTo>
                  <a:lnTo>
                    <a:pt x="35425" y="48996"/>
                  </a:lnTo>
                  <a:lnTo>
                    <a:pt x="25499" y="50999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2">
              <a:extLst>
                <a:ext uri="{FF2B5EF4-FFF2-40B4-BE49-F238E27FC236}">
                  <a16:creationId xmlns:a16="http://schemas.microsoft.com/office/drawing/2014/main" id="{A23F6B82-B51C-3B75-29CA-9D3B00B8BDB2}"/>
                </a:ext>
              </a:extLst>
            </p:cNvPr>
            <p:cNvSpPr/>
            <p:nvPr/>
          </p:nvSpPr>
          <p:spPr>
            <a:xfrm>
              <a:off x="3951624" y="1208300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4">
                  <a:moveTo>
                    <a:pt x="0" y="25499"/>
                  </a:moveTo>
                  <a:lnTo>
                    <a:pt x="2003" y="15574"/>
                  </a:lnTo>
                  <a:lnTo>
                    <a:pt x="7468" y="7468"/>
                  </a:lnTo>
                  <a:lnTo>
                    <a:pt x="15574" y="2003"/>
                  </a:lnTo>
                  <a:lnTo>
                    <a:pt x="25499" y="0"/>
                  </a:lnTo>
                  <a:lnTo>
                    <a:pt x="32262" y="0"/>
                  </a:lnTo>
                  <a:lnTo>
                    <a:pt x="38749" y="2686"/>
                  </a:lnTo>
                  <a:lnTo>
                    <a:pt x="43531" y="7468"/>
                  </a:lnTo>
                  <a:lnTo>
                    <a:pt x="48313" y="12250"/>
                  </a:lnTo>
                  <a:lnTo>
                    <a:pt x="50999" y="18736"/>
                  </a:lnTo>
                  <a:lnTo>
                    <a:pt x="50999" y="25499"/>
                  </a:lnTo>
                  <a:lnTo>
                    <a:pt x="48996" y="35425"/>
                  </a:lnTo>
                  <a:lnTo>
                    <a:pt x="43531" y="43531"/>
                  </a:lnTo>
                  <a:lnTo>
                    <a:pt x="35425" y="48996"/>
                  </a:lnTo>
                  <a:lnTo>
                    <a:pt x="25499" y="50999"/>
                  </a:lnTo>
                  <a:lnTo>
                    <a:pt x="15574" y="48996"/>
                  </a:lnTo>
                  <a:lnTo>
                    <a:pt x="7468" y="43531"/>
                  </a:lnTo>
                  <a:lnTo>
                    <a:pt x="2003" y="35425"/>
                  </a:lnTo>
                  <a:lnTo>
                    <a:pt x="0" y="25499"/>
                  </a:lnTo>
                  <a:close/>
                </a:path>
              </a:pathLst>
            </a:custGeom>
            <a:ln w="9524">
              <a:solidFill>
                <a:srgbClr val="9E9E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3">
              <a:extLst>
                <a:ext uri="{FF2B5EF4-FFF2-40B4-BE49-F238E27FC236}">
                  <a16:creationId xmlns:a16="http://schemas.microsoft.com/office/drawing/2014/main" id="{28B5E9F6-BA53-8892-E647-BD78D02791A0}"/>
                </a:ext>
              </a:extLst>
            </p:cNvPr>
            <p:cNvSpPr/>
            <p:nvPr/>
          </p:nvSpPr>
          <p:spPr>
            <a:xfrm>
              <a:off x="4104024" y="1360700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4">
                  <a:moveTo>
                    <a:pt x="25499" y="50999"/>
                  </a:moveTo>
                  <a:lnTo>
                    <a:pt x="15574" y="48996"/>
                  </a:lnTo>
                  <a:lnTo>
                    <a:pt x="7468" y="43531"/>
                  </a:lnTo>
                  <a:lnTo>
                    <a:pt x="2003" y="35425"/>
                  </a:lnTo>
                  <a:lnTo>
                    <a:pt x="0" y="25499"/>
                  </a:lnTo>
                  <a:lnTo>
                    <a:pt x="2003" y="15574"/>
                  </a:lnTo>
                  <a:lnTo>
                    <a:pt x="7468" y="7468"/>
                  </a:lnTo>
                  <a:lnTo>
                    <a:pt x="15574" y="2003"/>
                  </a:lnTo>
                  <a:lnTo>
                    <a:pt x="25499" y="0"/>
                  </a:lnTo>
                  <a:lnTo>
                    <a:pt x="32262" y="0"/>
                  </a:lnTo>
                  <a:lnTo>
                    <a:pt x="38749" y="2686"/>
                  </a:lnTo>
                  <a:lnTo>
                    <a:pt x="48313" y="12250"/>
                  </a:lnTo>
                  <a:lnTo>
                    <a:pt x="50999" y="18736"/>
                  </a:lnTo>
                  <a:lnTo>
                    <a:pt x="50999" y="25499"/>
                  </a:lnTo>
                  <a:lnTo>
                    <a:pt x="48996" y="35425"/>
                  </a:lnTo>
                  <a:lnTo>
                    <a:pt x="43531" y="43531"/>
                  </a:lnTo>
                  <a:lnTo>
                    <a:pt x="35425" y="48996"/>
                  </a:lnTo>
                  <a:lnTo>
                    <a:pt x="25499" y="50999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4">
              <a:extLst>
                <a:ext uri="{FF2B5EF4-FFF2-40B4-BE49-F238E27FC236}">
                  <a16:creationId xmlns:a16="http://schemas.microsoft.com/office/drawing/2014/main" id="{A8E137A6-ECC3-10CB-3638-54D9839DA670}"/>
                </a:ext>
              </a:extLst>
            </p:cNvPr>
            <p:cNvSpPr/>
            <p:nvPr/>
          </p:nvSpPr>
          <p:spPr>
            <a:xfrm>
              <a:off x="4104024" y="1360700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4">
                  <a:moveTo>
                    <a:pt x="0" y="25499"/>
                  </a:moveTo>
                  <a:lnTo>
                    <a:pt x="2003" y="15574"/>
                  </a:lnTo>
                  <a:lnTo>
                    <a:pt x="7468" y="7468"/>
                  </a:lnTo>
                  <a:lnTo>
                    <a:pt x="15574" y="2003"/>
                  </a:lnTo>
                  <a:lnTo>
                    <a:pt x="25499" y="0"/>
                  </a:lnTo>
                  <a:lnTo>
                    <a:pt x="32262" y="0"/>
                  </a:lnTo>
                  <a:lnTo>
                    <a:pt x="38749" y="2686"/>
                  </a:lnTo>
                  <a:lnTo>
                    <a:pt x="43531" y="7468"/>
                  </a:lnTo>
                  <a:lnTo>
                    <a:pt x="48313" y="12250"/>
                  </a:lnTo>
                  <a:lnTo>
                    <a:pt x="50999" y="18736"/>
                  </a:lnTo>
                  <a:lnTo>
                    <a:pt x="50999" y="25499"/>
                  </a:lnTo>
                  <a:lnTo>
                    <a:pt x="48996" y="35425"/>
                  </a:lnTo>
                  <a:lnTo>
                    <a:pt x="43531" y="43531"/>
                  </a:lnTo>
                  <a:lnTo>
                    <a:pt x="35425" y="48996"/>
                  </a:lnTo>
                  <a:lnTo>
                    <a:pt x="25499" y="50999"/>
                  </a:lnTo>
                  <a:lnTo>
                    <a:pt x="15574" y="48996"/>
                  </a:lnTo>
                  <a:lnTo>
                    <a:pt x="7468" y="43531"/>
                  </a:lnTo>
                  <a:lnTo>
                    <a:pt x="2003" y="35425"/>
                  </a:lnTo>
                  <a:lnTo>
                    <a:pt x="0" y="25499"/>
                  </a:lnTo>
                  <a:close/>
                </a:path>
              </a:pathLst>
            </a:custGeom>
            <a:ln w="9524">
              <a:solidFill>
                <a:srgbClr val="9E9E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5">
              <a:extLst>
                <a:ext uri="{FF2B5EF4-FFF2-40B4-BE49-F238E27FC236}">
                  <a16:creationId xmlns:a16="http://schemas.microsoft.com/office/drawing/2014/main" id="{B4E083B0-2D2C-53A7-E828-46C5B7628AA0}"/>
                </a:ext>
              </a:extLst>
            </p:cNvPr>
            <p:cNvSpPr/>
            <p:nvPr/>
          </p:nvSpPr>
          <p:spPr>
            <a:xfrm>
              <a:off x="3617099" y="1309700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4">
                  <a:moveTo>
                    <a:pt x="25499" y="50999"/>
                  </a:moveTo>
                  <a:lnTo>
                    <a:pt x="15574" y="48996"/>
                  </a:lnTo>
                  <a:lnTo>
                    <a:pt x="7468" y="43531"/>
                  </a:lnTo>
                  <a:lnTo>
                    <a:pt x="2003" y="35425"/>
                  </a:lnTo>
                  <a:lnTo>
                    <a:pt x="0" y="25499"/>
                  </a:lnTo>
                  <a:lnTo>
                    <a:pt x="2003" y="15574"/>
                  </a:lnTo>
                  <a:lnTo>
                    <a:pt x="7468" y="7468"/>
                  </a:lnTo>
                  <a:lnTo>
                    <a:pt x="15574" y="2003"/>
                  </a:lnTo>
                  <a:lnTo>
                    <a:pt x="25499" y="0"/>
                  </a:lnTo>
                  <a:lnTo>
                    <a:pt x="32262" y="0"/>
                  </a:lnTo>
                  <a:lnTo>
                    <a:pt x="38749" y="2686"/>
                  </a:lnTo>
                  <a:lnTo>
                    <a:pt x="48313" y="12250"/>
                  </a:lnTo>
                  <a:lnTo>
                    <a:pt x="50999" y="18736"/>
                  </a:lnTo>
                  <a:lnTo>
                    <a:pt x="50999" y="25499"/>
                  </a:lnTo>
                  <a:lnTo>
                    <a:pt x="48996" y="35425"/>
                  </a:lnTo>
                  <a:lnTo>
                    <a:pt x="43531" y="43531"/>
                  </a:lnTo>
                  <a:lnTo>
                    <a:pt x="35425" y="48996"/>
                  </a:lnTo>
                  <a:lnTo>
                    <a:pt x="25499" y="50999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26">
              <a:extLst>
                <a:ext uri="{FF2B5EF4-FFF2-40B4-BE49-F238E27FC236}">
                  <a16:creationId xmlns:a16="http://schemas.microsoft.com/office/drawing/2014/main" id="{42D60662-7667-D8DD-DAFA-2D6D43DF45AD}"/>
                </a:ext>
              </a:extLst>
            </p:cNvPr>
            <p:cNvSpPr/>
            <p:nvPr/>
          </p:nvSpPr>
          <p:spPr>
            <a:xfrm>
              <a:off x="3617099" y="1309700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4">
                  <a:moveTo>
                    <a:pt x="0" y="25499"/>
                  </a:moveTo>
                  <a:lnTo>
                    <a:pt x="2003" y="15574"/>
                  </a:lnTo>
                  <a:lnTo>
                    <a:pt x="7468" y="7468"/>
                  </a:lnTo>
                  <a:lnTo>
                    <a:pt x="15574" y="2003"/>
                  </a:lnTo>
                  <a:lnTo>
                    <a:pt x="25499" y="0"/>
                  </a:lnTo>
                  <a:lnTo>
                    <a:pt x="32262" y="0"/>
                  </a:lnTo>
                  <a:lnTo>
                    <a:pt x="38749" y="2686"/>
                  </a:lnTo>
                  <a:lnTo>
                    <a:pt x="43531" y="7468"/>
                  </a:lnTo>
                  <a:lnTo>
                    <a:pt x="48313" y="12250"/>
                  </a:lnTo>
                  <a:lnTo>
                    <a:pt x="50999" y="18736"/>
                  </a:lnTo>
                  <a:lnTo>
                    <a:pt x="50999" y="25499"/>
                  </a:lnTo>
                  <a:lnTo>
                    <a:pt x="48996" y="35425"/>
                  </a:lnTo>
                  <a:lnTo>
                    <a:pt x="43531" y="43531"/>
                  </a:lnTo>
                  <a:lnTo>
                    <a:pt x="35425" y="48996"/>
                  </a:lnTo>
                  <a:lnTo>
                    <a:pt x="25499" y="50999"/>
                  </a:lnTo>
                  <a:lnTo>
                    <a:pt x="15574" y="48996"/>
                  </a:lnTo>
                  <a:lnTo>
                    <a:pt x="7468" y="43531"/>
                  </a:lnTo>
                  <a:lnTo>
                    <a:pt x="2003" y="35425"/>
                  </a:lnTo>
                  <a:lnTo>
                    <a:pt x="0" y="25499"/>
                  </a:lnTo>
                  <a:close/>
                </a:path>
              </a:pathLst>
            </a:custGeom>
            <a:ln w="9524">
              <a:solidFill>
                <a:srgbClr val="9E9E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27">
              <a:extLst>
                <a:ext uri="{FF2B5EF4-FFF2-40B4-BE49-F238E27FC236}">
                  <a16:creationId xmlns:a16="http://schemas.microsoft.com/office/drawing/2014/main" id="{3D9D9FA5-09A6-F660-4C3F-DC71B4FE865C}"/>
                </a:ext>
              </a:extLst>
            </p:cNvPr>
            <p:cNvSpPr/>
            <p:nvPr/>
          </p:nvSpPr>
          <p:spPr>
            <a:xfrm>
              <a:off x="3668099" y="1601750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5">
                  <a:moveTo>
                    <a:pt x="25499" y="50999"/>
                  </a:moveTo>
                  <a:lnTo>
                    <a:pt x="15574" y="48996"/>
                  </a:lnTo>
                  <a:lnTo>
                    <a:pt x="7468" y="43531"/>
                  </a:lnTo>
                  <a:lnTo>
                    <a:pt x="2003" y="35425"/>
                  </a:lnTo>
                  <a:lnTo>
                    <a:pt x="0" y="25499"/>
                  </a:lnTo>
                  <a:lnTo>
                    <a:pt x="2003" y="15574"/>
                  </a:lnTo>
                  <a:lnTo>
                    <a:pt x="7468" y="7468"/>
                  </a:lnTo>
                  <a:lnTo>
                    <a:pt x="15574" y="2003"/>
                  </a:lnTo>
                  <a:lnTo>
                    <a:pt x="25499" y="0"/>
                  </a:lnTo>
                  <a:lnTo>
                    <a:pt x="32262" y="0"/>
                  </a:lnTo>
                  <a:lnTo>
                    <a:pt x="38749" y="2686"/>
                  </a:lnTo>
                  <a:lnTo>
                    <a:pt x="48313" y="12250"/>
                  </a:lnTo>
                  <a:lnTo>
                    <a:pt x="50999" y="18736"/>
                  </a:lnTo>
                  <a:lnTo>
                    <a:pt x="50999" y="25499"/>
                  </a:lnTo>
                  <a:lnTo>
                    <a:pt x="48996" y="35425"/>
                  </a:lnTo>
                  <a:lnTo>
                    <a:pt x="43531" y="43531"/>
                  </a:lnTo>
                  <a:lnTo>
                    <a:pt x="35425" y="48996"/>
                  </a:lnTo>
                  <a:lnTo>
                    <a:pt x="25499" y="50999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28">
              <a:extLst>
                <a:ext uri="{FF2B5EF4-FFF2-40B4-BE49-F238E27FC236}">
                  <a16:creationId xmlns:a16="http://schemas.microsoft.com/office/drawing/2014/main" id="{ABCBCEF5-BF35-2536-3E3D-F7E4D637F168}"/>
                </a:ext>
              </a:extLst>
            </p:cNvPr>
            <p:cNvSpPr/>
            <p:nvPr/>
          </p:nvSpPr>
          <p:spPr>
            <a:xfrm>
              <a:off x="3668099" y="1601750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5">
                  <a:moveTo>
                    <a:pt x="0" y="25499"/>
                  </a:moveTo>
                  <a:lnTo>
                    <a:pt x="2003" y="15574"/>
                  </a:lnTo>
                  <a:lnTo>
                    <a:pt x="7468" y="7468"/>
                  </a:lnTo>
                  <a:lnTo>
                    <a:pt x="15574" y="2003"/>
                  </a:lnTo>
                  <a:lnTo>
                    <a:pt x="25499" y="0"/>
                  </a:lnTo>
                  <a:lnTo>
                    <a:pt x="32262" y="0"/>
                  </a:lnTo>
                  <a:lnTo>
                    <a:pt x="38749" y="2686"/>
                  </a:lnTo>
                  <a:lnTo>
                    <a:pt x="43531" y="7468"/>
                  </a:lnTo>
                  <a:lnTo>
                    <a:pt x="48313" y="12250"/>
                  </a:lnTo>
                  <a:lnTo>
                    <a:pt x="50999" y="18736"/>
                  </a:lnTo>
                  <a:lnTo>
                    <a:pt x="50999" y="25499"/>
                  </a:lnTo>
                  <a:lnTo>
                    <a:pt x="48996" y="35425"/>
                  </a:lnTo>
                  <a:lnTo>
                    <a:pt x="43531" y="43531"/>
                  </a:lnTo>
                  <a:lnTo>
                    <a:pt x="35425" y="48996"/>
                  </a:lnTo>
                  <a:lnTo>
                    <a:pt x="25499" y="50999"/>
                  </a:lnTo>
                  <a:lnTo>
                    <a:pt x="15574" y="48996"/>
                  </a:lnTo>
                  <a:lnTo>
                    <a:pt x="7468" y="43531"/>
                  </a:lnTo>
                  <a:lnTo>
                    <a:pt x="2003" y="35425"/>
                  </a:lnTo>
                  <a:lnTo>
                    <a:pt x="0" y="25499"/>
                  </a:lnTo>
                  <a:close/>
                </a:path>
              </a:pathLst>
            </a:custGeom>
            <a:ln w="9524">
              <a:solidFill>
                <a:srgbClr val="9E9E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29">
              <a:extLst>
                <a:ext uri="{FF2B5EF4-FFF2-40B4-BE49-F238E27FC236}">
                  <a16:creationId xmlns:a16="http://schemas.microsoft.com/office/drawing/2014/main" id="{23A8723A-F631-1287-4501-602006E67F87}"/>
                </a:ext>
              </a:extLst>
            </p:cNvPr>
            <p:cNvSpPr/>
            <p:nvPr/>
          </p:nvSpPr>
          <p:spPr>
            <a:xfrm>
              <a:off x="3310900" y="1759975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5">
                  <a:moveTo>
                    <a:pt x="25499" y="50999"/>
                  </a:moveTo>
                  <a:lnTo>
                    <a:pt x="15574" y="48996"/>
                  </a:lnTo>
                  <a:lnTo>
                    <a:pt x="7468" y="43531"/>
                  </a:lnTo>
                  <a:lnTo>
                    <a:pt x="2003" y="35425"/>
                  </a:lnTo>
                  <a:lnTo>
                    <a:pt x="0" y="25499"/>
                  </a:lnTo>
                  <a:lnTo>
                    <a:pt x="2003" y="15574"/>
                  </a:lnTo>
                  <a:lnTo>
                    <a:pt x="7468" y="7468"/>
                  </a:lnTo>
                  <a:lnTo>
                    <a:pt x="15574" y="2003"/>
                  </a:lnTo>
                  <a:lnTo>
                    <a:pt x="25499" y="0"/>
                  </a:lnTo>
                  <a:lnTo>
                    <a:pt x="32262" y="0"/>
                  </a:lnTo>
                  <a:lnTo>
                    <a:pt x="38749" y="2686"/>
                  </a:lnTo>
                  <a:lnTo>
                    <a:pt x="48313" y="12250"/>
                  </a:lnTo>
                  <a:lnTo>
                    <a:pt x="50999" y="18736"/>
                  </a:lnTo>
                  <a:lnTo>
                    <a:pt x="50999" y="25499"/>
                  </a:lnTo>
                  <a:lnTo>
                    <a:pt x="48996" y="35425"/>
                  </a:lnTo>
                  <a:lnTo>
                    <a:pt x="43531" y="43531"/>
                  </a:lnTo>
                  <a:lnTo>
                    <a:pt x="35425" y="48996"/>
                  </a:lnTo>
                  <a:lnTo>
                    <a:pt x="25499" y="50999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0">
              <a:extLst>
                <a:ext uri="{FF2B5EF4-FFF2-40B4-BE49-F238E27FC236}">
                  <a16:creationId xmlns:a16="http://schemas.microsoft.com/office/drawing/2014/main" id="{42589C22-4873-EF82-216F-7F4DC42E4307}"/>
                </a:ext>
              </a:extLst>
            </p:cNvPr>
            <p:cNvSpPr/>
            <p:nvPr/>
          </p:nvSpPr>
          <p:spPr>
            <a:xfrm>
              <a:off x="3310900" y="1759975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5">
                  <a:moveTo>
                    <a:pt x="0" y="25499"/>
                  </a:moveTo>
                  <a:lnTo>
                    <a:pt x="2003" y="15574"/>
                  </a:lnTo>
                  <a:lnTo>
                    <a:pt x="7468" y="7468"/>
                  </a:lnTo>
                  <a:lnTo>
                    <a:pt x="15574" y="2003"/>
                  </a:lnTo>
                  <a:lnTo>
                    <a:pt x="25499" y="0"/>
                  </a:lnTo>
                  <a:lnTo>
                    <a:pt x="32262" y="0"/>
                  </a:lnTo>
                  <a:lnTo>
                    <a:pt x="38749" y="2686"/>
                  </a:lnTo>
                  <a:lnTo>
                    <a:pt x="43531" y="7468"/>
                  </a:lnTo>
                  <a:lnTo>
                    <a:pt x="48313" y="12250"/>
                  </a:lnTo>
                  <a:lnTo>
                    <a:pt x="50999" y="18736"/>
                  </a:lnTo>
                  <a:lnTo>
                    <a:pt x="50999" y="25499"/>
                  </a:lnTo>
                  <a:lnTo>
                    <a:pt x="48996" y="35425"/>
                  </a:lnTo>
                  <a:lnTo>
                    <a:pt x="43531" y="43531"/>
                  </a:lnTo>
                  <a:lnTo>
                    <a:pt x="35425" y="48996"/>
                  </a:lnTo>
                  <a:lnTo>
                    <a:pt x="25499" y="50999"/>
                  </a:lnTo>
                  <a:lnTo>
                    <a:pt x="15574" y="48996"/>
                  </a:lnTo>
                  <a:lnTo>
                    <a:pt x="7468" y="43531"/>
                  </a:lnTo>
                  <a:lnTo>
                    <a:pt x="2003" y="35425"/>
                  </a:lnTo>
                  <a:lnTo>
                    <a:pt x="0" y="25499"/>
                  </a:lnTo>
                  <a:close/>
                </a:path>
              </a:pathLst>
            </a:custGeom>
            <a:ln w="9524">
              <a:solidFill>
                <a:srgbClr val="9E9E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1">
              <a:extLst>
                <a:ext uri="{FF2B5EF4-FFF2-40B4-BE49-F238E27FC236}">
                  <a16:creationId xmlns:a16="http://schemas.microsoft.com/office/drawing/2014/main" id="{878DC1AD-01C5-40D4-4B81-024D9EF5C63D}"/>
                </a:ext>
              </a:extLst>
            </p:cNvPr>
            <p:cNvSpPr/>
            <p:nvPr/>
          </p:nvSpPr>
          <p:spPr>
            <a:xfrm>
              <a:off x="3361900" y="1455024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4">
                  <a:moveTo>
                    <a:pt x="25499" y="50999"/>
                  </a:moveTo>
                  <a:lnTo>
                    <a:pt x="15574" y="48996"/>
                  </a:lnTo>
                  <a:lnTo>
                    <a:pt x="7468" y="43531"/>
                  </a:lnTo>
                  <a:lnTo>
                    <a:pt x="2003" y="35425"/>
                  </a:lnTo>
                  <a:lnTo>
                    <a:pt x="0" y="25499"/>
                  </a:lnTo>
                  <a:lnTo>
                    <a:pt x="2003" y="15574"/>
                  </a:lnTo>
                  <a:lnTo>
                    <a:pt x="7468" y="7468"/>
                  </a:lnTo>
                  <a:lnTo>
                    <a:pt x="15574" y="2003"/>
                  </a:lnTo>
                  <a:lnTo>
                    <a:pt x="25499" y="0"/>
                  </a:lnTo>
                  <a:lnTo>
                    <a:pt x="32262" y="0"/>
                  </a:lnTo>
                  <a:lnTo>
                    <a:pt x="38749" y="2686"/>
                  </a:lnTo>
                  <a:lnTo>
                    <a:pt x="48313" y="12250"/>
                  </a:lnTo>
                  <a:lnTo>
                    <a:pt x="50999" y="18736"/>
                  </a:lnTo>
                  <a:lnTo>
                    <a:pt x="50999" y="25499"/>
                  </a:lnTo>
                  <a:lnTo>
                    <a:pt x="48996" y="35425"/>
                  </a:lnTo>
                  <a:lnTo>
                    <a:pt x="43531" y="43531"/>
                  </a:lnTo>
                  <a:lnTo>
                    <a:pt x="35425" y="48996"/>
                  </a:lnTo>
                  <a:lnTo>
                    <a:pt x="25499" y="50999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2">
              <a:extLst>
                <a:ext uri="{FF2B5EF4-FFF2-40B4-BE49-F238E27FC236}">
                  <a16:creationId xmlns:a16="http://schemas.microsoft.com/office/drawing/2014/main" id="{D2F25A2D-81E1-243A-2F6E-B7FCF91D1BC2}"/>
                </a:ext>
              </a:extLst>
            </p:cNvPr>
            <p:cNvSpPr/>
            <p:nvPr/>
          </p:nvSpPr>
          <p:spPr>
            <a:xfrm>
              <a:off x="3361900" y="1455025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4">
                  <a:moveTo>
                    <a:pt x="0" y="25499"/>
                  </a:moveTo>
                  <a:lnTo>
                    <a:pt x="2003" y="15574"/>
                  </a:lnTo>
                  <a:lnTo>
                    <a:pt x="7468" y="7468"/>
                  </a:lnTo>
                  <a:lnTo>
                    <a:pt x="15574" y="2003"/>
                  </a:lnTo>
                  <a:lnTo>
                    <a:pt x="25499" y="0"/>
                  </a:lnTo>
                  <a:lnTo>
                    <a:pt x="32262" y="0"/>
                  </a:lnTo>
                  <a:lnTo>
                    <a:pt x="38749" y="2686"/>
                  </a:lnTo>
                  <a:lnTo>
                    <a:pt x="43531" y="7468"/>
                  </a:lnTo>
                  <a:lnTo>
                    <a:pt x="48313" y="12250"/>
                  </a:lnTo>
                  <a:lnTo>
                    <a:pt x="50999" y="18736"/>
                  </a:lnTo>
                  <a:lnTo>
                    <a:pt x="50999" y="25499"/>
                  </a:lnTo>
                  <a:lnTo>
                    <a:pt x="48996" y="35425"/>
                  </a:lnTo>
                  <a:lnTo>
                    <a:pt x="43531" y="43531"/>
                  </a:lnTo>
                  <a:lnTo>
                    <a:pt x="35425" y="48996"/>
                  </a:lnTo>
                  <a:lnTo>
                    <a:pt x="25499" y="50999"/>
                  </a:lnTo>
                  <a:lnTo>
                    <a:pt x="15574" y="48996"/>
                  </a:lnTo>
                  <a:lnTo>
                    <a:pt x="7468" y="43531"/>
                  </a:lnTo>
                  <a:lnTo>
                    <a:pt x="2003" y="35425"/>
                  </a:lnTo>
                  <a:lnTo>
                    <a:pt x="0" y="25499"/>
                  </a:lnTo>
                  <a:close/>
                </a:path>
              </a:pathLst>
            </a:custGeom>
            <a:ln w="9524">
              <a:solidFill>
                <a:srgbClr val="9E9E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3">
              <a:extLst>
                <a:ext uri="{FF2B5EF4-FFF2-40B4-BE49-F238E27FC236}">
                  <a16:creationId xmlns:a16="http://schemas.microsoft.com/office/drawing/2014/main" id="{0E647D40-A7EE-8052-AC96-FC0C659B5F39}"/>
                </a:ext>
              </a:extLst>
            </p:cNvPr>
            <p:cNvSpPr/>
            <p:nvPr/>
          </p:nvSpPr>
          <p:spPr>
            <a:xfrm>
              <a:off x="2826474" y="1721875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5">
                  <a:moveTo>
                    <a:pt x="25499" y="50999"/>
                  </a:moveTo>
                  <a:lnTo>
                    <a:pt x="15574" y="48996"/>
                  </a:lnTo>
                  <a:lnTo>
                    <a:pt x="7468" y="43531"/>
                  </a:lnTo>
                  <a:lnTo>
                    <a:pt x="2003" y="35425"/>
                  </a:lnTo>
                  <a:lnTo>
                    <a:pt x="0" y="25499"/>
                  </a:lnTo>
                  <a:lnTo>
                    <a:pt x="2003" y="15574"/>
                  </a:lnTo>
                  <a:lnTo>
                    <a:pt x="7468" y="7468"/>
                  </a:lnTo>
                  <a:lnTo>
                    <a:pt x="15574" y="2003"/>
                  </a:lnTo>
                  <a:lnTo>
                    <a:pt x="25499" y="0"/>
                  </a:lnTo>
                  <a:lnTo>
                    <a:pt x="32262" y="0"/>
                  </a:lnTo>
                  <a:lnTo>
                    <a:pt x="38748" y="2686"/>
                  </a:lnTo>
                  <a:lnTo>
                    <a:pt x="48313" y="12250"/>
                  </a:lnTo>
                  <a:lnTo>
                    <a:pt x="50999" y="18736"/>
                  </a:lnTo>
                  <a:lnTo>
                    <a:pt x="50999" y="25499"/>
                  </a:lnTo>
                  <a:lnTo>
                    <a:pt x="48996" y="35425"/>
                  </a:lnTo>
                  <a:lnTo>
                    <a:pt x="43531" y="43531"/>
                  </a:lnTo>
                  <a:lnTo>
                    <a:pt x="35425" y="48996"/>
                  </a:lnTo>
                  <a:lnTo>
                    <a:pt x="25499" y="50999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4">
              <a:extLst>
                <a:ext uri="{FF2B5EF4-FFF2-40B4-BE49-F238E27FC236}">
                  <a16:creationId xmlns:a16="http://schemas.microsoft.com/office/drawing/2014/main" id="{029740F6-6B77-8384-2D6A-AADCF9027B38}"/>
                </a:ext>
              </a:extLst>
            </p:cNvPr>
            <p:cNvSpPr/>
            <p:nvPr/>
          </p:nvSpPr>
          <p:spPr>
            <a:xfrm>
              <a:off x="2826474" y="1721875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5">
                  <a:moveTo>
                    <a:pt x="0" y="25499"/>
                  </a:moveTo>
                  <a:lnTo>
                    <a:pt x="2003" y="15574"/>
                  </a:lnTo>
                  <a:lnTo>
                    <a:pt x="7468" y="7468"/>
                  </a:lnTo>
                  <a:lnTo>
                    <a:pt x="15574" y="2003"/>
                  </a:lnTo>
                  <a:lnTo>
                    <a:pt x="25499" y="0"/>
                  </a:lnTo>
                  <a:lnTo>
                    <a:pt x="32262" y="0"/>
                  </a:lnTo>
                  <a:lnTo>
                    <a:pt x="38748" y="2686"/>
                  </a:lnTo>
                  <a:lnTo>
                    <a:pt x="43531" y="7468"/>
                  </a:lnTo>
                  <a:lnTo>
                    <a:pt x="48313" y="12250"/>
                  </a:lnTo>
                  <a:lnTo>
                    <a:pt x="50999" y="18736"/>
                  </a:lnTo>
                  <a:lnTo>
                    <a:pt x="50999" y="25499"/>
                  </a:lnTo>
                  <a:lnTo>
                    <a:pt x="48996" y="35425"/>
                  </a:lnTo>
                  <a:lnTo>
                    <a:pt x="43531" y="43531"/>
                  </a:lnTo>
                  <a:lnTo>
                    <a:pt x="35425" y="48996"/>
                  </a:lnTo>
                  <a:lnTo>
                    <a:pt x="25499" y="50999"/>
                  </a:lnTo>
                  <a:lnTo>
                    <a:pt x="15574" y="48996"/>
                  </a:lnTo>
                  <a:lnTo>
                    <a:pt x="7468" y="43531"/>
                  </a:lnTo>
                  <a:lnTo>
                    <a:pt x="2003" y="35425"/>
                  </a:lnTo>
                  <a:lnTo>
                    <a:pt x="0" y="25499"/>
                  </a:lnTo>
                  <a:close/>
                </a:path>
              </a:pathLst>
            </a:custGeom>
            <a:ln w="9524">
              <a:solidFill>
                <a:srgbClr val="9E9E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5">
              <a:extLst>
                <a:ext uri="{FF2B5EF4-FFF2-40B4-BE49-F238E27FC236}">
                  <a16:creationId xmlns:a16="http://schemas.microsoft.com/office/drawing/2014/main" id="{0061BC3A-F289-3EEC-80EC-999EC2443579}"/>
                </a:ext>
              </a:extLst>
            </p:cNvPr>
            <p:cNvSpPr/>
            <p:nvPr/>
          </p:nvSpPr>
          <p:spPr>
            <a:xfrm>
              <a:off x="2539599" y="1759975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5">
                  <a:moveTo>
                    <a:pt x="25499" y="50999"/>
                  </a:moveTo>
                  <a:lnTo>
                    <a:pt x="15574" y="48996"/>
                  </a:lnTo>
                  <a:lnTo>
                    <a:pt x="7468" y="43531"/>
                  </a:lnTo>
                  <a:lnTo>
                    <a:pt x="2003" y="35425"/>
                  </a:lnTo>
                  <a:lnTo>
                    <a:pt x="0" y="25499"/>
                  </a:lnTo>
                  <a:lnTo>
                    <a:pt x="2003" y="15574"/>
                  </a:lnTo>
                  <a:lnTo>
                    <a:pt x="7468" y="7468"/>
                  </a:lnTo>
                  <a:lnTo>
                    <a:pt x="15574" y="2003"/>
                  </a:lnTo>
                  <a:lnTo>
                    <a:pt x="25499" y="0"/>
                  </a:lnTo>
                  <a:lnTo>
                    <a:pt x="32262" y="0"/>
                  </a:lnTo>
                  <a:lnTo>
                    <a:pt x="38748" y="2686"/>
                  </a:lnTo>
                  <a:lnTo>
                    <a:pt x="48313" y="12250"/>
                  </a:lnTo>
                  <a:lnTo>
                    <a:pt x="50999" y="18736"/>
                  </a:lnTo>
                  <a:lnTo>
                    <a:pt x="50999" y="25499"/>
                  </a:lnTo>
                  <a:lnTo>
                    <a:pt x="48996" y="35425"/>
                  </a:lnTo>
                  <a:lnTo>
                    <a:pt x="43531" y="43531"/>
                  </a:lnTo>
                  <a:lnTo>
                    <a:pt x="35425" y="48996"/>
                  </a:lnTo>
                  <a:lnTo>
                    <a:pt x="25499" y="50999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36">
              <a:extLst>
                <a:ext uri="{FF2B5EF4-FFF2-40B4-BE49-F238E27FC236}">
                  <a16:creationId xmlns:a16="http://schemas.microsoft.com/office/drawing/2014/main" id="{14083284-7717-1A2E-CF80-022F4CDD77B0}"/>
                </a:ext>
              </a:extLst>
            </p:cNvPr>
            <p:cNvSpPr/>
            <p:nvPr/>
          </p:nvSpPr>
          <p:spPr>
            <a:xfrm>
              <a:off x="2539600" y="1759975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5">
                  <a:moveTo>
                    <a:pt x="0" y="25499"/>
                  </a:moveTo>
                  <a:lnTo>
                    <a:pt x="2003" y="15574"/>
                  </a:lnTo>
                  <a:lnTo>
                    <a:pt x="7468" y="7468"/>
                  </a:lnTo>
                  <a:lnTo>
                    <a:pt x="15574" y="2003"/>
                  </a:lnTo>
                  <a:lnTo>
                    <a:pt x="25499" y="0"/>
                  </a:lnTo>
                  <a:lnTo>
                    <a:pt x="32262" y="0"/>
                  </a:lnTo>
                  <a:lnTo>
                    <a:pt x="38748" y="2686"/>
                  </a:lnTo>
                  <a:lnTo>
                    <a:pt x="43531" y="7468"/>
                  </a:lnTo>
                  <a:lnTo>
                    <a:pt x="48313" y="12250"/>
                  </a:lnTo>
                  <a:lnTo>
                    <a:pt x="50999" y="18736"/>
                  </a:lnTo>
                  <a:lnTo>
                    <a:pt x="50999" y="25499"/>
                  </a:lnTo>
                  <a:lnTo>
                    <a:pt x="48996" y="35425"/>
                  </a:lnTo>
                  <a:lnTo>
                    <a:pt x="43531" y="43531"/>
                  </a:lnTo>
                  <a:lnTo>
                    <a:pt x="35425" y="48996"/>
                  </a:lnTo>
                  <a:lnTo>
                    <a:pt x="25499" y="50999"/>
                  </a:lnTo>
                  <a:lnTo>
                    <a:pt x="15574" y="48996"/>
                  </a:lnTo>
                  <a:lnTo>
                    <a:pt x="7468" y="43531"/>
                  </a:lnTo>
                  <a:lnTo>
                    <a:pt x="2003" y="35425"/>
                  </a:lnTo>
                  <a:lnTo>
                    <a:pt x="0" y="25499"/>
                  </a:lnTo>
                  <a:close/>
                </a:path>
              </a:pathLst>
            </a:custGeom>
            <a:ln w="9524">
              <a:solidFill>
                <a:srgbClr val="9E9E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37">
              <a:extLst>
                <a:ext uri="{FF2B5EF4-FFF2-40B4-BE49-F238E27FC236}">
                  <a16:creationId xmlns:a16="http://schemas.microsoft.com/office/drawing/2014/main" id="{8D1FBE6F-57F7-68F0-F42E-C98719CF4DEB}"/>
                </a:ext>
              </a:extLst>
            </p:cNvPr>
            <p:cNvSpPr/>
            <p:nvPr/>
          </p:nvSpPr>
          <p:spPr>
            <a:xfrm>
              <a:off x="2366575" y="934625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4">
                  <a:moveTo>
                    <a:pt x="25499" y="50999"/>
                  </a:moveTo>
                  <a:lnTo>
                    <a:pt x="15574" y="48996"/>
                  </a:lnTo>
                  <a:lnTo>
                    <a:pt x="7468" y="43531"/>
                  </a:lnTo>
                  <a:lnTo>
                    <a:pt x="2003" y="35425"/>
                  </a:lnTo>
                  <a:lnTo>
                    <a:pt x="0" y="25499"/>
                  </a:lnTo>
                  <a:lnTo>
                    <a:pt x="2003" y="15574"/>
                  </a:lnTo>
                  <a:lnTo>
                    <a:pt x="7468" y="7468"/>
                  </a:lnTo>
                  <a:lnTo>
                    <a:pt x="15574" y="2003"/>
                  </a:lnTo>
                  <a:lnTo>
                    <a:pt x="25499" y="0"/>
                  </a:lnTo>
                  <a:lnTo>
                    <a:pt x="32262" y="0"/>
                  </a:lnTo>
                  <a:lnTo>
                    <a:pt x="38748" y="2686"/>
                  </a:lnTo>
                  <a:lnTo>
                    <a:pt x="48313" y="12250"/>
                  </a:lnTo>
                  <a:lnTo>
                    <a:pt x="50999" y="18736"/>
                  </a:lnTo>
                  <a:lnTo>
                    <a:pt x="50999" y="25499"/>
                  </a:lnTo>
                  <a:lnTo>
                    <a:pt x="48996" y="35425"/>
                  </a:lnTo>
                  <a:lnTo>
                    <a:pt x="43531" y="43531"/>
                  </a:lnTo>
                  <a:lnTo>
                    <a:pt x="35425" y="48996"/>
                  </a:lnTo>
                  <a:lnTo>
                    <a:pt x="25499" y="50999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38">
              <a:extLst>
                <a:ext uri="{FF2B5EF4-FFF2-40B4-BE49-F238E27FC236}">
                  <a16:creationId xmlns:a16="http://schemas.microsoft.com/office/drawing/2014/main" id="{FE5BAC39-7014-0498-9105-0846C8786AAE}"/>
                </a:ext>
              </a:extLst>
            </p:cNvPr>
            <p:cNvSpPr/>
            <p:nvPr/>
          </p:nvSpPr>
          <p:spPr>
            <a:xfrm>
              <a:off x="2366575" y="934625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4">
                  <a:moveTo>
                    <a:pt x="0" y="25499"/>
                  </a:moveTo>
                  <a:lnTo>
                    <a:pt x="2003" y="15574"/>
                  </a:lnTo>
                  <a:lnTo>
                    <a:pt x="7468" y="7468"/>
                  </a:lnTo>
                  <a:lnTo>
                    <a:pt x="15574" y="2003"/>
                  </a:lnTo>
                  <a:lnTo>
                    <a:pt x="25499" y="0"/>
                  </a:lnTo>
                  <a:lnTo>
                    <a:pt x="32262" y="0"/>
                  </a:lnTo>
                  <a:lnTo>
                    <a:pt x="38748" y="2686"/>
                  </a:lnTo>
                  <a:lnTo>
                    <a:pt x="43531" y="7468"/>
                  </a:lnTo>
                  <a:lnTo>
                    <a:pt x="48313" y="12250"/>
                  </a:lnTo>
                  <a:lnTo>
                    <a:pt x="50999" y="18736"/>
                  </a:lnTo>
                  <a:lnTo>
                    <a:pt x="50999" y="25499"/>
                  </a:lnTo>
                  <a:lnTo>
                    <a:pt x="48996" y="35425"/>
                  </a:lnTo>
                  <a:lnTo>
                    <a:pt x="43531" y="43531"/>
                  </a:lnTo>
                  <a:lnTo>
                    <a:pt x="35425" y="48996"/>
                  </a:lnTo>
                  <a:lnTo>
                    <a:pt x="25499" y="50999"/>
                  </a:lnTo>
                  <a:lnTo>
                    <a:pt x="15574" y="48996"/>
                  </a:lnTo>
                  <a:lnTo>
                    <a:pt x="7468" y="43531"/>
                  </a:lnTo>
                  <a:lnTo>
                    <a:pt x="2003" y="35425"/>
                  </a:lnTo>
                  <a:lnTo>
                    <a:pt x="0" y="25499"/>
                  </a:lnTo>
                  <a:close/>
                </a:path>
              </a:pathLst>
            </a:custGeom>
            <a:ln w="9524">
              <a:solidFill>
                <a:srgbClr val="9E9E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39">
              <a:extLst>
                <a:ext uri="{FF2B5EF4-FFF2-40B4-BE49-F238E27FC236}">
                  <a16:creationId xmlns:a16="http://schemas.microsoft.com/office/drawing/2014/main" id="{4A7F7FA9-7EA0-4BD7-667D-9A54F15EF728}"/>
                </a:ext>
              </a:extLst>
            </p:cNvPr>
            <p:cNvSpPr/>
            <p:nvPr/>
          </p:nvSpPr>
          <p:spPr>
            <a:xfrm>
              <a:off x="1428949" y="1550750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4" h="51434">
                  <a:moveTo>
                    <a:pt x="25499" y="50999"/>
                  </a:moveTo>
                  <a:lnTo>
                    <a:pt x="15574" y="48996"/>
                  </a:lnTo>
                  <a:lnTo>
                    <a:pt x="7468" y="43531"/>
                  </a:lnTo>
                  <a:lnTo>
                    <a:pt x="2003" y="35425"/>
                  </a:lnTo>
                  <a:lnTo>
                    <a:pt x="0" y="25499"/>
                  </a:lnTo>
                  <a:lnTo>
                    <a:pt x="2003" y="15574"/>
                  </a:lnTo>
                  <a:lnTo>
                    <a:pt x="7468" y="7468"/>
                  </a:lnTo>
                  <a:lnTo>
                    <a:pt x="15574" y="2003"/>
                  </a:lnTo>
                  <a:lnTo>
                    <a:pt x="25499" y="0"/>
                  </a:lnTo>
                  <a:lnTo>
                    <a:pt x="32262" y="0"/>
                  </a:lnTo>
                  <a:lnTo>
                    <a:pt x="38748" y="2686"/>
                  </a:lnTo>
                  <a:lnTo>
                    <a:pt x="48313" y="12250"/>
                  </a:lnTo>
                  <a:lnTo>
                    <a:pt x="50999" y="18736"/>
                  </a:lnTo>
                  <a:lnTo>
                    <a:pt x="50999" y="25499"/>
                  </a:lnTo>
                  <a:lnTo>
                    <a:pt x="48996" y="35425"/>
                  </a:lnTo>
                  <a:lnTo>
                    <a:pt x="43531" y="43531"/>
                  </a:lnTo>
                  <a:lnTo>
                    <a:pt x="35425" y="48996"/>
                  </a:lnTo>
                  <a:lnTo>
                    <a:pt x="25499" y="50999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0">
              <a:extLst>
                <a:ext uri="{FF2B5EF4-FFF2-40B4-BE49-F238E27FC236}">
                  <a16:creationId xmlns:a16="http://schemas.microsoft.com/office/drawing/2014/main" id="{F40C057B-7668-A660-8E52-9586511C7A0A}"/>
                </a:ext>
              </a:extLst>
            </p:cNvPr>
            <p:cNvSpPr/>
            <p:nvPr/>
          </p:nvSpPr>
          <p:spPr>
            <a:xfrm>
              <a:off x="1428949" y="1550750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4" h="51434">
                  <a:moveTo>
                    <a:pt x="0" y="25499"/>
                  </a:moveTo>
                  <a:lnTo>
                    <a:pt x="2003" y="15574"/>
                  </a:lnTo>
                  <a:lnTo>
                    <a:pt x="7468" y="7468"/>
                  </a:lnTo>
                  <a:lnTo>
                    <a:pt x="15574" y="2003"/>
                  </a:lnTo>
                  <a:lnTo>
                    <a:pt x="25499" y="0"/>
                  </a:lnTo>
                  <a:lnTo>
                    <a:pt x="32262" y="0"/>
                  </a:lnTo>
                  <a:lnTo>
                    <a:pt x="38748" y="2686"/>
                  </a:lnTo>
                  <a:lnTo>
                    <a:pt x="43531" y="7468"/>
                  </a:lnTo>
                  <a:lnTo>
                    <a:pt x="48313" y="12250"/>
                  </a:lnTo>
                  <a:lnTo>
                    <a:pt x="50999" y="18736"/>
                  </a:lnTo>
                  <a:lnTo>
                    <a:pt x="50999" y="25499"/>
                  </a:lnTo>
                  <a:lnTo>
                    <a:pt x="48996" y="35425"/>
                  </a:lnTo>
                  <a:lnTo>
                    <a:pt x="43531" y="43531"/>
                  </a:lnTo>
                  <a:lnTo>
                    <a:pt x="35425" y="48996"/>
                  </a:lnTo>
                  <a:lnTo>
                    <a:pt x="25499" y="50999"/>
                  </a:lnTo>
                  <a:lnTo>
                    <a:pt x="15574" y="48996"/>
                  </a:lnTo>
                  <a:lnTo>
                    <a:pt x="7468" y="43531"/>
                  </a:lnTo>
                  <a:lnTo>
                    <a:pt x="2003" y="35425"/>
                  </a:lnTo>
                  <a:lnTo>
                    <a:pt x="0" y="25499"/>
                  </a:lnTo>
                  <a:close/>
                </a:path>
              </a:pathLst>
            </a:custGeom>
            <a:ln w="9524">
              <a:solidFill>
                <a:srgbClr val="9E9E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1">
              <a:extLst>
                <a:ext uri="{FF2B5EF4-FFF2-40B4-BE49-F238E27FC236}">
                  <a16:creationId xmlns:a16="http://schemas.microsoft.com/office/drawing/2014/main" id="{6FF7C866-BECF-C80E-F3CC-235EF160B8D2}"/>
                </a:ext>
              </a:extLst>
            </p:cNvPr>
            <p:cNvSpPr/>
            <p:nvPr/>
          </p:nvSpPr>
          <p:spPr>
            <a:xfrm>
              <a:off x="1787499" y="1601750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5">
                  <a:moveTo>
                    <a:pt x="25499" y="50999"/>
                  </a:moveTo>
                  <a:lnTo>
                    <a:pt x="15574" y="48996"/>
                  </a:lnTo>
                  <a:lnTo>
                    <a:pt x="7468" y="43531"/>
                  </a:lnTo>
                  <a:lnTo>
                    <a:pt x="2003" y="35425"/>
                  </a:lnTo>
                  <a:lnTo>
                    <a:pt x="0" y="25499"/>
                  </a:lnTo>
                  <a:lnTo>
                    <a:pt x="2003" y="15574"/>
                  </a:lnTo>
                  <a:lnTo>
                    <a:pt x="7468" y="7468"/>
                  </a:lnTo>
                  <a:lnTo>
                    <a:pt x="15574" y="2003"/>
                  </a:lnTo>
                  <a:lnTo>
                    <a:pt x="25499" y="0"/>
                  </a:lnTo>
                  <a:lnTo>
                    <a:pt x="32262" y="0"/>
                  </a:lnTo>
                  <a:lnTo>
                    <a:pt x="38748" y="2686"/>
                  </a:lnTo>
                  <a:lnTo>
                    <a:pt x="48313" y="12250"/>
                  </a:lnTo>
                  <a:lnTo>
                    <a:pt x="50999" y="18736"/>
                  </a:lnTo>
                  <a:lnTo>
                    <a:pt x="50999" y="25499"/>
                  </a:lnTo>
                  <a:lnTo>
                    <a:pt x="48996" y="35425"/>
                  </a:lnTo>
                  <a:lnTo>
                    <a:pt x="43531" y="43531"/>
                  </a:lnTo>
                  <a:lnTo>
                    <a:pt x="35425" y="48996"/>
                  </a:lnTo>
                  <a:lnTo>
                    <a:pt x="25499" y="50999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2">
              <a:extLst>
                <a:ext uri="{FF2B5EF4-FFF2-40B4-BE49-F238E27FC236}">
                  <a16:creationId xmlns:a16="http://schemas.microsoft.com/office/drawing/2014/main" id="{9404E523-30C9-E48C-2116-EF1FA51744BB}"/>
                </a:ext>
              </a:extLst>
            </p:cNvPr>
            <p:cNvSpPr/>
            <p:nvPr/>
          </p:nvSpPr>
          <p:spPr>
            <a:xfrm>
              <a:off x="1787499" y="1601750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5">
                  <a:moveTo>
                    <a:pt x="0" y="25499"/>
                  </a:moveTo>
                  <a:lnTo>
                    <a:pt x="2003" y="15574"/>
                  </a:lnTo>
                  <a:lnTo>
                    <a:pt x="7468" y="7468"/>
                  </a:lnTo>
                  <a:lnTo>
                    <a:pt x="15574" y="2003"/>
                  </a:lnTo>
                  <a:lnTo>
                    <a:pt x="25499" y="0"/>
                  </a:lnTo>
                  <a:lnTo>
                    <a:pt x="32262" y="0"/>
                  </a:lnTo>
                  <a:lnTo>
                    <a:pt x="38748" y="2686"/>
                  </a:lnTo>
                  <a:lnTo>
                    <a:pt x="43531" y="7468"/>
                  </a:lnTo>
                  <a:lnTo>
                    <a:pt x="48313" y="12250"/>
                  </a:lnTo>
                  <a:lnTo>
                    <a:pt x="50999" y="18736"/>
                  </a:lnTo>
                  <a:lnTo>
                    <a:pt x="50999" y="25499"/>
                  </a:lnTo>
                  <a:lnTo>
                    <a:pt x="48996" y="35425"/>
                  </a:lnTo>
                  <a:lnTo>
                    <a:pt x="43531" y="43531"/>
                  </a:lnTo>
                  <a:lnTo>
                    <a:pt x="35425" y="48996"/>
                  </a:lnTo>
                  <a:lnTo>
                    <a:pt x="25499" y="50999"/>
                  </a:lnTo>
                  <a:lnTo>
                    <a:pt x="15574" y="48996"/>
                  </a:lnTo>
                  <a:lnTo>
                    <a:pt x="7468" y="43531"/>
                  </a:lnTo>
                  <a:lnTo>
                    <a:pt x="2003" y="35425"/>
                  </a:lnTo>
                  <a:lnTo>
                    <a:pt x="0" y="25499"/>
                  </a:lnTo>
                  <a:close/>
                </a:path>
              </a:pathLst>
            </a:custGeom>
            <a:ln w="9524">
              <a:solidFill>
                <a:srgbClr val="9E9E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3">
              <a:extLst>
                <a:ext uri="{FF2B5EF4-FFF2-40B4-BE49-F238E27FC236}">
                  <a16:creationId xmlns:a16="http://schemas.microsoft.com/office/drawing/2014/main" id="{76AF20C3-66E3-DEBE-1F8E-BC36C76EBDA0}"/>
                </a:ext>
              </a:extLst>
            </p:cNvPr>
            <p:cNvSpPr/>
            <p:nvPr/>
          </p:nvSpPr>
          <p:spPr>
            <a:xfrm>
              <a:off x="1893099" y="2182700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5">
                  <a:moveTo>
                    <a:pt x="25499" y="50999"/>
                  </a:moveTo>
                  <a:lnTo>
                    <a:pt x="15574" y="48996"/>
                  </a:lnTo>
                  <a:lnTo>
                    <a:pt x="7468" y="43531"/>
                  </a:lnTo>
                  <a:lnTo>
                    <a:pt x="2003" y="35425"/>
                  </a:lnTo>
                  <a:lnTo>
                    <a:pt x="0" y="25499"/>
                  </a:lnTo>
                  <a:lnTo>
                    <a:pt x="2003" y="15574"/>
                  </a:lnTo>
                  <a:lnTo>
                    <a:pt x="7468" y="7468"/>
                  </a:lnTo>
                  <a:lnTo>
                    <a:pt x="15574" y="2003"/>
                  </a:lnTo>
                  <a:lnTo>
                    <a:pt x="25499" y="0"/>
                  </a:lnTo>
                  <a:lnTo>
                    <a:pt x="32262" y="0"/>
                  </a:lnTo>
                  <a:lnTo>
                    <a:pt x="38748" y="2686"/>
                  </a:lnTo>
                  <a:lnTo>
                    <a:pt x="48313" y="12250"/>
                  </a:lnTo>
                  <a:lnTo>
                    <a:pt x="50999" y="18736"/>
                  </a:lnTo>
                  <a:lnTo>
                    <a:pt x="50999" y="25499"/>
                  </a:lnTo>
                  <a:lnTo>
                    <a:pt x="48996" y="35425"/>
                  </a:lnTo>
                  <a:lnTo>
                    <a:pt x="43531" y="43531"/>
                  </a:lnTo>
                  <a:lnTo>
                    <a:pt x="35425" y="48996"/>
                  </a:lnTo>
                  <a:lnTo>
                    <a:pt x="25499" y="50999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4">
              <a:extLst>
                <a:ext uri="{FF2B5EF4-FFF2-40B4-BE49-F238E27FC236}">
                  <a16:creationId xmlns:a16="http://schemas.microsoft.com/office/drawing/2014/main" id="{133FC65F-5FB5-8244-D60A-335671F73833}"/>
                </a:ext>
              </a:extLst>
            </p:cNvPr>
            <p:cNvSpPr/>
            <p:nvPr/>
          </p:nvSpPr>
          <p:spPr>
            <a:xfrm>
              <a:off x="1893099" y="2182700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5">
                  <a:moveTo>
                    <a:pt x="0" y="25499"/>
                  </a:moveTo>
                  <a:lnTo>
                    <a:pt x="2003" y="15574"/>
                  </a:lnTo>
                  <a:lnTo>
                    <a:pt x="7468" y="7468"/>
                  </a:lnTo>
                  <a:lnTo>
                    <a:pt x="15574" y="2003"/>
                  </a:lnTo>
                  <a:lnTo>
                    <a:pt x="25499" y="0"/>
                  </a:lnTo>
                  <a:lnTo>
                    <a:pt x="32262" y="0"/>
                  </a:lnTo>
                  <a:lnTo>
                    <a:pt x="38748" y="2686"/>
                  </a:lnTo>
                  <a:lnTo>
                    <a:pt x="43531" y="7468"/>
                  </a:lnTo>
                  <a:lnTo>
                    <a:pt x="48313" y="12250"/>
                  </a:lnTo>
                  <a:lnTo>
                    <a:pt x="50999" y="18736"/>
                  </a:lnTo>
                  <a:lnTo>
                    <a:pt x="50999" y="25499"/>
                  </a:lnTo>
                  <a:lnTo>
                    <a:pt x="48996" y="35425"/>
                  </a:lnTo>
                  <a:lnTo>
                    <a:pt x="43531" y="43531"/>
                  </a:lnTo>
                  <a:lnTo>
                    <a:pt x="35425" y="48996"/>
                  </a:lnTo>
                  <a:lnTo>
                    <a:pt x="25499" y="50999"/>
                  </a:lnTo>
                  <a:lnTo>
                    <a:pt x="15574" y="48996"/>
                  </a:lnTo>
                  <a:lnTo>
                    <a:pt x="7468" y="43531"/>
                  </a:lnTo>
                  <a:lnTo>
                    <a:pt x="2003" y="35425"/>
                  </a:lnTo>
                  <a:lnTo>
                    <a:pt x="0" y="25499"/>
                  </a:lnTo>
                  <a:close/>
                </a:path>
              </a:pathLst>
            </a:custGeom>
            <a:ln w="9524">
              <a:solidFill>
                <a:srgbClr val="9E9E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5">
              <a:extLst>
                <a:ext uri="{FF2B5EF4-FFF2-40B4-BE49-F238E27FC236}">
                  <a16:creationId xmlns:a16="http://schemas.microsoft.com/office/drawing/2014/main" id="{EE0A217F-167A-0184-BE1A-9002F38CE1C8}"/>
                </a:ext>
              </a:extLst>
            </p:cNvPr>
            <p:cNvSpPr/>
            <p:nvPr/>
          </p:nvSpPr>
          <p:spPr>
            <a:xfrm>
              <a:off x="2045499" y="2335100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5">
                  <a:moveTo>
                    <a:pt x="25499" y="50999"/>
                  </a:moveTo>
                  <a:lnTo>
                    <a:pt x="15574" y="48996"/>
                  </a:lnTo>
                  <a:lnTo>
                    <a:pt x="7468" y="43531"/>
                  </a:lnTo>
                  <a:lnTo>
                    <a:pt x="2003" y="35425"/>
                  </a:lnTo>
                  <a:lnTo>
                    <a:pt x="0" y="25499"/>
                  </a:lnTo>
                  <a:lnTo>
                    <a:pt x="2003" y="15574"/>
                  </a:lnTo>
                  <a:lnTo>
                    <a:pt x="7468" y="7468"/>
                  </a:lnTo>
                  <a:lnTo>
                    <a:pt x="15574" y="2003"/>
                  </a:lnTo>
                  <a:lnTo>
                    <a:pt x="25499" y="0"/>
                  </a:lnTo>
                  <a:lnTo>
                    <a:pt x="32262" y="0"/>
                  </a:lnTo>
                  <a:lnTo>
                    <a:pt x="38748" y="2686"/>
                  </a:lnTo>
                  <a:lnTo>
                    <a:pt x="48313" y="12250"/>
                  </a:lnTo>
                  <a:lnTo>
                    <a:pt x="50999" y="18736"/>
                  </a:lnTo>
                  <a:lnTo>
                    <a:pt x="50999" y="25499"/>
                  </a:lnTo>
                  <a:lnTo>
                    <a:pt x="48996" y="35425"/>
                  </a:lnTo>
                  <a:lnTo>
                    <a:pt x="43531" y="43531"/>
                  </a:lnTo>
                  <a:lnTo>
                    <a:pt x="35425" y="48996"/>
                  </a:lnTo>
                  <a:lnTo>
                    <a:pt x="25499" y="50999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46">
              <a:extLst>
                <a:ext uri="{FF2B5EF4-FFF2-40B4-BE49-F238E27FC236}">
                  <a16:creationId xmlns:a16="http://schemas.microsoft.com/office/drawing/2014/main" id="{8D147902-6D59-C437-2DAA-3F45BE92720F}"/>
                </a:ext>
              </a:extLst>
            </p:cNvPr>
            <p:cNvSpPr/>
            <p:nvPr/>
          </p:nvSpPr>
          <p:spPr>
            <a:xfrm>
              <a:off x="2045499" y="2335100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5">
                  <a:moveTo>
                    <a:pt x="0" y="25499"/>
                  </a:moveTo>
                  <a:lnTo>
                    <a:pt x="2003" y="15574"/>
                  </a:lnTo>
                  <a:lnTo>
                    <a:pt x="7468" y="7468"/>
                  </a:lnTo>
                  <a:lnTo>
                    <a:pt x="15574" y="2003"/>
                  </a:lnTo>
                  <a:lnTo>
                    <a:pt x="25499" y="0"/>
                  </a:lnTo>
                  <a:lnTo>
                    <a:pt x="32262" y="0"/>
                  </a:lnTo>
                  <a:lnTo>
                    <a:pt x="38748" y="2686"/>
                  </a:lnTo>
                  <a:lnTo>
                    <a:pt x="43531" y="7468"/>
                  </a:lnTo>
                  <a:lnTo>
                    <a:pt x="48313" y="12250"/>
                  </a:lnTo>
                  <a:lnTo>
                    <a:pt x="50999" y="18736"/>
                  </a:lnTo>
                  <a:lnTo>
                    <a:pt x="50999" y="25499"/>
                  </a:lnTo>
                  <a:lnTo>
                    <a:pt x="48996" y="35425"/>
                  </a:lnTo>
                  <a:lnTo>
                    <a:pt x="43531" y="43531"/>
                  </a:lnTo>
                  <a:lnTo>
                    <a:pt x="35425" y="48996"/>
                  </a:lnTo>
                  <a:lnTo>
                    <a:pt x="25499" y="50999"/>
                  </a:lnTo>
                  <a:lnTo>
                    <a:pt x="15574" y="48996"/>
                  </a:lnTo>
                  <a:lnTo>
                    <a:pt x="7468" y="43531"/>
                  </a:lnTo>
                  <a:lnTo>
                    <a:pt x="2003" y="35425"/>
                  </a:lnTo>
                  <a:lnTo>
                    <a:pt x="0" y="25499"/>
                  </a:lnTo>
                  <a:close/>
                </a:path>
              </a:pathLst>
            </a:custGeom>
            <a:ln w="9524">
              <a:solidFill>
                <a:srgbClr val="9E9E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47">
              <a:extLst>
                <a:ext uri="{FF2B5EF4-FFF2-40B4-BE49-F238E27FC236}">
                  <a16:creationId xmlns:a16="http://schemas.microsoft.com/office/drawing/2014/main" id="{4AA5235D-4A22-214A-DD54-A1E6452DBECE}"/>
                </a:ext>
              </a:extLst>
            </p:cNvPr>
            <p:cNvSpPr/>
            <p:nvPr/>
          </p:nvSpPr>
          <p:spPr>
            <a:xfrm>
              <a:off x="2262399" y="2478474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5">
                  <a:moveTo>
                    <a:pt x="25499" y="50999"/>
                  </a:moveTo>
                  <a:lnTo>
                    <a:pt x="15574" y="48996"/>
                  </a:lnTo>
                  <a:lnTo>
                    <a:pt x="7468" y="43531"/>
                  </a:lnTo>
                  <a:lnTo>
                    <a:pt x="2003" y="35425"/>
                  </a:lnTo>
                  <a:lnTo>
                    <a:pt x="0" y="25499"/>
                  </a:lnTo>
                  <a:lnTo>
                    <a:pt x="2003" y="15574"/>
                  </a:lnTo>
                  <a:lnTo>
                    <a:pt x="7468" y="7468"/>
                  </a:lnTo>
                  <a:lnTo>
                    <a:pt x="15574" y="2003"/>
                  </a:lnTo>
                  <a:lnTo>
                    <a:pt x="25499" y="0"/>
                  </a:lnTo>
                  <a:lnTo>
                    <a:pt x="32262" y="0"/>
                  </a:lnTo>
                  <a:lnTo>
                    <a:pt x="38748" y="2686"/>
                  </a:lnTo>
                  <a:lnTo>
                    <a:pt x="48313" y="12250"/>
                  </a:lnTo>
                  <a:lnTo>
                    <a:pt x="50999" y="18736"/>
                  </a:lnTo>
                  <a:lnTo>
                    <a:pt x="50999" y="25499"/>
                  </a:lnTo>
                  <a:lnTo>
                    <a:pt x="48996" y="35425"/>
                  </a:lnTo>
                  <a:lnTo>
                    <a:pt x="43531" y="43531"/>
                  </a:lnTo>
                  <a:lnTo>
                    <a:pt x="35425" y="48996"/>
                  </a:lnTo>
                  <a:lnTo>
                    <a:pt x="25499" y="50999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48">
              <a:extLst>
                <a:ext uri="{FF2B5EF4-FFF2-40B4-BE49-F238E27FC236}">
                  <a16:creationId xmlns:a16="http://schemas.microsoft.com/office/drawing/2014/main" id="{DFC1B772-8450-ADF2-8150-7694D7573CAB}"/>
                </a:ext>
              </a:extLst>
            </p:cNvPr>
            <p:cNvSpPr/>
            <p:nvPr/>
          </p:nvSpPr>
          <p:spPr>
            <a:xfrm>
              <a:off x="2262399" y="2478474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5">
                  <a:moveTo>
                    <a:pt x="0" y="25499"/>
                  </a:moveTo>
                  <a:lnTo>
                    <a:pt x="2003" y="15574"/>
                  </a:lnTo>
                  <a:lnTo>
                    <a:pt x="7468" y="7468"/>
                  </a:lnTo>
                  <a:lnTo>
                    <a:pt x="15574" y="2003"/>
                  </a:lnTo>
                  <a:lnTo>
                    <a:pt x="25499" y="0"/>
                  </a:lnTo>
                  <a:lnTo>
                    <a:pt x="32262" y="0"/>
                  </a:lnTo>
                  <a:lnTo>
                    <a:pt x="38748" y="2686"/>
                  </a:lnTo>
                  <a:lnTo>
                    <a:pt x="43531" y="7468"/>
                  </a:lnTo>
                  <a:lnTo>
                    <a:pt x="48313" y="12250"/>
                  </a:lnTo>
                  <a:lnTo>
                    <a:pt x="50999" y="18736"/>
                  </a:lnTo>
                  <a:lnTo>
                    <a:pt x="50999" y="25499"/>
                  </a:lnTo>
                  <a:lnTo>
                    <a:pt x="48996" y="35425"/>
                  </a:lnTo>
                  <a:lnTo>
                    <a:pt x="43531" y="43531"/>
                  </a:lnTo>
                  <a:lnTo>
                    <a:pt x="35425" y="48996"/>
                  </a:lnTo>
                  <a:lnTo>
                    <a:pt x="25499" y="50999"/>
                  </a:lnTo>
                  <a:lnTo>
                    <a:pt x="15574" y="48996"/>
                  </a:lnTo>
                  <a:lnTo>
                    <a:pt x="7468" y="43531"/>
                  </a:lnTo>
                  <a:lnTo>
                    <a:pt x="2003" y="35425"/>
                  </a:lnTo>
                  <a:lnTo>
                    <a:pt x="0" y="25499"/>
                  </a:lnTo>
                  <a:close/>
                </a:path>
              </a:pathLst>
            </a:custGeom>
            <a:ln w="9524">
              <a:solidFill>
                <a:srgbClr val="9E9E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49">
              <a:extLst>
                <a:ext uri="{FF2B5EF4-FFF2-40B4-BE49-F238E27FC236}">
                  <a16:creationId xmlns:a16="http://schemas.microsoft.com/office/drawing/2014/main" id="{F3FC554C-4282-6536-9D4F-915EE34A63A9}"/>
                </a:ext>
              </a:extLst>
            </p:cNvPr>
            <p:cNvSpPr/>
            <p:nvPr/>
          </p:nvSpPr>
          <p:spPr>
            <a:xfrm>
              <a:off x="4085350" y="1901050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5">
                  <a:moveTo>
                    <a:pt x="25499" y="50999"/>
                  </a:moveTo>
                  <a:lnTo>
                    <a:pt x="15574" y="48996"/>
                  </a:lnTo>
                  <a:lnTo>
                    <a:pt x="7468" y="43531"/>
                  </a:lnTo>
                  <a:lnTo>
                    <a:pt x="2003" y="35425"/>
                  </a:lnTo>
                  <a:lnTo>
                    <a:pt x="0" y="25499"/>
                  </a:lnTo>
                  <a:lnTo>
                    <a:pt x="2003" y="15574"/>
                  </a:lnTo>
                  <a:lnTo>
                    <a:pt x="7468" y="7468"/>
                  </a:lnTo>
                  <a:lnTo>
                    <a:pt x="15574" y="2003"/>
                  </a:lnTo>
                  <a:lnTo>
                    <a:pt x="25499" y="0"/>
                  </a:lnTo>
                  <a:lnTo>
                    <a:pt x="32262" y="0"/>
                  </a:lnTo>
                  <a:lnTo>
                    <a:pt x="38749" y="2686"/>
                  </a:lnTo>
                  <a:lnTo>
                    <a:pt x="48313" y="12250"/>
                  </a:lnTo>
                  <a:lnTo>
                    <a:pt x="50999" y="18736"/>
                  </a:lnTo>
                  <a:lnTo>
                    <a:pt x="50999" y="25499"/>
                  </a:lnTo>
                  <a:lnTo>
                    <a:pt x="48996" y="35425"/>
                  </a:lnTo>
                  <a:lnTo>
                    <a:pt x="43531" y="43531"/>
                  </a:lnTo>
                  <a:lnTo>
                    <a:pt x="35425" y="48996"/>
                  </a:lnTo>
                  <a:lnTo>
                    <a:pt x="25499" y="50999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0">
              <a:extLst>
                <a:ext uri="{FF2B5EF4-FFF2-40B4-BE49-F238E27FC236}">
                  <a16:creationId xmlns:a16="http://schemas.microsoft.com/office/drawing/2014/main" id="{6152FC87-B450-600A-367A-40E9B9F314D3}"/>
                </a:ext>
              </a:extLst>
            </p:cNvPr>
            <p:cNvSpPr/>
            <p:nvPr/>
          </p:nvSpPr>
          <p:spPr>
            <a:xfrm>
              <a:off x="4085350" y="1901050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5">
                  <a:moveTo>
                    <a:pt x="0" y="25499"/>
                  </a:moveTo>
                  <a:lnTo>
                    <a:pt x="2003" y="15574"/>
                  </a:lnTo>
                  <a:lnTo>
                    <a:pt x="7468" y="7468"/>
                  </a:lnTo>
                  <a:lnTo>
                    <a:pt x="15574" y="2003"/>
                  </a:lnTo>
                  <a:lnTo>
                    <a:pt x="25499" y="0"/>
                  </a:lnTo>
                  <a:lnTo>
                    <a:pt x="32262" y="0"/>
                  </a:lnTo>
                  <a:lnTo>
                    <a:pt x="38749" y="2686"/>
                  </a:lnTo>
                  <a:lnTo>
                    <a:pt x="43531" y="7468"/>
                  </a:lnTo>
                  <a:lnTo>
                    <a:pt x="48313" y="12250"/>
                  </a:lnTo>
                  <a:lnTo>
                    <a:pt x="50999" y="18736"/>
                  </a:lnTo>
                  <a:lnTo>
                    <a:pt x="50999" y="25499"/>
                  </a:lnTo>
                  <a:lnTo>
                    <a:pt x="48996" y="35425"/>
                  </a:lnTo>
                  <a:lnTo>
                    <a:pt x="43531" y="43531"/>
                  </a:lnTo>
                  <a:lnTo>
                    <a:pt x="35425" y="48996"/>
                  </a:lnTo>
                  <a:lnTo>
                    <a:pt x="25499" y="50999"/>
                  </a:lnTo>
                  <a:lnTo>
                    <a:pt x="15574" y="48996"/>
                  </a:lnTo>
                  <a:lnTo>
                    <a:pt x="7468" y="43531"/>
                  </a:lnTo>
                  <a:lnTo>
                    <a:pt x="2003" y="35425"/>
                  </a:lnTo>
                  <a:lnTo>
                    <a:pt x="0" y="25499"/>
                  </a:lnTo>
                  <a:close/>
                </a:path>
              </a:pathLst>
            </a:custGeom>
            <a:ln w="9524">
              <a:solidFill>
                <a:srgbClr val="9E9E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1">
              <a:extLst>
                <a:ext uri="{FF2B5EF4-FFF2-40B4-BE49-F238E27FC236}">
                  <a16:creationId xmlns:a16="http://schemas.microsoft.com/office/drawing/2014/main" id="{F601B0A1-76A7-541A-23EB-183FE9AE0CA1}"/>
                </a:ext>
              </a:extLst>
            </p:cNvPr>
            <p:cNvSpPr/>
            <p:nvPr/>
          </p:nvSpPr>
          <p:spPr>
            <a:xfrm>
              <a:off x="2624699" y="2030300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5">
                  <a:moveTo>
                    <a:pt x="25499" y="50999"/>
                  </a:moveTo>
                  <a:lnTo>
                    <a:pt x="15574" y="48996"/>
                  </a:lnTo>
                  <a:lnTo>
                    <a:pt x="7468" y="43531"/>
                  </a:lnTo>
                  <a:lnTo>
                    <a:pt x="2003" y="35425"/>
                  </a:lnTo>
                  <a:lnTo>
                    <a:pt x="0" y="25499"/>
                  </a:lnTo>
                  <a:lnTo>
                    <a:pt x="2003" y="15574"/>
                  </a:lnTo>
                  <a:lnTo>
                    <a:pt x="7468" y="7468"/>
                  </a:lnTo>
                  <a:lnTo>
                    <a:pt x="15574" y="2003"/>
                  </a:lnTo>
                  <a:lnTo>
                    <a:pt x="25499" y="0"/>
                  </a:lnTo>
                  <a:lnTo>
                    <a:pt x="32262" y="0"/>
                  </a:lnTo>
                  <a:lnTo>
                    <a:pt x="38748" y="2686"/>
                  </a:lnTo>
                  <a:lnTo>
                    <a:pt x="48313" y="12250"/>
                  </a:lnTo>
                  <a:lnTo>
                    <a:pt x="50999" y="18736"/>
                  </a:lnTo>
                  <a:lnTo>
                    <a:pt x="50999" y="25499"/>
                  </a:lnTo>
                  <a:lnTo>
                    <a:pt x="48996" y="35425"/>
                  </a:lnTo>
                  <a:lnTo>
                    <a:pt x="43531" y="43531"/>
                  </a:lnTo>
                  <a:lnTo>
                    <a:pt x="35425" y="48996"/>
                  </a:lnTo>
                  <a:lnTo>
                    <a:pt x="25499" y="50999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2">
              <a:extLst>
                <a:ext uri="{FF2B5EF4-FFF2-40B4-BE49-F238E27FC236}">
                  <a16:creationId xmlns:a16="http://schemas.microsoft.com/office/drawing/2014/main" id="{DCB76043-B4C1-A412-1879-C86E65DCDFE8}"/>
                </a:ext>
              </a:extLst>
            </p:cNvPr>
            <p:cNvSpPr/>
            <p:nvPr/>
          </p:nvSpPr>
          <p:spPr>
            <a:xfrm>
              <a:off x="2624699" y="2030300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5">
                  <a:moveTo>
                    <a:pt x="0" y="25499"/>
                  </a:moveTo>
                  <a:lnTo>
                    <a:pt x="2003" y="15574"/>
                  </a:lnTo>
                  <a:lnTo>
                    <a:pt x="7468" y="7468"/>
                  </a:lnTo>
                  <a:lnTo>
                    <a:pt x="15574" y="2003"/>
                  </a:lnTo>
                  <a:lnTo>
                    <a:pt x="25499" y="0"/>
                  </a:lnTo>
                  <a:lnTo>
                    <a:pt x="32262" y="0"/>
                  </a:lnTo>
                  <a:lnTo>
                    <a:pt x="38748" y="2686"/>
                  </a:lnTo>
                  <a:lnTo>
                    <a:pt x="43531" y="7468"/>
                  </a:lnTo>
                  <a:lnTo>
                    <a:pt x="48313" y="12250"/>
                  </a:lnTo>
                  <a:lnTo>
                    <a:pt x="50999" y="18736"/>
                  </a:lnTo>
                  <a:lnTo>
                    <a:pt x="50999" y="25499"/>
                  </a:lnTo>
                  <a:lnTo>
                    <a:pt x="48996" y="35425"/>
                  </a:lnTo>
                  <a:lnTo>
                    <a:pt x="43531" y="43531"/>
                  </a:lnTo>
                  <a:lnTo>
                    <a:pt x="35425" y="48996"/>
                  </a:lnTo>
                  <a:lnTo>
                    <a:pt x="25499" y="50999"/>
                  </a:lnTo>
                  <a:lnTo>
                    <a:pt x="15574" y="48996"/>
                  </a:lnTo>
                  <a:lnTo>
                    <a:pt x="7468" y="43531"/>
                  </a:lnTo>
                  <a:lnTo>
                    <a:pt x="2003" y="35425"/>
                  </a:lnTo>
                  <a:lnTo>
                    <a:pt x="0" y="25499"/>
                  </a:lnTo>
                  <a:close/>
                </a:path>
              </a:pathLst>
            </a:custGeom>
            <a:ln w="9524">
              <a:solidFill>
                <a:srgbClr val="9E9E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3">
              <a:extLst>
                <a:ext uri="{FF2B5EF4-FFF2-40B4-BE49-F238E27FC236}">
                  <a16:creationId xmlns:a16="http://schemas.microsoft.com/office/drawing/2014/main" id="{AEC0294D-84B0-22F3-2E63-913ED40D0BF4}"/>
                </a:ext>
              </a:extLst>
            </p:cNvPr>
            <p:cNvSpPr/>
            <p:nvPr/>
          </p:nvSpPr>
          <p:spPr>
            <a:xfrm>
              <a:off x="2538549" y="2296037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5">
                  <a:moveTo>
                    <a:pt x="25499" y="50999"/>
                  </a:moveTo>
                  <a:lnTo>
                    <a:pt x="15574" y="48996"/>
                  </a:lnTo>
                  <a:lnTo>
                    <a:pt x="7468" y="43531"/>
                  </a:lnTo>
                  <a:lnTo>
                    <a:pt x="2003" y="35425"/>
                  </a:lnTo>
                  <a:lnTo>
                    <a:pt x="0" y="25499"/>
                  </a:lnTo>
                  <a:lnTo>
                    <a:pt x="2003" y="15574"/>
                  </a:lnTo>
                  <a:lnTo>
                    <a:pt x="7468" y="7468"/>
                  </a:lnTo>
                  <a:lnTo>
                    <a:pt x="15574" y="2003"/>
                  </a:lnTo>
                  <a:lnTo>
                    <a:pt x="25499" y="0"/>
                  </a:lnTo>
                  <a:lnTo>
                    <a:pt x="32262" y="0"/>
                  </a:lnTo>
                  <a:lnTo>
                    <a:pt x="38748" y="2686"/>
                  </a:lnTo>
                  <a:lnTo>
                    <a:pt x="48313" y="12250"/>
                  </a:lnTo>
                  <a:lnTo>
                    <a:pt x="50999" y="18736"/>
                  </a:lnTo>
                  <a:lnTo>
                    <a:pt x="50999" y="25499"/>
                  </a:lnTo>
                  <a:lnTo>
                    <a:pt x="48996" y="35425"/>
                  </a:lnTo>
                  <a:lnTo>
                    <a:pt x="43531" y="43531"/>
                  </a:lnTo>
                  <a:lnTo>
                    <a:pt x="35425" y="48996"/>
                  </a:lnTo>
                  <a:lnTo>
                    <a:pt x="25499" y="50999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4">
              <a:extLst>
                <a:ext uri="{FF2B5EF4-FFF2-40B4-BE49-F238E27FC236}">
                  <a16:creationId xmlns:a16="http://schemas.microsoft.com/office/drawing/2014/main" id="{02938DA1-A5EB-1217-D0B6-A0B3C8522443}"/>
                </a:ext>
              </a:extLst>
            </p:cNvPr>
            <p:cNvSpPr/>
            <p:nvPr/>
          </p:nvSpPr>
          <p:spPr>
            <a:xfrm>
              <a:off x="2538549" y="2296037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5">
                  <a:moveTo>
                    <a:pt x="0" y="25499"/>
                  </a:moveTo>
                  <a:lnTo>
                    <a:pt x="2003" y="15574"/>
                  </a:lnTo>
                  <a:lnTo>
                    <a:pt x="7468" y="7468"/>
                  </a:lnTo>
                  <a:lnTo>
                    <a:pt x="15574" y="2003"/>
                  </a:lnTo>
                  <a:lnTo>
                    <a:pt x="25499" y="0"/>
                  </a:lnTo>
                  <a:lnTo>
                    <a:pt x="32262" y="0"/>
                  </a:lnTo>
                  <a:lnTo>
                    <a:pt x="38748" y="2686"/>
                  </a:lnTo>
                  <a:lnTo>
                    <a:pt x="43531" y="7468"/>
                  </a:lnTo>
                  <a:lnTo>
                    <a:pt x="48313" y="12250"/>
                  </a:lnTo>
                  <a:lnTo>
                    <a:pt x="50999" y="18736"/>
                  </a:lnTo>
                  <a:lnTo>
                    <a:pt x="50999" y="25499"/>
                  </a:lnTo>
                  <a:lnTo>
                    <a:pt x="48996" y="35425"/>
                  </a:lnTo>
                  <a:lnTo>
                    <a:pt x="43531" y="43531"/>
                  </a:lnTo>
                  <a:lnTo>
                    <a:pt x="35425" y="48996"/>
                  </a:lnTo>
                  <a:lnTo>
                    <a:pt x="25499" y="50999"/>
                  </a:lnTo>
                  <a:lnTo>
                    <a:pt x="15574" y="48996"/>
                  </a:lnTo>
                  <a:lnTo>
                    <a:pt x="7468" y="43531"/>
                  </a:lnTo>
                  <a:lnTo>
                    <a:pt x="2003" y="35425"/>
                  </a:lnTo>
                  <a:lnTo>
                    <a:pt x="0" y="25499"/>
                  </a:lnTo>
                  <a:close/>
                </a:path>
              </a:pathLst>
            </a:custGeom>
            <a:ln w="9524">
              <a:solidFill>
                <a:srgbClr val="9E9E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5">
              <a:extLst>
                <a:ext uri="{FF2B5EF4-FFF2-40B4-BE49-F238E27FC236}">
                  <a16:creationId xmlns:a16="http://schemas.microsoft.com/office/drawing/2014/main" id="{EFE109AF-B4AD-B1E1-D3E3-04CF55F65470}"/>
                </a:ext>
              </a:extLst>
            </p:cNvPr>
            <p:cNvSpPr/>
            <p:nvPr/>
          </p:nvSpPr>
          <p:spPr>
            <a:xfrm>
              <a:off x="3236649" y="1364675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4">
                  <a:moveTo>
                    <a:pt x="25499" y="50999"/>
                  </a:moveTo>
                  <a:lnTo>
                    <a:pt x="15574" y="48996"/>
                  </a:lnTo>
                  <a:lnTo>
                    <a:pt x="7468" y="43531"/>
                  </a:lnTo>
                  <a:lnTo>
                    <a:pt x="2003" y="35425"/>
                  </a:lnTo>
                  <a:lnTo>
                    <a:pt x="0" y="25499"/>
                  </a:lnTo>
                  <a:lnTo>
                    <a:pt x="2003" y="15574"/>
                  </a:lnTo>
                  <a:lnTo>
                    <a:pt x="7468" y="7468"/>
                  </a:lnTo>
                  <a:lnTo>
                    <a:pt x="15574" y="2003"/>
                  </a:lnTo>
                  <a:lnTo>
                    <a:pt x="25499" y="0"/>
                  </a:lnTo>
                  <a:lnTo>
                    <a:pt x="32262" y="0"/>
                  </a:lnTo>
                  <a:lnTo>
                    <a:pt x="38748" y="2686"/>
                  </a:lnTo>
                  <a:lnTo>
                    <a:pt x="48313" y="12250"/>
                  </a:lnTo>
                  <a:lnTo>
                    <a:pt x="50999" y="18736"/>
                  </a:lnTo>
                  <a:lnTo>
                    <a:pt x="50999" y="25499"/>
                  </a:lnTo>
                  <a:lnTo>
                    <a:pt x="48996" y="35425"/>
                  </a:lnTo>
                  <a:lnTo>
                    <a:pt x="43531" y="43531"/>
                  </a:lnTo>
                  <a:lnTo>
                    <a:pt x="35425" y="48996"/>
                  </a:lnTo>
                  <a:lnTo>
                    <a:pt x="25499" y="50999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56">
              <a:extLst>
                <a:ext uri="{FF2B5EF4-FFF2-40B4-BE49-F238E27FC236}">
                  <a16:creationId xmlns:a16="http://schemas.microsoft.com/office/drawing/2014/main" id="{740E3A2D-D30E-FD9F-E844-8E4C723159AF}"/>
                </a:ext>
              </a:extLst>
            </p:cNvPr>
            <p:cNvSpPr/>
            <p:nvPr/>
          </p:nvSpPr>
          <p:spPr>
            <a:xfrm>
              <a:off x="3236649" y="1364675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4">
                  <a:moveTo>
                    <a:pt x="0" y="25499"/>
                  </a:moveTo>
                  <a:lnTo>
                    <a:pt x="2003" y="15574"/>
                  </a:lnTo>
                  <a:lnTo>
                    <a:pt x="7468" y="7468"/>
                  </a:lnTo>
                  <a:lnTo>
                    <a:pt x="15574" y="2003"/>
                  </a:lnTo>
                  <a:lnTo>
                    <a:pt x="25499" y="0"/>
                  </a:lnTo>
                  <a:lnTo>
                    <a:pt x="32262" y="0"/>
                  </a:lnTo>
                  <a:lnTo>
                    <a:pt x="38748" y="2686"/>
                  </a:lnTo>
                  <a:lnTo>
                    <a:pt x="43531" y="7468"/>
                  </a:lnTo>
                  <a:lnTo>
                    <a:pt x="48313" y="12250"/>
                  </a:lnTo>
                  <a:lnTo>
                    <a:pt x="50999" y="18736"/>
                  </a:lnTo>
                  <a:lnTo>
                    <a:pt x="50999" y="25499"/>
                  </a:lnTo>
                  <a:lnTo>
                    <a:pt x="48996" y="35425"/>
                  </a:lnTo>
                  <a:lnTo>
                    <a:pt x="43531" y="43531"/>
                  </a:lnTo>
                  <a:lnTo>
                    <a:pt x="35425" y="48996"/>
                  </a:lnTo>
                  <a:lnTo>
                    <a:pt x="25499" y="50999"/>
                  </a:lnTo>
                  <a:lnTo>
                    <a:pt x="15574" y="48996"/>
                  </a:lnTo>
                  <a:lnTo>
                    <a:pt x="7468" y="43531"/>
                  </a:lnTo>
                  <a:lnTo>
                    <a:pt x="2003" y="35425"/>
                  </a:lnTo>
                  <a:lnTo>
                    <a:pt x="0" y="25499"/>
                  </a:lnTo>
                  <a:close/>
                </a:path>
              </a:pathLst>
            </a:custGeom>
            <a:ln w="9524">
              <a:solidFill>
                <a:srgbClr val="9E9E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57">
              <a:extLst>
                <a:ext uri="{FF2B5EF4-FFF2-40B4-BE49-F238E27FC236}">
                  <a16:creationId xmlns:a16="http://schemas.microsoft.com/office/drawing/2014/main" id="{6C3CB68B-992A-7700-4B68-1BA4C2E1978B}"/>
                </a:ext>
              </a:extLst>
            </p:cNvPr>
            <p:cNvSpPr/>
            <p:nvPr/>
          </p:nvSpPr>
          <p:spPr>
            <a:xfrm>
              <a:off x="3389049" y="1517075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4">
                  <a:moveTo>
                    <a:pt x="25499" y="50999"/>
                  </a:moveTo>
                  <a:lnTo>
                    <a:pt x="15574" y="48996"/>
                  </a:lnTo>
                  <a:lnTo>
                    <a:pt x="7468" y="43531"/>
                  </a:lnTo>
                  <a:lnTo>
                    <a:pt x="2003" y="35425"/>
                  </a:lnTo>
                  <a:lnTo>
                    <a:pt x="0" y="25499"/>
                  </a:lnTo>
                  <a:lnTo>
                    <a:pt x="2003" y="15574"/>
                  </a:lnTo>
                  <a:lnTo>
                    <a:pt x="7468" y="7468"/>
                  </a:lnTo>
                  <a:lnTo>
                    <a:pt x="15574" y="2003"/>
                  </a:lnTo>
                  <a:lnTo>
                    <a:pt x="25499" y="0"/>
                  </a:lnTo>
                  <a:lnTo>
                    <a:pt x="32262" y="0"/>
                  </a:lnTo>
                  <a:lnTo>
                    <a:pt x="38749" y="2686"/>
                  </a:lnTo>
                  <a:lnTo>
                    <a:pt x="48313" y="12250"/>
                  </a:lnTo>
                  <a:lnTo>
                    <a:pt x="50999" y="18736"/>
                  </a:lnTo>
                  <a:lnTo>
                    <a:pt x="50999" y="25499"/>
                  </a:lnTo>
                  <a:lnTo>
                    <a:pt x="48996" y="35425"/>
                  </a:lnTo>
                  <a:lnTo>
                    <a:pt x="43531" y="43531"/>
                  </a:lnTo>
                  <a:lnTo>
                    <a:pt x="35425" y="48996"/>
                  </a:lnTo>
                  <a:lnTo>
                    <a:pt x="25499" y="50999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58">
              <a:extLst>
                <a:ext uri="{FF2B5EF4-FFF2-40B4-BE49-F238E27FC236}">
                  <a16:creationId xmlns:a16="http://schemas.microsoft.com/office/drawing/2014/main" id="{01D5C0AE-B080-0CFC-6636-3CDBD3249322}"/>
                </a:ext>
              </a:extLst>
            </p:cNvPr>
            <p:cNvSpPr/>
            <p:nvPr/>
          </p:nvSpPr>
          <p:spPr>
            <a:xfrm>
              <a:off x="3389049" y="1517075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4">
                  <a:moveTo>
                    <a:pt x="0" y="25499"/>
                  </a:moveTo>
                  <a:lnTo>
                    <a:pt x="2003" y="15574"/>
                  </a:lnTo>
                  <a:lnTo>
                    <a:pt x="7468" y="7468"/>
                  </a:lnTo>
                  <a:lnTo>
                    <a:pt x="15574" y="2003"/>
                  </a:lnTo>
                  <a:lnTo>
                    <a:pt x="25499" y="0"/>
                  </a:lnTo>
                  <a:lnTo>
                    <a:pt x="32262" y="0"/>
                  </a:lnTo>
                  <a:lnTo>
                    <a:pt x="38749" y="2686"/>
                  </a:lnTo>
                  <a:lnTo>
                    <a:pt x="43531" y="7468"/>
                  </a:lnTo>
                  <a:lnTo>
                    <a:pt x="48313" y="12250"/>
                  </a:lnTo>
                  <a:lnTo>
                    <a:pt x="50999" y="18736"/>
                  </a:lnTo>
                  <a:lnTo>
                    <a:pt x="50999" y="25499"/>
                  </a:lnTo>
                  <a:lnTo>
                    <a:pt x="48996" y="35425"/>
                  </a:lnTo>
                  <a:lnTo>
                    <a:pt x="43531" y="43531"/>
                  </a:lnTo>
                  <a:lnTo>
                    <a:pt x="35425" y="48996"/>
                  </a:lnTo>
                  <a:lnTo>
                    <a:pt x="25499" y="50999"/>
                  </a:lnTo>
                  <a:lnTo>
                    <a:pt x="15574" y="48996"/>
                  </a:lnTo>
                  <a:lnTo>
                    <a:pt x="7468" y="43531"/>
                  </a:lnTo>
                  <a:lnTo>
                    <a:pt x="2003" y="35425"/>
                  </a:lnTo>
                  <a:lnTo>
                    <a:pt x="0" y="25499"/>
                  </a:lnTo>
                  <a:close/>
                </a:path>
              </a:pathLst>
            </a:custGeom>
            <a:ln w="9524">
              <a:solidFill>
                <a:srgbClr val="9E9E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59">
              <a:extLst>
                <a:ext uri="{FF2B5EF4-FFF2-40B4-BE49-F238E27FC236}">
                  <a16:creationId xmlns:a16="http://schemas.microsoft.com/office/drawing/2014/main" id="{8C0281B8-264D-DED9-6258-9802C7E97F69}"/>
                </a:ext>
              </a:extLst>
            </p:cNvPr>
            <p:cNvSpPr/>
            <p:nvPr/>
          </p:nvSpPr>
          <p:spPr>
            <a:xfrm>
              <a:off x="3541449" y="1669475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5">
                  <a:moveTo>
                    <a:pt x="25499" y="50999"/>
                  </a:moveTo>
                  <a:lnTo>
                    <a:pt x="15574" y="48996"/>
                  </a:lnTo>
                  <a:lnTo>
                    <a:pt x="7468" y="43531"/>
                  </a:lnTo>
                  <a:lnTo>
                    <a:pt x="2003" y="35425"/>
                  </a:lnTo>
                  <a:lnTo>
                    <a:pt x="0" y="25499"/>
                  </a:lnTo>
                  <a:lnTo>
                    <a:pt x="2003" y="15574"/>
                  </a:lnTo>
                  <a:lnTo>
                    <a:pt x="7468" y="7468"/>
                  </a:lnTo>
                  <a:lnTo>
                    <a:pt x="15574" y="2003"/>
                  </a:lnTo>
                  <a:lnTo>
                    <a:pt x="25499" y="0"/>
                  </a:lnTo>
                  <a:lnTo>
                    <a:pt x="32262" y="0"/>
                  </a:lnTo>
                  <a:lnTo>
                    <a:pt x="38749" y="2686"/>
                  </a:lnTo>
                  <a:lnTo>
                    <a:pt x="48313" y="12250"/>
                  </a:lnTo>
                  <a:lnTo>
                    <a:pt x="50999" y="18736"/>
                  </a:lnTo>
                  <a:lnTo>
                    <a:pt x="50999" y="25499"/>
                  </a:lnTo>
                  <a:lnTo>
                    <a:pt x="48996" y="35425"/>
                  </a:lnTo>
                  <a:lnTo>
                    <a:pt x="43531" y="43531"/>
                  </a:lnTo>
                  <a:lnTo>
                    <a:pt x="35425" y="48996"/>
                  </a:lnTo>
                  <a:lnTo>
                    <a:pt x="25499" y="50999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0">
              <a:extLst>
                <a:ext uri="{FF2B5EF4-FFF2-40B4-BE49-F238E27FC236}">
                  <a16:creationId xmlns:a16="http://schemas.microsoft.com/office/drawing/2014/main" id="{DA2E7BF2-BBE9-ABA4-FEBD-806CC10B41BE}"/>
                </a:ext>
              </a:extLst>
            </p:cNvPr>
            <p:cNvSpPr/>
            <p:nvPr/>
          </p:nvSpPr>
          <p:spPr>
            <a:xfrm>
              <a:off x="3541449" y="1669475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5">
                  <a:moveTo>
                    <a:pt x="0" y="25499"/>
                  </a:moveTo>
                  <a:lnTo>
                    <a:pt x="2003" y="15574"/>
                  </a:lnTo>
                  <a:lnTo>
                    <a:pt x="7468" y="7468"/>
                  </a:lnTo>
                  <a:lnTo>
                    <a:pt x="15574" y="2003"/>
                  </a:lnTo>
                  <a:lnTo>
                    <a:pt x="25499" y="0"/>
                  </a:lnTo>
                  <a:lnTo>
                    <a:pt x="32262" y="0"/>
                  </a:lnTo>
                  <a:lnTo>
                    <a:pt x="38749" y="2686"/>
                  </a:lnTo>
                  <a:lnTo>
                    <a:pt x="43531" y="7468"/>
                  </a:lnTo>
                  <a:lnTo>
                    <a:pt x="48313" y="12250"/>
                  </a:lnTo>
                  <a:lnTo>
                    <a:pt x="50999" y="18736"/>
                  </a:lnTo>
                  <a:lnTo>
                    <a:pt x="50999" y="25499"/>
                  </a:lnTo>
                  <a:lnTo>
                    <a:pt x="48996" y="35425"/>
                  </a:lnTo>
                  <a:lnTo>
                    <a:pt x="43531" y="43531"/>
                  </a:lnTo>
                  <a:lnTo>
                    <a:pt x="35425" y="48996"/>
                  </a:lnTo>
                  <a:lnTo>
                    <a:pt x="25499" y="50999"/>
                  </a:lnTo>
                  <a:lnTo>
                    <a:pt x="15574" y="48996"/>
                  </a:lnTo>
                  <a:lnTo>
                    <a:pt x="7468" y="43531"/>
                  </a:lnTo>
                  <a:lnTo>
                    <a:pt x="2003" y="35425"/>
                  </a:lnTo>
                  <a:lnTo>
                    <a:pt x="0" y="25499"/>
                  </a:lnTo>
                  <a:close/>
                </a:path>
              </a:pathLst>
            </a:custGeom>
            <a:ln w="9524">
              <a:solidFill>
                <a:srgbClr val="9E9E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1">
              <a:extLst>
                <a:ext uri="{FF2B5EF4-FFF2-40B4-BE49-F238E27FC236}">
                  <a16:creationId xmlns:a16="http://schemas.microsoft.com/office/drawing/2014/main" id="{BA64F233-CFD0-BD2D-003E-26436F8BB572}"/>
                </a:ext>
              </a:extLst>
            </p:cNvPr>
            <p:cNvSpPr/>
            <p:nvPr/>
          </p:nvSpPr>
          <p:spPr>
            <a:xfrm>
              <a:off x="4471849" y="1821550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5">
                  <a:moveTo>
                    <a:pt x="25499" y="50999"/>
                  </a:moveTo>
                  <a:lnTo>
                    <a:pt x="15574" y="48996"/>
                  </a:lnTo>
                  <a:lnTo>
                    <a:pt x="7468" y="43531"/>
                  </a:lnTo>
                  <a:lnTo>
                    <a:pt x="2003" y="35425"/>
                  </a:lnTo>
                  <a:lnTo>
                    <a:pt x="0" y="25499"/>
                  </a:lnTo>
                  <a:lnTo>
                    <a:pt x="2003" y="15574"/>
                  </a:lnTo>
                  <a:lnTo>
                    <a:pt x="7468" y="7468"/>
                  </a:lnTo>
                  <a:lnTo>
                    <a:pt x="15574" y="2003"/>
                  </a:lnTo>
                  <a:lnTo>
                    <a:pt x="25499" y="0"/>
                  </a:lnTo>
                  <a:lnTo>
                    <a:pt x="32262" y="0"/>
                  </a:lnTo>
                  <a:lnTo>
                    <a:pt x="38749" y="2686"/>
                  </a:lnTo>
                  <a:lnTo>
                    <a:pt x="48313" y="12250"/>
                  </a:lnTo>
                  <a:lnTo>
                    <a:pt x="50999" y="18736"/>
                  </a:lnTo>
                  <a:lnTo>
                    <a:pt x="50999" y="25499"/>
                  </a:lnTo>
                  <a:lnTo>
                    <a:pt x="48996" y="35425"/>
                  </a:lnTo>
                  <a:lnTo>
                    <a:pt x="43531" y="43531"/>
                  </a:lnTo>
                  <a:lnTo>
                    <a:pt x="35425" y="48996"/>
                  </a:lnTo>
                  <a:lnTo>
                    <a:pt x="25499" y="50999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2">
              <a:extLst>
                <a:ext uri="{FF2B5EF4-FFF2-40B4-BE49-F238E27FC236}">
                  <a16:creationId xmlns:a16="http://schemas.microsoft.com/office/drawing/2014/main" id="{EF4D7712-55FC-428D-048C-224115BC98B2}"/>
                </a:ext>
              </a:extLst>
            </p:cNvPr>
            <p:cNvSpPr/>
            <p:nvPr/>
          </p:nvSpPr>
          <p:spPr>
            <a:xfrm>
              <a:off x="4471849" y="1821550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5">
                  <a:moveTo>
                    <a:pt x="0" y="25499"/>
                  </a:moveTo>
                  <a:lnTo>
                    <a:pt x="2003" y="15574"/>
                  </a:lnTo>
                  <a:lnTo>
                    <a:pt x="7468" y="7468"/>
                  </a:lnTo>
                  <a:lnTo>
                    <a:pt x="15574" y="2003"/>
                  </a:lnTo>
                  <a:lnTo>
                    <a:pt x="25499" y="0"/>
                  </a:lnTo>
                  <a:lnTo>
                    <a:pt x="32262" y="0"/>
                  </a:lnTo>
                  <a:lnTo>
                    <a:pt x="38749" y="2686"/>
                  </a:lnTo>
                  <a:lnTo>
                    <a:pt x="43531" y="7468"/>
                  </a:lnTo>
                  <a:lnTo>
                    <a:pt x="48313" y="12250"/>
                  </a:lnTo>
                  <a:lnTo>
                    <a:pt x="50999" y="18736"/>
                  </a:lnTo>
                  <a:lnTo>
                    <a:pt x="50999" y="25499"/>
                  </a:lnTo>
                  <a:lnTo>
                    <a:pt x="48996" y="35425"/>
                  </a:lnTo>
                  <a:lnTo>
                    <a:pt x="43531" y="43531"/>
                  </a:lnTo>
                  <a:lnTo>
                    <a:pt x="35425" y="48996"/>
                  </a:lnTo>
                  <a:lnTo>
                    <a:pt x="25499" y="50999"/>
                  </a:lnTo>
                  <a:lnTo>
                    <a:pt x="15574" y="48996"/>
                  </a:lnTo>
                  <a:lnTo>
                    <a:pt x="7468" y="43531"/>
                  </a:lnTo>
                  <a:lnTo>
                    <a:pt x="2003" y="35425"/>
                  </a:lnTo>
                  <a:lnTo>
                    <a:pt x="0" y="25499"/>
                  </a:lnTo>
                  <a:close/>
                </a:path>
              </a:pathLst>
            </a:custGeom>
            <a:ln w="9524">
              <a:solidFill>
                <a:srgbClr val="9E9E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3">
              <a:extLst>
                <a:ext uri="{FF2B5EF4-FFF2-40B4-BE49-F238E27FC236}">
                  <a16:creationId xmlns:a16="http://schemas.microsoft.com/office/drawing/2014/main" id="{965E1CB0-E3AF-FEB3-124D-39501E31F769}"/>
                </a:ext>
              </a:extLst>
            </p:cNvPr>
            <p:cNvSpPr/>
            <p:nvPr/>
          </p:nvSpPr>
          <p:spPr>
            <a:xfrm>
              <a:off x="4085350" y="2335100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5">
                  <a:moveTo>
                    <a:pt x="25499" y="50999"/>
                  </a:moveTo>
                  <a:lnTo>
                    <a:pt x="15574" y="48996"/>
                  </a:lnTo>
                  <a:lnTo>
                    <a:pt x="7468" y="43531"/>
                  </a:lnTo>
                  <a:lnTo>
                    <a:pt x="2003" y="35425"/>
                  </a:lnTo>
                  <a:lnTo>
                    <a:pt x="0" y="25499"/>
                  </a:lnTo>
                  <a:lnTo>
                    <a:pt x="2003" y="15574"/>
                  </a:lnTo>
                  <a:lnTo>
                    <a:pt x="7468" y="7468"/>
                  </a:lnTo>
                  <a:lnTo>
                    <a:pt x="15574" y="2003"/>
                  </a:lnTo>
                  <a:lnTo>
                    <a:pt x="25499" y="0"/>
                  </a:lnTo>
                  <a:lnTo>
                    <a:pt x="32262" y="0"/>
                  </a:lnTo>
                  <a:lnTo>
                    <a:pt x="38749" y="2686"/>
                  </a:lnTo>
                  <a:lnTo>
                    <a:pt x="48313" y="12250"/>
                  </a:lnTo>
                  <a:lnTo>
                    <a:pt x="50999" y="18736"/>
                  </a:lnTo>
                  <a:lnTo>
                    <a:pt x="50999" y="25499"/>
                  </a:lnTo>
                  <a:lnTo>
                    <a:pt x="48996" y="35425"/>
                  </a:lnTo>
                  <a:lnTo>
                    <a:pt x="43531" y="43531"/>
                  </a:lnTo>
                  <a:lnTo>
                    <a:pt x="35425" y="48996"/>
                  </a:lnTo>
                  <a:lnTo>
                    <a:pt x="25499" y="50999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4">
              <a:extLst>
                <a:ext uri="{FF2B5EF4-FFF2-40B4-BE49-F238E27FC236}">
                  <a16:creationId xmlns:a16="http://schemas.microsoft.com/office/drawing/2014/main" id="{25DC6841-8BEE-77C2-B178-2768FB2F7706}"/>
                </a:ext>
              </a:extLst>
            </p:cNvPr>
            <p:cNvSpPr/>
            <p:nvPr/>
          </p:nvSpPr>
          <p:spPr>
            <a:xfrm>
              <a:off x="4085350" y="2335100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5">
                  <a:moveTo>
                    <a:pt x="0" y="25499"/>
                  </a:moveTo>
                  <a:lnTo>
                    <a:pt x="2003" y="15574"/>
                  </a:lnTo>
                  <a:lnTo>
                    <a:pt x="7468" y="7468"/>
                  </a:lnTo>
                  <a:lnTo>
                    <a:pt x="15574" y="2003"/>
                  </a:lnTo>
                  <a:lnTo>
                    <a:pt x="25499" y="0"/>
                  </a:lnTo>
                  <a:lnTo>
                    <a:pt x="32262" y="0"/>
                  </a:lnTo>
                  <a:lnTo>
                    <a:pt x="38749" y="2686"/>
                  </a:lnTo>
                  <a:lnTo>
                    <a:pt x="43531" y="7468"/>
                  </a:lnTo>
                  <a:lnTo>
                    <a:pt x="48313" y="12250"/>
                  </a:lnTo>
                  <a:lnTo>
                    <a:pt x="50999" y="18736"/>
                  </a:lnTo>
                  <a:lnTo>
                    <a:pt x="50999" y="25499"/>
                  </a:lnTo>
                  <a:lnTo>
                    <a:pt x="48996" y="35425"/>
                  </a:lnTo>
                  <a:lnTo>
                    <a:pt x="43531" y="43531"/>
                  </a:lnTo>
                  <a:lnTo>
                    <a:pt x="35425" y="48996"/>
                  </a:lnTo>
                  <a:lnTo>
                    <a:pt x="25499" y="50999"/>
                  </a:lnTo>
                  <a:lnTo>
                    <a:pt x="15574" y="48996"/>
                  </a:lnTo>
                  <a:lnTo>
                    <a:pt x="7468" y="43531"/>
                  </a:lnTo>
                  <a:lnTo>
                    <a:pt x="2003" y="35425"/>
                  </a:lnTo>
                  <a:lnTo>
                    <a:pt x="0" y="25499"/>
                  </a:lnTo>
                  <a:close/>
                </a:path>
              </a:pathLst>
            </a:custGeom>
            <a:ln w="9524">
              <a:solidFill>
                <a:srgbClr val="9E9E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5">
              <a:extLst>
                <a:ext uri="{FF2B5EF4-FFF2-40B4-BE49-F238E27FC236}">
                  <a16:creationId xmlns:a16="http://schemas.microsoft.com/office/drawing/2014/main" id="{DACE5C34-1C9A-AE00-7887-ED84427AFA55}"/>
                </a:ext>
              </a:extLst>
            </p:cNvPr>
            <p:cNvSpPr/>
            <p:nvPr/>
          </p:nvSpPr>
          <p:spPr>
            <a:xfrm>
              <a:off x="2589549" y="1243900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4">
                  <a:moveTo>
                    <a:pt x="25499" y="50999"/>
                  </a:moveTo>
                  <a:lnTo>
                    <a:pt x="15574" y="48996"/>
                  </a:lnTo>
                  <a:lnTo>
                    <a:pt x="7468" y="43531"/>
                  </a:lnTo>
                  <a:lnTo>
                    <a:pt x="2003" y="35425"/>
                  </a:lnTo>
                  <a:lnTo>
                    <a:pt x="0" y="25499"/>
                  </a:lnTo>
                  <a:lnTo>
                    <a:pt x="2003" y="15574"/>
                  </a:lnTo>
                  <a:lnTo>
                    <a:pt x="7468" y="7468"/>
                  </a:lnTo>
                  <a:lnTo>
                    <a:pt x="15574" y="2003"/>
                  </a:lnTo>
                  <a:lnTo>
                    <a:pt x="25499" y="0"/>
                  </a:lnTo>
                  <a:lnTo>
                    <a:pt x="32262" y="0"/>
                  </a:lnTo>
                  <a:lnTo>
                    <a:pt x="38748" y="2686"/>
                  </a:lnTo>
                  <a:lnTo>
                    <a:pt x="48313" y="12250"/>
                  </a:lnTo>
                  <a:lnTo>
                    <a:pt x="50999" y="18736"/>
                  </a:lnTo>
                  <a:lnTo>
                    <a:pt x="50999" y="25499"/>
                  </a:lnTo>
                  <a:lnTo>
                    <a:pt x="48996" y="35425"/>
                  </a:lnTo>
                  <a:lnTo>
                    <a:pt x="43531" y="43531"/>
                  </a:lnTo>
                  <a:lnTo>
                    <a:pt x="35425" y="48996"/>
                  </a:lnTo>
                  <a:lnTo>
                    <a:pt x="25499" y="50999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66">
              <a:extLst>
                <a:ext uri="{FF2B5EF4-FFF2-40B4-BE49-F238E27FC236}">
                  <a16:creationId xmlns:a16="http://schemas.microsoft.com/office/drawing/2014/main" id="{C092073C-DA10-BBAF-288A-277BBB9F8108}"/>
                </a:ext>
              </a:extLst>
            </p:cNvPr>
            <p:cNvSpPr/>
            <p:nvPr/>
          </p:nvSpPr>
          <p:spPr>
            <a:xfrm>
              <a:off x="2589549" y="1243900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4">
                  <a:moveTo>
                    <a:pt x="0" y="25499"/>
                  </a:moveTo>
                  <a:lnTo>
                    <a:pt x="2003" y="15574"/>
                  </a:lnTo>
                  <a:lnTo>
                    <a:pt x="7468" y="7468"/>
                  </a:lnTo>
                  <a:lnTo>
                    <a:pt x="15574" y="2003"/>
                  </a:lnTo>
                  <a:lnTo>
                    <a:pt x="25499" y="0"/>
                  </a:lnTo>
                  <a:lnTo>
                    <a:pt x="32262" y="0"/>
                  </a:lnTo>
                  <a:lnTo>
                    <a:pt x="38748" y="2686"/>
                  </a:lnTo>
                  <a:lnTo>
                    <a:pt x="43531" y="7468"/>
                  </a:lnTo>
                  <a:lnTo>
                    <a:pt x="48313" y="12250"/>
                  </a:lnTo>
                  <a:lnTo>
                    <a:pt x="50999" y="18736"/>
                  </a:lnTo>
                  <a:lnTo>
                    <a:pt x="50999" y="25499"/>
                  </a:lnTo>
                  <a:lnTo>
                    <a:pt x="48996" y="35425"/>
                  </a:lnTo>
                  <a:lnTo>
                    <a:pt x="43531" y="43531"/>
                  </a:lnTo>
                  <a:lnTo>
                    <a:pt x="35425" y="48996"/>
                  </a:lnTo>
                  <a:lnTo>
                    <a:pt x="25499" y="50999"/>
                  </a:lnTo>
                  <a:lnTo>
                    <a:pt x="15574" y="48996"/>
                  </a:lnTo>
                  <a:lnTo>
                    <a:pt x="7468" y="43531"/>
                  </a:lnTo>
                  <a:lnTo>
                    <a:pt x="2003" y="35425"/>
                  </a:lnTo>
                  <a:lnTo>
                    <a:pt x="0" y="25499"/>
                  </a:lnTo>
                  <a:close/>
                </a:path>
              </a:pathLst>
            </a:custGeom>
            <a:ln w="9524">
              <a:solidFill>
                <a:srgbClr val="9E9E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67">
              <a:extLst>
                <a:ext uri="{FF2B5EF4-FFF2-40B4-BE49-F238E27FC236}">
                  <a16:creationId xmlns:a16="http://schemas.microsoft.com/office/drawing/2014/main" id="{D6AFA82B-1AC1-9E65-FC43-177D340D8297}"/>
                </a:ext>
              </a:extLst>
            </p:cNvPr>
            <p:cNvSpPr/>
            <p:nvPr/>
          </p:nvSpPr>
          <p:spPr>
            <a:xfrm>
              <a:off x="2904800" y="1208300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4">
                  <a:moveTo>
                    <a:pt x="25499" y="50999"/>
                  </a:moveTo>
                  <a:lnTo>
                    <a:pt x="15574" y="48996"/>
                  </a:lnTo>
                  <a:lnTo>
                    <a:pt x="7468" y="43531"/>
                  </a:lnTo>
                  <a:lnTo>
                    <a:pt x="2003" y="35425"/>
                  </a:lnTo>
                  <a:lnTo>
                    <a:pt x="0" y="25499"/>
                  </a:lnTo>
                  <a:lnTo>
                    <a:pt x="2003" y="15574"/>
                  </a:lnTo>
                  <a:lnTo>
                    <a:pt x="7468" y="7468"/>
                  </a:lnTo>
                  <a:lnTo>
                    <a:pt x="15574" y="2003"/>
                  </a:lnTo>
                  <a:lnTo>
                    <a:pt x="25499" y="0"/>
                  </a:lnTo>
                  <a:lnTo>
                    <a:pt x="32262" y="0"/>
                  </a:lnTo>
                  <a:lnTo>
                    <a:pt x="38748" y="2686"/>
                  </a:lnTo>
                  <a:lnTo>
                    <a:pt x="48313" y="12250"/>
                  </a:lnTo>
                  <a:lnTo>
                    <a:pt x="50999" y="18736"/>
                  </a:lnTo>
                  <a:lnTo>
                    <a:pt x="50999" y="25499"/>
                  </a:lnTo>
                  <a:lnTo>
                    <a:pt x="48996" y="35425"/>
                  </a:lnTo>
                  <a:lnTo>
                    <a:pt x="43531" y="43531"/>
                  </a:lnTo>
                  <a:lnTo>
                    <a:pt x="35425" y="48996"/>
                  </a:lnTo>
                  <a:lnTo>
                    <a:pt x="25499" y="50999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68">
              <a:extLst>
                <a:ext uri="{FF2B5EF4-FFF2-40B4-BE49-F238E27FC236}">
                  <a16:creationId xmlns:a16="http://schemas.microsoft.com/office/drawing/2014/main" id="{5C34BD26-7B62-9777-8E9B-70E8D8767FF6}"/>
                </a:ext>
              </a:extLst>
            </p:cNvPr>
            <p:cNvSpPr/>
            <p:nvPr/>
          </p:nvSpPr>
          <p:spPr>
            <a:xfrm>
              <a:off x="2904800" y="1208300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4">
                  <a:moveTo>
                    <a:pt x="0" y="25499"/>
                  </a:moveTo>
                  <a:lnTo>
                    <a:pt x="2003" y="15574"/>
                  </a:lnTo>
                  <a:lnTo>
                    <a:pt x="7468" y="7468"/>
                  </a:lnTo>
                  <a:lnTo>
                    <a:pt x="15574" y="2003"/>
                  </a:lnTo>
                  <a:lnTo>
                    <a:pt x="25499" y="0"/>
                  </a:lnTo>
                  <a:lnTo>
                    <a:pt x="32262" y="0"/>
                  </a:lnTo>
                  <a:lnTo>
                    <a:pt x="38748" y="2686"/>
                  </a:lnTo>
                  <a:lnTo>
                    <a:pt x="43531" y="7468"/>
                  </a:lnTo>
                  <a:lnTo>
                    <a:pt x="48313" y="12250"/>
                  </a:lnTo>
                  <a:lnTo>
                    <a:pt x="50999" y="18736"/>
                  </a:lnTo>
                  <a:lnTo>
                    <a:pt x="50999" y="25499"/>
                  </a:lnTo>
                  <a:lnTo>
                    <a:pt x="48996" y="35425"/>
                  </a:lnTo>
                  <a:lnTo>
                    <a:pt x="43531" y="43531"/>
                  </a:lnTo>
                  <a:lnTo>
                    <a:pt x="35425" y="48996"/>
                  </a:lnTo>
                  <a:lnTo>
                    <a:pt x="25499" y="50999"/>
                  </a:lnTo>
                  <a:lnTo>
                    <a:pt x="15574" y="48996"/>
                  </a:lnTo>
                  <a:lnTo>
                    <a:pt x="7468" y="43531"/>
                  </a:lnTo>
                  <a:lnTo>
                    <a:pt x="2003" y="35425"/>
                  </a:lnTo>
                  <a:lnTo>
                    <a:pt x="0" y="25499"/>
                  </a:lnTo>
                  <a:close/>
                </a:path>
              </a:pathLst>
            </a:custGeom>
            <a:ln w="9524">
              <a:solidFill>
                <a:srgbClr val="9E9E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03000667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77" y="0"/>
            <a:ext cx="6096000" cy="6858000"/>
          </a:xfrm>
          <a:custGeom>
            <a:avLst/>
            <a:gdLst/>
            <a:ahLst/>
            <a:cxnLst/>
            <a:rect l="l" t="t" r="r" b="b"/>
            <a:pathLst>
              <a:path w="4572000" h="5143500">
                <a:moveTo>
                  <a:pt x="0" y="5143499"/>
                </a:moveTo>
                <a:lnTo>
                  <a:pt x="4571999" y="5143499"/>
                </a:lnTo>
                <a:lnTo>
                  <a:pt x="4571999" y="0"/>
                </a:lnTo>
                <a:lnTo>
                  <a:pt x="0" y="0"/>
                </a:lnTo>
                <a:lnTo>
                  <a:pt x="0" y="5143499"/>
                </a:lnTo>
                <a:close/>
              </a:path>
            </a:pathLst>
          </a:custGeom>
          <a:solidFill>
            <a:srgbClr val="43434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672308" y="627091"/>
            <a:ext cx="5057160" cy="2486142"/>
          </a:xfrm>
          <a:prstGeom prst="rect">
            <a:avLst/>
          </a:prstGeom>
        </p:spPr>
        <p:txBody>
          <a:bodyPr vert="horz" wrap="square" lIns="0" tIns="825512" rIns="0" bIns="0" rtlCol="0" anchor="ctr">
            <a:spAutoFit/>
          </a:bodyPr>
          <a:lstStyle/>
          <a:p>
            <a:pPr marL="1470623" marR="6773" indent="-993115">
              <a:lnSpc>
                <a:spcPts val="6706"/>
              </a:lnSpc>
              <a:spcBef>
                <a:spcPts val="272"/>
              </a:spcBef>
            </a:pPr>
            <a:r>
              <a:rPr b="1" spc="-13" dirty="0">
                <a:solidFill>
                  <a:schemeClr val="bg1"/>
                </a:solidFill>
                <a:latin typeface="Trebuchet MS" panose="020B0703020202090204" pitchFamily="34" charset="0"/>
              </a:rPr>
              <a:t>Критическая задача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869658" y="4361514"/>
            <a:ext cx="4358639" cy="1248205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6773" indent="600272">
              <a:spcBef>
                <a:spcPts val="133"/>
              </a:spcBef>
            </a:pPr>
            <a:r>
              <a:rPr sz="4000" dirty="0">
                <a:solidFill>
                  <a:schemeClr val="bg1"/>
                </a:solidFill>
                <a:latin typeface="Trebuchet MS"/>
                <a:cs typeface="Trebuchet MS"/>
              </a:rPr>
              <a:t>Она</a:t>
            </a:r>
            <a:r>
              <a:rPr sz="4000" spc="-20" dirty="0">
                <a:solidFill>
                  <a:schemeClr val="bg1"/>
                </a:solidFill>
                <a:latin typeface="Trebuchet MS"/>
                <a:cs typeface="Trebuchet MS"/>
              </a:rPr>
              <a:t> </a:t>
            </a:r>
            <a:r>
              <a:rPr sz="4000" dirty="0">
                <a:solidFill>
                  <a:schemeClr val="bg1"/>
                </a:solidFill>
                <a:latin typeface="Trebuchet MS"/>
                <a:cs typeface="Trebuchet MS"/>
              </a:rPr>
              <a:t>же</a:t>
            </a:r>
            <a:r>
              <a:rPr sz="4000" spc="-13" dirty="0">
                <a:solidFill>
                  <a:schemeClr val="bg1"/>
                </a:solidFill>
                <a:latin typeface="Trebuchet MS"/>
                <a:cs typeface="Trebuchet MS"/>
              </a:rPr>
              <a:t> боль, </a:t>
            </a:r>
            <a:r>
              <a:rPr sz="4000" dirty="0">
                <a:solidFill>
                  <a:schemeClr val="bg1"/>
                </a:solidFill>
                <a:latin typeface="Trebuchet MS"/>
                <a:cs typeface="Trebuchet MS"/>
              </a:rPr>
              <a:t>проблема</a:t>
            </a:r>
            <a:r>
              <a:rPr sz="4000" spc="-53" dirty="0">
                <a:solidFill>
                  <a:schemeClr val="bg1"/>
                </a:solidFill>
                <a:latin typeface="Trebuchet MS"/>
                <a:cs typeface="Trebuchet MS"/>
              </a:rPr>
              <a:t> </a:t>
            </a:r>
            <a:r>
              <a:rPr sz="4000" spc="-13" dirty="0">
                <a:solidFill>
                  <a:schemeClr val="bg1"/>
                </a:solidFill>
                <a:latin typeface="Trebuchet MS"/>
                <a:cs typeface="Trebuchet MS"/>
              </a:rPr>
              <a:t>клиента</a:t>
            </a:r>
            <a:endParaRPr sz="4000" dirty="0">
              <a:solidFill>
                <a:schemeClr val="bg1"/>
              </a:solidFill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417067" y="1248241"/>
            <a:ext cx="5260339" cy="223495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6773">
              <a:lnSpc>
                <a:spcPct val="114599"/>
              </a:lnSpc>
              <a:spcBef>
                <a:spcPts val="133"/>
              </a:spcBef>
            </a:pPr>
            <a:r>
              <a:rPr sz="3200" dirty="0">
                <a:solidFill>
                  <a:srgbClr val="37474F"/>
                </a:solidFill>
                <a:latin typeface="Trebuchet MS"/>
                <a:cs typeface="Trebuchet MS"/>
              </a:rPr>
              <a:t>=</a:t>
            </a:r>
            <a:r>
              <a:rPr sz="3200" spc="-33" dirty="0">
                <a:solidFill>
                  <a:srgbClr val="37474F"/>
                </a:solidFill>
                <a:latin typeface="Trebuchet MS"/>
                <a:cs typeface="Trebuchet MS"/>
              </a:rPr>
              <a:t> </a:t>
            </a:r>
            <a:r>
              <a:rPr sz="3200" dirty="0">
                <a:solidFill>
                  <a:srgbClr val="37474F"/>
                </a:solidFill>
                <a:latin typeface="Trebuchet MS"/>
                <a:cs typeface="Trebuchet MS"/>
              </a:rPr>
              <a:t>важная</a:t>
            </a:r>
            <a:r>
              <a:rPr sz="3200" spc="-27" dirty="0">
                <a:solidFill>
                  <a:srgbClr val="37474F"/>
                </a:solidFill>
                <a:latin typeface="Trebuchet MS"/>
                <a:cs typeface="Trebuchet MS"/>
              </a:rPr>
              <a:t> </a:t>
            </a:r>
            <a:r>
              <a:rPr sz="3200" dirty="0">
                <a:solidFill>
                  <a:srgbClr val="37474F"/>
                </a:solidFill>
                <a:latin typeface="Trebuchet MS"/>
                <a:cs typeface="Trebuchet MS"/>
              </a:rPr>
              <a:t>задача</a:t>
            </a:r>
            <a:r>
              <a:rPr sz="3200" spc="-27" dirty="0">
                <a:solidFill>
                  <a:srgbClr val="37474F"/>
                </a:solidFill>
                <a:latin typeface="Trebuchet MS"/>
                <a:cs typeface="Trebuchet MS"/>
              </a:rPr>
              <a:t> </a:t>
            </a:r>
            <a:r>
              <a:rPr sz="3200" spc="-13" dirty="0">
                <a:solidFill>
                  <a:srgbClr val="37474F"/>
                </a:solidFill>
                <a:latin typeface="Trebuchet MS"/>
                <a:cs typeface="Trebuchet MS"/>
              </a:rPr>
              <a:t>клиента, </a:t>
            </a:r>
            <a:r>
              <a:rPr sz="3200" dirty="0">
                <a:solidFill>
                  <a:srgbClr val="37474F"/>
                </a:solidFill>
                <a:latin typeface="Trebuchet MS"/>
                <a:cs typeface="Trebuchet MS"/>
              </a:rPr>
              <a:t>но</a:t>
            </a:r>
            <a:r>
              <a:rPr sz="3200" spc="-33" dirty="0">
                <a:solidFill>
                  <a:srgbClr val="37474F"/>
                </a:solidFill>
                <a:latin typeface="Trebuchet MS"/>
                <a:cs typeface="Trebuchet MS"/>
              </a:rPr>
              <a:t> </a:t>
            </a:r>
            <a:r>
              <a:rPr sz="3200" dirty="0">
                <a:solidFill>
                  <a:srgbClr val="37474F"/>
                </a:solidFill>
                <a:latin typeface="Trebuchet MS"/>
                <a:cs typeface="Trebuchet MS"/>
              </a:rPr>
              <a:t>не</a:t>
            </a:r>
            <a:r>
              <a:rPr sz="3200" spc="-33" dirty="0">
                <a:solidFill>
                  <a:srgbClr val="37474F"/>
                </a:solidFill>
                <a:latin typeface="Trebuchet MS"/>
                <a:cs typeface="Trebuchet MS"/>
              </a:rPr>
              <a:t> </a:t>
            </a:r>
            <a:r>
              <a:rPr sz="3200" dirty="0">
                <a:solidFill>
                  <a:srgbClr val="37474F"/>
                </a:solidFill>
                <a:latin typeface="Trebuchet MS"/>
                <a:cs typeface="Trebuchet MS"/>
              </a:rPr>
              <a:t>достаточно</a:t>
            </a:r>
            <a:r>
              <a:rPr sz="3200" spc="-27" dirty="0">
                <a:solidFill>
                  <a:srgbClr val="37474F"/>
                </a:solidFill>
                <a:latin typeface="Trebuchet MS"/>
                <a:cs typeface="Trebuchet MS"/>
              </a:rPr>
              <a:t> </a:t>
            </a:r>
            <a:r>
              <a:rPr sz="3200" spc="-13" dirty="0">
                <a:solidFill>
                  <a:srgbClr val="37474F"/>
                </a:solidFill>
                <a:latin typeface="Trebuchet MS"/>
                <a:cs typeface="Trebuchet MS"/>
              </a:rPr>
              <a:t>решенная существующими решениями</a:t>
            </a:r>
            <a:endParaRPr sz="320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417067" y="4646761"/>
            <a:ext cx="5349239" cy="50954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3200" b="1" dirty="0">
                <a:solidFill>
                  <a:srgbClr val="37474F"/>
                </a:solidFill>
                <a:latin typeface="Trebuchet MS"/>
                <a:cs typeface="Trebuchet MS"/>
              </a:rPr>
              <a:t>=</a:t>
            </a:r>
            <a:r>
              <a:rPr sz="3200" b="1" spc="7" dirty="0">
                <a:solidFill>
                  <a:srgbClr val="37474F"/>
                </a:solidFill>
                <a:latin typeface="Trebuchet MS"/>
                <a:cs typeface="Trebuchet MS"/>
              </a:rPr>
              <a:t> </a:t>
            </a:r>
            <a:r>
              <a:rPr sz="3200" b="1" dirty="0">
                <a:solidFill>
                  <a:srgbClr val="37474F"/>
                </a:solidFill>
                <a:latin typeface="Trebuchet MS"/>
                <a:cs typeface="Trebuchet MS"/>
              </a:rPr>
              <a:t>2</a:t>
            </a:r>
            <a:r>
              <a:rPr sz="3200" b="1" spc="13" dirty="0">
                <a:solidFill>
                  <a:srgbClr val="37474F"/>
                </a:solidFill>
                <a:latin typeface="Trebuchet MS"/>
                <a:cs typeface="Trebuchet MS"/>
              </a:rPr>
              <a:t> </a:t>
            </a:r>
            <a:r>
              <a:rPr sz="3200" b="1" dirty="0">
                <a:solidFill>
                  <a:srgbClr val="37474F"/>
                </a:solidFill>
                <a:latin typeface="Trebuchet MS"/>
                <a:cs typeface="Trebuchet MS"/>
              </a:rPr>
              <a:t>x</a:t>
            </a:r>
            <a:r>
              <a:rPr sz="3200" b="1" spc="7" dirty="0">
                <a:solidFill>
                  <a:srgbClr val="37474F"/>
                </a:solidFill>
                <a:latin typeface="Trebuchet MS"/>
                <a:cs typeface="Trebuchet MS"/>
              </a:rPr>
              <a:t> </a:t>
            </a:r>
            <a:r>
              <a:rPr sz="3200" b="1" spc="-13" dirty="0">
                <a:solidFill>
                  <a:srgbClr val="37474F"/>
                </a:solidFill>
                <a:latin typeface="Trebuchet MS"/>
                <a:cs typeface="Trebuchet MS"/>
              </a:rPr>
              <a:t>Важность</a:t>
            </a:r>
            <a:r>
              <a:rPr sz="3200" b="1" spc="-673" dirty="0">
                <a:solidFill>
                  <a:srgbClr val="37474F"/>
                </a:solidFill>
                <a:latin typeface="Trebuchet MS"/>
                <a:cs typeface="Trebuchet MS"/>
              </a:rPr>
              <a:t> </a:t>
            </a:r>
            <a:r>
              <a:rPr sz="3200" b="1" dirty="0">
                <a:solidFill>
                  <a:srgbClr val="37474F"/>
                </a:solidFill>
                <a:latin typeface="Trebuchet MS"/>
                <a:cs typeface="Trebuchet MS"/>
              </a:rPr>
              <a:t>—</a:t>
            </a:r>
            <a:r>
              <a:rPr sz="3200" b="1" spc="-693" dirty="0">
                <a:solidFill>
                  <a:srgbClr val="37474F"/>
                </a:solidFill>
                <a:latin typeface="Trebuchet MS"/>
                <a:cs typeface="Trebuchet MS"/>
              </a:rPr>
              <a:t> </a:t>
            </a:r>
            <a:r>
              <a:rPr sz="3200" b="1" spc="-13" dirty="0">
                <a:solidFill>
                  <a:srgbClr val="37474F"/>
                </a:solidFill>
                <a:latin typeface="Trebuchet MS"/>
                <a:cs typeface="Trebuchet MS"/>
              </a:rPr>
              <a:t>Удовлетв.</a:t>
            </a:r>
            <a:endParaRPr sz="3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6225075" y="2688295"/>
            <a:ext cx="2682240" cy="1634067"/>
            <a:chOff x="4668806" y="2016221"/>
            <a:chExt cx="2011680" cy="1225550"/>
          </a:xfrm>
        </p:grpSpPr>
        <p:sp>
          <p:nvSpPr>
            <p:cNvPr id="4" name="object 4"/>
            <p:cNvSpPr/>
            <p:nvPr/>
          </p:nvSpPr>
          <p:spPr>
            <a:xfrm>
              <a:off x="4673568" y="2020983"/>
              <a:ext cx="2002155" cy="1216025"/>
            </a:xfrm>
            <a:custGeom>
              <a:avLst/>
              <a:gdLst/>
              <a:ahLst/>
              <a:cxnLst/>
              <a:rect l="l" t="t" r="r" b="b"/>
              <a:pathLst>
                <a:path w="2002154" h="1216025">
                  <a:moveTo>
                    <a:pt x="2001599" y="1215899"/>
                  </a:moveTo>
                  <a:lnTo>
                    <a:pt x="0" y="1215899"/>
                  </a:lnTo>
                  <a:lnTo>
                    <a:pt x="303865" y="0"/>
                  </a:lnTo>
                  <a:lnTo>
                    <a:pt x="1697734" y="0"/>
                  </a:lnTo>
                  <a:lnTo>
                    <a:pt x="2001599" y="1215899"/>
                  </a:lnTo>
                  <a:close/>
                </a:path>
              </a:pathLst>
            </a:custGeom>
            <a:solidFill>
              <a:srgbClr val="6AA84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" name="object 5"/>
            <p:cNvSpPr/>
            <p:nvPr/>
          </p:nvSpPr>
          <p:spPr>
            <a:xfrm>
              <a:off x="4673568" y="2020983"/>
              <a:ext cx="2002155" cy="1216025"/>
            </a:xfrm>
            <a:custGeom>
              <a:avLst/>
              <a:gdLst/>
              <a:ahLst/>
              <a:cxnLst/>
              <a:rect l="l" t="t" r="r" b="b"/>
              <a:pathLst>
                <a:path w="2002154" h="1216025">
                  <a:moveTo>
                    <a:pt x="0" y="1215899"/>
                  </a:moveTo>
                  <a:lnTo>
                    <a:pt x="303865" y="0"/>
                  </a:lnTo>
                  <a:lnTo>
                    <a:pt x="1697734" y="0"/>
                  </a:lnTo>
                  <a:lnTo>
                    <a:pt x="2001599" y="1215899"/>
                  </a:lnTo>
                  <a:lnTo>
                    <a:pt x="0" y="1215899"/>
                  </a:lnTo>
                  <a:close/>
                </a:path>
              </a:pathLst>
            </a:custGeom>
            <a:ln w="9524">
              <a:solidFill>
                <a:srgbClr val="37761C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7159014" y="3421167"/>
            <a:ext cx="813647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13" dirty="0">
                <a:solidFill>
                  <a:srgbClr val="FFFFFF"/>
                </a:solidFill>
                <a:latin typeface="Arial"/>
                <a:cs typeface="Arial"/>
              </a:rPr>
              <a:t>Клиент</a:t>
            </a:r>
            <a:endParaRPr sz="1867">
              <a:latin typeface="Arial"/>
              <a:cs typeface="Arial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363625" y="1419167"/>
            <a:ext cx="8990753" cy="4524587"/>
            <a:chOff x="272718" y="1064375"/>
            <a:chExt cx="6743065" cy="3393440"/>
          </a:xfrm>
        </p:grpSpPr>
        <p:pic>
          <p:nvPicPr>
            <p:cNvPr id="8" name="object 8"/>
            <p:cNvPicPr/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72718" y="1064375"/>
              <a:ext cx="3536175" cy="2511199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122482" y="1868798"/>
              <a:ext cx="3910329" cy="1005840"/>
            </a:xfrm>
            <a:custGeom>
              <a:avLst/>
              <a:gdLst/>
              <a:ahLst/>
              <a:cxnLst/>
              <a:rect l="l" t="t" r="r" b="b"/>
              <a:pathLst>
                <a:path w="3910329" h="1005839">
                  <a:moveTo>
                    <a:pt x="3564536" y="1005526"/>
                  </a:moveTo>
                  <a:lnTo>
                    <a:pt x="3587711" y="855976"/>
                  </a:lnTo>
                  <a:lnTo>
                    <a:pt x="0" y="299099"/>
                  </a:lnTo>
                  <a:lnTo>
                    <a:pt x="46349" y="0"/>
                  </a:lnTo>
                  <a:lnTo>
                    <a:pt x="3634061" y="556876"/>
                  </a:lnTo>
                  <a:lnTo>
                    <a:pt x="3657236" y="407326"/>
                  </a:lnTo>
                  <a:lnTo>
                    <a:pt x="3909974" y="752849"/>
                  </a:lnTo>
                  <a:lnTo>
                    <a:pt x="3564536" y="1005526"/>
                  </a:lnTo>
                  <a:close/>
                </a:path>
              </a:pathLst>
            </a:custGeom>
            <a:solidFill>
              <a:srgbClr val="6AA84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0" name="object 10"/>
            <p:cNvSpPr/>
            <p:nvPr/>
          </p:nvSpPr>
          <p:spPr>
            <a:xfrm>
              <a:off x="1122482" y="1868798"/>
              <a:ext cx="3910329" cy="1005840"/>
            </a:xfrm>
            <a:custGeom>
              <a:avLst/>
              <a:gdLst/>
              <a:ahLst/>
              <a:cxnLst/>
              <a:rect l="l" t="t" r="r" b="b"/>
              <a:pathLst>
                <a:path w="3910329" h="1005839">
                  <a:moveTo>
                    <a:pt x="46349" y="0"/>
                  </a:moveTo>
                  <a:lnTo>
                    <a:pt x="3634061" y="556876"/>
                  </a:lnTo>
                  <a:lnTo>
                    <a:pt x="3657236" y="407326"/>
                  </a:lnTo>
                  <a:lnTo>
                    <a:pt x="3909974" y="752849"/>
                  </a:lnTo>
                  <a:lnTo>
                    <a:pt x="3564536" y="1005526"/>
                  </a:lnTo>
                  <a:lnTo>
                    <a:pt x="3587711" y="855976"/>
                  </a:lnTo>
                  <a:lnTo>
                    <a:pt x="0" y="299099"/>
                  </a:lnTo>
                  <a:lnTo>
                    <a:pt x="46349" y="0"/>
                  </a:lnTo>
                  <a:close/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1" name="object 11"/>
            <p:cNvSpPr/>
            <p:nvPr/>
          </p:nvSpPr>
          <p:spPr>
            <a:xfrm>
              <a:off x="4335270" y="3236626"/>
              <a:ext cx="2675890" cy="1216025"/>
            </a:xfrm>
            <a:custGeom>
              <a:avLst/>
              <a:gdLst/>
              <a:ahLst/>
              <a:cxnLst/>
              <a:rect l="l" t="t" r="r" b="b"/>
              <a:pathLst>
                <a:path w="2675890" h="1216025">
                  <a:moveTo>
                    <a:pt x="2675699" y="1215900"/>
                  </a:moveTo>
                  <a:lnTo>
                    <a:pt x="0" y="1215900"/>
                  </a:lnTo>
                  <a:lnTo>
                    <a:pt x="293992" y="0"/>
                  </a:lnTo>
                  <a:lnTo>
                    <a:pt x="2381707" y="0"/>
                  </a:lnTo>
                  <a:lnTo>
                    <a:pt x="2675699" y="1215900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2" name="object 12"/>
            <p:cNvSpPr/>
            <p:nvPr/>
          </p:nvSpPr>
          <p:spPr>
            <a:xfrm>
              <a:off x="4335270" y="3236626"/>
              <a:ext cx="2675890" cy="1216025"/>
            </a:xfrm>
            <a:custGeom>
              <a:avLst/>
              <a:gdLst/>
              <a:ahLst/>
              <a:cxnLst/>
              <a:rect l="l" t="t" r="r" b="b"/>
              <a:pathLst>
                <a:path w="2675890" h="1216025">
                  <a:moveTo>
                    <a:pt x="0" y="1215900"/>
                  </a:moveTo>
                  <a:lnTo>
                    <a:pt x="293992" y="0"/>
                  </a:lnTo>
                  <a:lnTo>
                    <a:pt x="2381707" y="0"/>
                  </a:lnTo>
                  <a:lnTo>
                    <a:pt x="2675699" y="1215900"/>
                  </a:lnTo>
                  <a:lnTo>
                    <a:pt x="0" y="1215900"/>
                  </a:lnTo>
                  <a:close/>
                </a:path>
              </a:pathLst>
            </a:custGeom>
            <a:ln w="9524">
              <a:solidFill>
                <a:srgbClr val="37761C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7079434" y="5019362"/>
            <a:ext cx="969433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13" dirty="0">
                <a:solidFill>
                  <a:srgbClr val="FFFFFF"/>
                </a:solidFill>
                <a:latin typeface="Arial"/>
                <a:cs typeface="Arial"/>
              </a:rPr>
              <a:t>Процесс</a:t>
            </a:r>
            <a:endParaRPr sz="1867">
              <a:latin typeface="Arial"/>
              <a:cs typeface="Arial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6657854" y="1067413"/>
            <a:ext cx="1812713" cy="1634067"/>
            <a:chOff x="4993390" y="800560"/>
            <a:chExt cx="1359535" cy="1225550"/>
          </a:xfrm>
        </p:grpSpPr>
        <p:sp>
          <p:nvSpPr>
            <p:cNvPr id="15" name="object 15"/>
            <p:cNvSpPr/>
            <p:nvPr/>
          </p:nvSpPr>
          <p:spPr>
            <a:xfrm>
              <a:off x="4998152" y="805322"/>
              <a:ext cx="1350010" cy="1216025"/>
            </a:xfrm>
            <a:custGeom>
              <a:avLst/>
              <a:gdLst/>
              <a:ahLst/>
              <a:cxnLst/>
              <a:rect l="l" t="t" r="r" b="b"/>
              <a:pathLst>
                <a:path w="1350010" h="1216025">
                  <a:moveTo>
                    <a:pt x="1349699" y="1215900"/>
                  </a:moveTo>
                  <a:lnTo>
                    <a:pt x="0" y="1215900"/>
                  </a:lnTo>
                  <a:lnTo>
                    <a:pt x="303840" y="0"/>
                  </a:lnTo>
                  <a:lnTo>
                    <a:pt x="1045858" y="0"/>
                  </a:lnTo>
                  <a:lnTo>
                    <a:pt x="1349699" y="1215900"/>
                  </a:lnTo>
                  <a:close/>
                </a:path>
              </a:pathLst>
            </a:custGeom>
            <a:solidFill>
              <a:srgbClr val="F1C131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6" name="object 16"/>
            <p:cNvSpPr/>
            <p:nvPr/>
          </p:nvSpPr>
          <p:spPr>
            <a:xfrm>
              <a:off x="4998152" y="805322"/>
              <a:ext cx="1350010" cy="1216025"/>
            </a:xfrm>
            <a:custGeom>
              <a:avLst/>
              <a:gdLst/>
              <a:ahLst/>
              <a:cxnLst/>
              <a:rect l="l" t="t" r="r" b="b"/>
              <a:pathLst>
                <a:path w="1350010" h="1216025">
                  <a:moveTo>
                    <a:pt x="0" y="1215900"/>
                  </a:moveTo>
                  <a:lnTo>
                    <a:pt x="303840" y="0"/>
                  </a:lnTo>
                  <a:lnTo>
                    <a:pt x="1045858" y="0"/>
                  </a:lnTo>
                  <a:lnTo>
                    <a:pt x="1349699" y="1215900"/>
                  </a:lnTo>
                  <a:lnTo>
                    <a:pt x="0" y="1215900"/>
                  </a:lnTo>
                  <a:close/>
                </a:path>
              </a:pathLst>
            </a:custGeom>
            <a:ln w="9524">
              <a:solidFill>
                <a:srgbClr val="37761C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7199766" y="1839902"/>
            <a:ext cx="728980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13" dirty="0">
                <a:solidFill>
                  <a:srgbClr val="FFFFFF"/>
                </a:solidFill>
                <a:latin typeface="Arial"/>
                <a:cs typeface="Arial"/>
              </a:rPr>
              <a:t>Рынок</a:t>
            </a:r>
            <a:endParaRPr sz="1867">
              <a:latin typeface="Arial"/>
              <a:cs typeface="Arial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3143817" y="1964125"/>
            <a:ext cx="5103705" cy="4285827"/>
            <a:chOff x="2357862" y="1473094"/>
            <a:chExt cx="3827779" cy="3214370"/>
          </a:xfrm>
        </p:grpSpPr>
        <p:sp>
          <p:nvSpPr>
            <p:cNvPr id="19" name="object 19"/>
            <p:cNvSpPr/>
            <p:nvPr/>
          </p:nvSpPr>
          <p:spPr>
            <a:xfrm>
              <a:off x="2362624" y="3263174"/>
              <a:ext cx="2166620" cy="716915"/>
            </a:xfrm>
            <a:custGeom>
              <a:avLst/>
              <a:gdLst/>
              <a:ahLst/>
              <a:cxnLst/>
              <a:rect l="l" t="t" r="r" b="b"/>
              <a:pathLst>
                <a:path w="2166620" h="716914">
                  <a:moveTo>
                    <a:pt x="1823636" y="716772"/>
                  </a:moveTo>
                  <a:lnTo>
                    <a:pt x="1845311" y="567072"/>
                  </a:lnTo>
                  <a:lnTo>
                    <a:pt x="0" y="299399"/>
                  </a:lnTo>
                  <a:lnTo>
                    <a:pt x="43349" y="0"/>
                  </a:lnTo>
                  <a:lnTo>
                    <a:pt x="1888661" y="267672"/>
                  </a:lnTo>
                  <a:lnTo>
                    <a:pt x="1910336" y="117972"/>
                  </a:lnTo>
                  <a:lnTo>
                    <a:pt x="2166374" y="460799"/>
                  </a:lnTo>
                  <a:lnTo>
                    <a:pt x="1823636" y="716772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0" name="object 20"/>
            <p:cNvSpPr/>
            <p:nvPr/>
          </p:nvSpPr>
          <p:spPr>
            <a:xfrm>
              <a:off x="2362624" y="3263174"/>
              <a:ext cx="2166620" cy="716915"/>
            </a:xfrm>
            <a:custGeom>
              <a:avLst/>
              <a:gdLst/>
              <a:ahLst/>
              <a:cxnLst/>
              <a:rect l="l" t="t" r="r" b="b"/>
              <a:pathLst>
                <a:path w="2166620" h="716914">
                  <a:moveTo>
                    <a:pt x="43349" y="0"/>
                  </a:moveTo>
                  <a:lnTo>
                    <a:pt x="1888661" y="267672"/>
                  </a:lnTo>
                  <a:lnTo>
                    <a:pt x="1910336" y="117972"/>
                  </a:lnTo>
                  <a:lnTo>
                    <a:pt x="2166374" y="460799"/>
                  </a:lnTo>
                  <a:lnTo>
                    <a:pt x="1823636" y="716772"/>
                  </a:lnTo>
                  <a:lnTo>
                    <a:pt x="1845311" y="567072"/>
                  </a:lnTo>
                  <a:lnTo>
                    <a:pt x="0" y="299399"/>
                  </a:lnTo>
                  <a:lnTo>
                    <a:pt x="43349" y="0"/>
                  </a:lnTo>
                  <a:close/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1" name="object 21"/>
            <p:cNvSpPr/>
            <p:nvPr/>
          </p:nvSpPr>
          <p:spPr>
            <a:xfrm>
              <a:off x="3073073" y="1477856"/>
              <a:ext cx="2195830" cy="1176020"/>
            </a:xfrm>
            <a:custGeom>
              <a:avLst/>
              <a:gdLst/>
              <a:ahLst/>
              <a:cxnLst/>
              <a:rect l="l" t="t" r="r" b="b"/>
              <a:pathLst>
                <a:path w="2195829" h="1176020">
                  <a:moveTo>
                    <a:pt x="113999" y="1175516"/>
                  </a:moveTo>
                  <a:lnTo>
                    <a:pt x="0" y="895316"/>
                  </a:lnTo>
                  <a:lnTo>
                    <a:pt x="1858452" y="140099"/>
                  </a:lnTo>
                  <a:lnTo>
                    <a:pt x="1801452" y="0"/>
                  </a:lnTo>
                  <a:lnTo>
                    <a:pt x="2195699" y="166316"/>
                  </a:lnTo>
                  <a:lnTo>
                    <a:pt x="2029452" y="560399"/>
                  </a:lnTo>
                  <a:lnTo>
                    <a:pt x="1972452" y="420299"/>
                  </a:lnTo>
                  <a:lnTo>
                    <a:pt x="113999" y="1175516"/>
                  </a:lnTo>
                  <a:close/>
                </a:path>
              </a:pathLst>
            </a:custGeom>
            <a:solidFill>
              <a:srgbClr val="F1C131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2" name="object 22"/>
            <p:cNvSpPr/>
            <p:nvPr/>
          </p:nvSpPr>
          <p:spPr>
            <a:xfrm>
              <a:off x="3073073" y="1477856"/>
              <a:ext cx="2195830" cy="1176020"/>
            </a:xfrm>
            <a:custGeom>
              <a:avLst/>
              <a:gdLst/>
              <a:ahLst/>
              <a:cxnLst/>
              <a:rect l="l" t="t" r="r" b="b"/>
              <a:pathLst>
                <a:path w="2195829" h="1176020">
                  <a:moveTo>
                    <a:pt x="0" y="895316"/>
                  </a:moveTo>
                  <a:lnTo>
                    <a:pt x="1858452" y="140099"/>
                  </a:lnTo>
                  <a:lnTo>
                    <a:pt x="1801452" y="0"/>
                  </a:lnTo>
                  <a:lnTo>
                    <a:pt x="2195699" y="166316"/>
                  </a:lnTo>
                  <a:lnTo>
                    <a:pt x="2029452" y="560399"/>
                  </a:lnTo>
                  <a:lnTo>
                    <a:pt x="1972452" y="420299"/>
                  </a:lnTo>
                  <a:lnTo>
                    <a:pt x="113999" y="1175516"/>
                  </a:lnTo>
                  <a:lnTo>
                    <a:pt x="0" y="895316"/>
                  </a:lnTo>
                  <a:close/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3" name="object 23"/>
            <p:cNvSpPr/>
            <p:nvPr/>
          </p:nvSpPr>
          <p:spPr>
            <a:xfrm>
              <a:off x="3546732" y="3236624"/>
              <a:ext cx="2628900" cy="1441450"/>
            </a:xfrm>
            <a:custGeom>
              <a:avLst/>
              <a:gdLst/>
              <a:ahLst/>
              <a:cxnLst/>
              <a:rect l="l" t="t" r="r" b="b"/>
              <a:pathLst>
                <a:path w="2628900" h="1441450">
                  <a:moveTo>
                    <a:pt x="0" y="743099"/>
                  </a:moveTo>
                  <a:lnTo>
                    <a:pt x="2414099" y="0"/>
                  </a:lnTo>
                  <a:lnTo>
                    <a:pt x="2628899" y="698099"/>
                  </a:lnTo>
                  <a:lnTo>
                    <a:pt x="214799" y="1441199"/>
                  </a:lnTo>
                  <a:lnTo>
                    <a:pt x="0" y="743099"/>
                  </a:lnTo>
                  <a:close/>
                </a:path>
              </a:pathLst>
            </a:custGeom>
            <a:ln w="19049">
              <a:solidFill>
                <a:srgbClr val="CC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9402067" y="4548007"/>
            <a:ext cx="1915160" cy="1159292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6933" marR="6773">
              <a:lnSpc>
                <a:spcPts val="2200"/>
              </a:lnSpc>
              <a:spcBef>
                <a:spcPts val="240"/>
              </a:spcBef>
            </a:pPr>
            <a:r>
              <a:rPr sz="1867" dirty="0">
                <a:latin typeface="Trebuchet MS"/>
                <a:cs typeface="Trebuchet MS"/>
              </a:rPr>
              <a:t>Какие</a:t>
            </a:r>
            <a:r>
              <a:rPr sz="1867" spc="-33" dirty="0">
                <a:latin typeface="Trebuchet MS"/>
                <a:cs typeface="Trebuchet MS"/>
              </a:rPr>
              <a:t> </a:t>
            </a:r>
            <a:r>
              <a:rPr sz="1867" dirty="0">
                <a:latin typeface="Trebuchet MS"/>
                <a:cs typeface="Trebuchet MS"/>
              </a:rPr>
              <a:t>Micro</a:t>
            </a:r>
            <a:r>
              <a:rPr sz="1867" spc="-33" dirty="0">
                <a:latin typeface="Trebuchet MS"/>
                <a:cs typeface="Trebuchet MS"/>
              </a:rPr>
              <a:t> </a:t>
            </a:r>
            <a:r>
              <a:rPr sz="1867" spc="-27" dirty="0">
                <a:latin typeface="Trebuchet MS"/>
                <a:cs typeface="Trebuchet MS"/>
              </a:rPr>
              <a:t>Jobs </a:t>
            </a:r>
            <a:r>
              <a:rPr sz="1867" dirty="0">
                <a:latin typeface="Trebuchet MS"/>
                <a:cs typeface="Trebuchet MS"/>
              </a:rPr>
              <a:t>мы</a:t>
            </a:r>
            <a:r>
              <a:rPr sz="1867" spc="-27" dirty="0">
                <a:latin typeface="Trebuchet MS"/>
                <a:cs typeface="Trebuchet MS"/>
              </a:rPr>
              <a:t> </a:t>
            </a:r>
            <a:r>
              <a:rPr sz="1867" dirty="0">
                <a:latin typeface="Trebuchet MS"/>
                <a:cs typeface="Trebuchet MS"/>
              </a:rPr>
              <a:t>делаем</a:t>
            </a:r>
            <a:r>
              <a:rPr sz="1867" spc="-27" dirty="0">
                <a:latin typeface="Trebuchet MS"/>
                <a:cs typeface="Trebuchet MS"/>
              </a:rPr>
              <a:t> </a:t>
            </a:r>
            <a:r>
              <a:rPr sz="1867" spc="-33" dirty="0">
                <a:latin typeface="Trebuchet MS"/>
                <a:cs typeface="Trebuchet MS"/>
              </a:rPr>
              <a:t>за </a:t>
            </a:r>
            <a:r>
              <a:rPr sz="1867" dirty="0">
                <a:latin typeface="Trebuchet MS"/>
                <a:cs typeface="Trebuchet MS"/>
              </a:rPr>
              <a:t>клиента</a:t>
            </a:r>
            <a:r>
              <a:rPr sz="1867" spc="-27" dirty="0">
                <a:latin typeface="Trebuchet MS"/>
                <a:cs typeface="Trebuchet MS"/>
              </a:rPr>
              <a:t> </a:t>
            </a:r>
            <a:r>
              <a:rPr sz="1867" dirty="0">
                <a:latin typeface="Trebuchet MS"/>
                <a:cs typeface="Trebuchet MS"/>
              </a:rPr>
              <a:t>и</a:t>
            </a:r>
            <a:r>
              <a:rPr sz="1867" spc="-27" dirty="0">
                <a:latin typeface="Trebuchet MS"/>
                <a:cs typeface="Trebuchet MS"/>
              </a:rPr>
              <a:t> </a:t>
            </a:r>
            <a:r>
              <a:rPr sz="1867" spc="-33" dirty="0">
                <a:latin typeface="Trebuchet MS"/>
                <a:cs typeface="Trebuchet MS"/>
              </a:rPr>
              <a:t>как </a:t>
            </a:r>
            <a:r>
              <a:rPr sz="1867" dirty="0">
                <a:latin typeface="Trebuchet MS"/>
                <a:cs typeface="Trebuchet MS"/>
              </a:rPr>
              <a:t>меняем</a:t>
            </a:r>
            <a:r>
              <a:rPr sz="1867" spc="-53" dirty="0">
                <a:latin typeface="Trebuchet MS"/>
                <a:cs typeface="Trebuchet MS"/>
              </a:rPr>
              <a:t> </a:t>
            </a:r>
            <a:r>
              <a:rPr sz="1867" spc="-13" dirty="0">
                <a:latin typeface="Trebuchet MS"/>
                <a:cs typeface="Trebuchet MS"/>
              </a:rPr>
              <a:t>процесс?</a:t>
            </a:r>
            <a:endParaRPr sz="1867">
              <a:latin typeface="Trebuchet MS"/>
              <a:cs typeface="Trebuchet MS"/>
            </a:endParaRPr>
          </a:p>
        </p:txBody>
      </p:sp>
      <p:sp>
        <p:nvSpPr>
          <p:cNvPr id="25" name="object 25"/>
          <p:cNvSpPr txBox="1"/>
          <p:nvPr/>
        </p:nvSpPr>
        <p:spPr>
          <a:xfrm rot="20580000">
            <a:off x="5108934" y="4954782"/>
            <a:ext cx="2639781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400"/>
              </a:lnSpc>
            </a:pPr>
            <a:r>
              <a:rPr sz="2400" spc="-13" dirty="0">
                <a:solidFill>
                  <a:srgbClr val="CC0000"/>
                </a:solidFill>
                <a:latin typeface="Trebuchet MS"/>
                <a:cs typeface="Trebuchet MS"/>
              </a:rPr>
              <a:t>ПРОДУКТУКТОВ</a:t>
            </a:r>
            <a:r>
              <a:rPr sz="3600" spc="-20" baseline="1543" dirty="0">
                <a:solidFill>
                  <a:srgbClr val="CC0000"/>
                </a:solidFill>
                <a:latin typeface="Trebuchet MS"/>
                <a:cs typeface="Trebuchet MS"/>
              </a:rPr>
              <a:t>АЯ</a:t>
            </a:r>
            <a:endParaRPr sz="3600" baseline="1543">
              <a:latin typeface="Trebuchet MS"/>
              <a:cs typeface="Trebuchet MS"/>
            </a:endParaRPr>
          </a:p>
        </p:txBody>
      </p:sp>
      <p:sp>
        <p:nvSpPr>
          <p:cNvPr id="26" name="object 26"/>
          <p:cNvSpPr txBox="1"/>
          <p:nvPr/>
        </p:nvSpPr>
        <p:spPr>
          <a:xfrm rot="20580000">
            <a:off x="5713911" y="5306157"/>
            <a:ext cx="1648103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400"/>
              </a:lnSpc>
            </a:pPr>
            <a:r>
              <a:rPr sz="2400" spc="-13" dirty="0">
                <a:solidFill>
                  <a:srgbClr val="CC0000"/>
                </a:solidFill>
                <a:latin typeface="Trebuchet MS"/>
                <a:cs typeface="Trebuchet MS"/>
              </a:rPr>
              <a:t>СТРАТЕГИЯ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5421399" y="2645828"/>
            <a:ext cx="3000587" cy="1447800"/>
          </a:xfrm>
          <a:custGeom>
            <a:avLst/>
            <a:gdLst/>
            <a:ahLst/>
            <a:cxnLst/>
            <a:rect l="l" t="t" r="r" b="b"/>
            <a:pathLst>
              <a:path w="2250440" h="1085850">
                <a:moveTo>
                  <a:pt x="0" y="359099"/>
                </a:moveTo>
                <a:lnTo>
                  <a:pt x="2127599" y="0"/>
                </a:lnTo>
                <a:lnTo>
                  <a:pt x="2249999" y="726299"/>
                </a:lnTo>
                <a:lnTo>
                  <a:pt x="122399" y="1085399"/>
                </a:lnTo>
                <a:lnTo>
                  <a:pt x="0" y="359099"/>
                </a:lnTo>
                <a:close/>
              </a:path>
            </a:pathLst>
          </a:custGeom>
          <a:ln w="19049">
            <a:solidFill>
              <a:srgbClr val="CC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8" name="object 28"/>
          <p:cNvSpPr txBox="1"/>
          <p:nvPr/>
        </p:nvSpPr>
        <p:spPr>
          <a:xfrm rot="21060000">
            <a:off x="5669473" y="3043216"/>
            <a:ext cx="2443935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400"/>
              </a:lnSpc>
            </a:pPr>
            <a:r>
              <a:rPr sz="2400" spc="-13" dirty="0">
                <a:solidFill>
                  <a:srgbClr val="CC0000"/>
                </a:solidFill>
                <a:latin typeface="Trebuchet MS"/>
                <a:cs typeface="Trebuchet MS"/>
              </a:rPr>
              <a:t>МАР</a:t>
            </a:r>
            <a:r>
              <a:rPr sz="3600" spc="-20" baseline="1543" dirty="0">
                <a:solidFill>
                  <a:srgbClr val="CC0000"/>
                </a:solidFill>
                <a:latin typeface="Trebuchet MS"/>
                <a:cs typeface="Trebuchet MS"/>
              </a:rPr>
              <a:t>КЕТИН</a:t>
            </a:r>
            <a:r>
              <a:rPr sz="3600" spc="-20" baseline="3086" dirty="0">
                <a:solidFill>
                  <a:srgbClr val="CC0000"/>
                </a:solidFill>
                <a:latin typeface="Trebuchet MS"/>
                <a:cs typeface="Trebuchet MS"/>
              </a:rPr>
              <a:t>ГОВАЯ</a:t>
            </a:r>
            <a:endParaRPr sz="3600" baseline="3086">
              <a:latin typeface="Trebuchet MS"/>
              <a:cs typeface="Trebuchet MS"/>
            </a:endParaRPr>
          </a:p>
        </p:txBody>
      </p:sp>
      <p:sp>
        <p:nvSpPr>
          <p:cNvPr id="29" name="object 29"/>
          <p:cNvSpPr txBox="1"/>
          <p:nvPr/>
        </p:nvSpPr>
        <p:spPr>
          <a:xfrm rot="21060000">
            <a:off x="6127515" y="3404302"/>
            <a:ext cx="1650599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400"/>
              </a:lnSpc>
            </a:pPr>
            <a:r>
              <a:rPr sz="2400" spc="-13" dirty="0">
                <a:solidFill>
                  <a:srgbClr val="CC0000"/>
                </a:solidFill>
                <a:latin typeface="Trebuchet MS"/>
                <a:cs typeface="Trebuchet MS"/>
              </a:rPr>
              <a:t>СТРАТ</a:t>
            </a:r>
            <a:r>
              <a:rPr sz="3600" spc="-20" baseline="1543" dirty="0">
                <a:solidFill>
                  <a:srgbClr val="CC0000"/>
                </a:solidFill>
                <a:latin typeface="Trebuchet MS"/>
                <a:cs typeface="Trebuchet MS"/>
              </a:rPr>
              <a:t>ЕГИ</a:t>
            </a:r>
            <a:r>
              <a:rPr sz="3600" spc="-20" baseline="3086" dirty="0">
                <a:solidFill>
                  <a:srgbClr val="CC0000"/>
                </a:solidFill>
                <a:latin typeface="Trebuchet MS"/>
                <a:cs typeface="Trebuchet MS"/>
              </a:rPr>
              <a:t>Я</a:t>
            </a:r>
            <a:endParaRPr sz="3600" baseline="3086">
              <a:latin typeface="Trebuchet MS"/>
              <a:cs typeface="Trebuchet MS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5915401" y="1179371"/>
            <a:ext cx="2012527" cy="1244600"/>
          </a:xfrm>
          <a:custGeom>
            <a:avLst/>
            <a:gdLst/>
            <a:ahLst/>
            <a:cxnLst/>
            <a:rect l="l" t="t" r="r" b="b"/>
            <a:pathLst>
              <a:path w="1509395" h="933450">
                <a:moveTo>
                  <a:pt x="0" y="201599"/>
                </a:moveTo>
                <a:lnTo>
                  <a:pt x="1404599" y="0"/>
                </a:lnTo>
                <a:lnTo>
                  <a:pt x="1508999" y="731399"/>
                </a:lnTo>
                <a:lnTo>
                  <a:pt x="104399" y="932999"/>
                </a:lnTo>
                <a:lnTo>
                  <a:pt x="0" y="201599"/>
                </a:lnTo>
                <a:close/>
              </a:path>
            </a:pathLst>
          </a:custGeom>
          <a:ln w="19049">
            <a:solidFill>
              <a:srgbClr val="CC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1" name="object 31"/>
          <p:cNvSpPr txBox="1"/>
          <p:nvPr/>
        </p:nvSpPr>
        <p:spPr>
          <a:xfrm rot="21120000">
            <a:off x="6101623" y="1467933"/>
            <a:ext cx="1587404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400"/>
              </a:lnSpc>
            </a:pPr>
            <a:r>
              <a:rPr sz="2400" spc="-13" dirty="0">
                <a:solidFill>
                  <a:srgbClr val="CC0000"/>
                </a:solidFill>
                <a:latin typeface="Trebuchet MS"/>
                <a:cs typeface="Trebuchet MS"/>
              </a:rPr>
              <a:t>РЫНОЧНАЯ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32" name="object 32"/>
          <p:cNvSpPr txBox="1"/>
          <p:nvPr/>
        </p:nvSpPr>
        <p:spPr>
          <a:xfrm rot="21120000">
            <a:off x="6123567" y="1832573"/>
            <a:ext cx="1648103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400"/>
              </a:lnSpc>
            </a:pPr>
            <a:r>
              <a:rPr sz="2400" spc="-13" dirty="0">
                <a:solidFill>
                  <a:srgbClr val="CC0000"/>
                </a:solidFill>
                <a:latin typeface="Trebuchet MS"/>
                <a:cs typeface="Trebuchet MS"/>
              </a:rPr>
              <a:t>СТРАТЕГИЯ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33" name="object 33"/>
          <p:cNvSpPr txBox="1">
            <a:spLocks noGrp="1"/>
          </p:cNvSpPr>
          <p:nvPr>
            <p:ph type="title"/>
          </p:nvPr>
        </p:nvSpPr>
        <p:spPr>
          <a:xfrm>
            <a:off x="9402068" y="1161643"/>
            <a:ext cx="1802553" cy="877163"/>
          </a:xfrm>
          <a:prstGeom prst="rect">
            <a:avLst/>
          </a:prstGeom>
        </p:spPr>
        <p:txBody>
          <a:bodyPr vert="horz" wrap="square" lIns="0" tIns="30480" rIns="0" bIns="0" rtlCol="0" anchor="ctr">
            <a:spAutoFit/>
          </a:bodyPr>
          <a:lstStyle/>
          <a:p>
            <a:pPr marL="16933" marR="6773">
              <a:lnSpc>
                <a:spcPts val="2200"/>
              </a:lnSpc>
              <a:spcBef>
                <a:spcPts val="240"/>
              </a:spcBef>
            </a:pPr>
            <a:r>
              <a:rPr sz="1867" dirty="0">
                <a:solidFill>
                  <a:srgbClr val="000000"/>
                </a:solidFill>
                <a:latin typeface="Trebuchet MS" panose="020B0703020202090204" pitchFamily="34" charset="0"/>
              </a:rPr>
              <a:t>Кого</a:t>
            </a:r>
            <a:r>
              <a:rPr sz="1867" spc="-27" dirty="0">
                <a:solidFill>
                  <a:srgbClr val="000000"/>
                </a:solidFill>
                <a:latin typeface="Trebuchet MS" panose="020B0703020202090204" pitchFamily="34" charset="0"/>
              </a:rPr>
              <a:t> </a:t>
            </a:r>
            <a:r>
              <a:rPr sz="1867" spc="-33" dirty="0">
                <a:solidFill>
                  <a:srgbClr val="000000"/>
                </a:solidFill>
                <a:latin typeface="Trebuchet MS" panose="020B0703020202090204" pitchFamily="34" charset="0"/>
              </a:rPr>
              <a:t>из </a:t>
            </a:r>
            <a:r>
              <a:rPr sz="1867" dirty="0">
                <a:solidFill>
                  <a:srgbClr val="000000"/>
                </a:solidFill>
                <a:latin typeface="Trebuchet MS" panose="020B0703020202090204" pitchFamily="34" charset="0"/>
              </a:rPr>
              <a:t>конкурентов</a:t>
            </a:r>
            <a:r>
              <a:rPr sz="1867" spc="-73" dirty="0">
                <a:solidFill>
                  <a:srgbClr val="000000"/>
                </a:solidFill>
                <a:latin typeface="Trebuchet MS" panose="020B0703020202090204" pitchFamily="34" charset="0"/>
              </a:rPr>
              <a:t> </a:t>
            </a:r>
            <a:r>
              <a:rPr sz="1867" spc="-33" dirty="0">
                <a:solidFill>
                  <a:srgbClr val="000000"/>
                </a:solidFill>
                <a:latin typeface="Trebuchet MS" panose="020B0703020202090204" pitchFamily="34" charset="0"/>
              </a:rPr>
              <a:t>мы </a:t>
            </a:r>
            <a:r>
              <a:rPr sz="1867" spc="-13" dirty="0">
                <a:solidFill>
                  <a:srgbClr val="000000"/>
                </a:solidFill>
                <a:latin typeface="Trebuchet MS" panose="020B0703020202090204" pitchFamily="34" charset="0"/>
              </a:rPr>
              <a:t>увольняем?</a:t>
            </a:r>
            <a:endParaRPr sz="1867" dirty="0">
              <a:latin typeface="Trebuchet MS" panose="020B0703020202090204" pitchFamily="34" charset="0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9402067" y="2849283"/>
            <a:ext cx="2039620" cy="1159292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6933" marR="6773">
              <a:lnSpc>
                <a:spcPts val="2200"/>
              </a:lnSpc>
              <a:spcBef>
                <a:spcPts val="240"/>
              </a:spcBef>
            </a:pPr>
            <a:r>
              <a:rPr sz="1867" dirty="0">
                <a:latin typeface="Trebuchet MS"/>
                <a:cs typeface="Trebuchet MS"/>
              </a:rPr>
              <a:t>Из</a:t>
            </a:r>
            <a:r>
              <a:rPr sz="1867" spc="-13" dirty="0">
                <a:latin typeface="Trebuchet MS"/>
                <a:cs typeface="Trebuchet MS"/>
              </a:rPr>
              <a:t> какого </a:t>
            </a:r>
            <a:r>
              <a:rPr sz="1867" dirty="0">
                <a:latin typeface="Trebuchet MS"/>
                <a:cs typeface="Trebuchet MS"/>
              </a:rPr>
              <a:t>контекста</a:t>
            </a:r>
            <a:r>
              <a:rPr sz="1867" spc="-33" dirty="0">
                <a:latin typeface="Trebuchet MS"/>
                <a:cs typeface="Trebuchet MS"/>
              </a:rPr>
              <a:t> </a:t>
            </a:r>
            <a:r>
              <a:rPr sz="1867" dirty="0">
                <a:latin typeface="Trebuchet MS"/>
                <a:cs typeface="Trebuchet MS"/>
              </a:rPr>
              <a:t>к</a:t>
            </a:r>
            <a:r>
              <a:rPr sz="1867" spc="-33" dirty="0">
                <a:latin typeface="Trebuchet MS"/>
                <a:cs typeface="Trebuchet MS"/>
              </a:rPr>
              <a:t> </a:t>
            </a:r>
            <a:r>
              <a:rPr sz="1867" spc="-13" dirty="0">
                <a:latin typeface="Trebuchet MS"/>
                <a:cs typeface="Trebuchet MS"/>
              </a:rPr>
              <a:t>какой </a:t>
            </a:r>
            <a:r>
              <a:rPr sz="1867" dirty="0">
                <a:latin typeface="Trebuchet MS"/>
                <a:cs typeface="Trebuchet MS"/>
              </a:rPr>
              <a:t>Big</a:t>
            </a:r>
            <a:r>
              <a:rPr sz="1867" spc="-20" dirty="0">
                <a:latin typeface="Trebuchet MS"/>
                <a:cs typeface="Trebuchet MS"/>
              </a:rPr>
              <a:t> </a:t>
            </a:r>
            <a:r>
              <a:rPr sz="1867" dirty="0">
                <a:latin typeface="Trebuchet MS"/>
                <a:cs typeface="Trebuchet MS"/>
              </a:rPr>
              <a:t>Jobs</a:t>
            </a:r>
            <a:r>
              <a:rPr sz="1867" spc="-20" dirty="0">
                <a:latin typeface="Trebuchet MS"/>
                <a:cs typeface="Trebuchet MS"/>
              </a:rPr>
              <a:t> </a:t>
            </a:r>
            <a:r>
              <a:rPr sz="1867" dirty="0">
                <a:latin typeface="Trebuchet MS"/>
                <a:cs typeface="Trebuchet MS"/>
              </a:rPr>
              <a:t>мы</a:t>
            </a:r>
            <a:r>
              <a:rPr sz="1867" spc="-20" dirty="0">
                <a:latin typeface="Trebuchet MS"/>
                <a:cs typeface="Trebuchet MS"/>
              </a:rPr>
              <a:t> </a:t>
            </a:r>
            <a:r>
              <a:rPr sz="1867" spc="-13" dirty="0">
                <a:latin typeface="Trebuchet MS"/>
                <a:cs typeface="Trebuchet MS"/>
              </a:rPr>
              <a:t>ведем клиента?</a:t>
            </a:r>
            <a:endParaRPr sz="1867" dirty="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7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p37"/>
          <p:cNvSpPr txBox="1">
            <a:spLocks noGrp="1"/>
          </p:cNvSpPr>
          <p:nvPr>
            <p:ph type="body" idx="2"/>
          </p:nvPr>
        </p:nvSpPr>
        <p:spPr>
          <a:xfrm>
            <a:off x="6432306" y="2103725"/>
            <a:ext cx="5181600" cy="3952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★"/>
            </a:pPr>
            <a:r>
              <a:rPr lang="ru-RU" sz="1800">
                <a:solidFill>
                  <a:schemeClr val="lt1"/>
                </a:solidFill>
              </a:rPr>
              <a:t>Фокусировка на </a:t>
            </a:r>
            <a:r>
              <a:rPr lang="ru-RU" sz="1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задаче</a:t>
            </a:r>
            <a:r>
              <a:rPr lang="ru-RU" sz="1800">
                <a:solidFill>
                  <a:schemeClr val="lt1"/>
                </a:solidFill>
              </a:rPr>
              <a:t> и поиск критических подзадач внутри неё</a:t>
            </a:r>
            <a:endParaRPr sz="1800">
              <a:solidFill>
                <a:schemeClr val="l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solidFill>
                <a:schemeClr val="l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★"/>
            </a:pPr>
            <a:r>
              <a:rPr lang="ru-RU" sz="1800">
                <a:solidFill>
                  <a:schemeClr val="lt1"/>
                </a:solidFill>
              </a:rPr>
              <a:t>Над проблемами надо </a:t>
            </a:r>
            <a:r>
              <a:rPr lang="ru-RU" sz="1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возвыситься</a:t>
            </a:r>
            <a:r>
              <a:rPr lang="ru-RU" sz="1800">
                <a:solidFill>
                  <a:schemeClr val="lt1"/>
                </a:solidFill>
              </a:rPr>
              <a:t>, чтобы понять набор критических задач</a:t>
            </a:r>
            <a:endParaRPr sz="1800">
              <a:solidFill>
                <a:schemeClr val="lt1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solidFill>
                <a:schemeClr val="lt1"/>
              </a:solidFill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★"/>
            </a:pPr>
            <a:r>
              <a:rPr lang="ru-RU" sz="1800">
                <a:solidFill>
                  <a:schemeClr val="lt1"/>
                </a:solidFill>
              </a:rPr>
              <a:t>Исследовать задачи надо через JTBD-интервью с </a:t>
            </a:r>
            <a:r>
              <a:rPr lang="ru-RU" sz="1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существующими</a:t>
            </a:r>
            <a:r>
              <a:rPr lang="ru-RU" sz="1800">
                <a:solidFill>
                  <a:schemeClr val="lt1"/>
                </a:solidFill>
              </a:rPr>
              <a:t> клиентами (те, кто уже купил)</a:t>
            </a:r>
            <a:endParaRPr sz="1800">
              <a:solidFill>
                <a:schemeClr val="lt1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solidFill>
                <a:schemeClr val="lt1"/>
              </a:solidFill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★"/>
            </a:pPr>
            <a:r>
              <a:rPr lang="ru-RU" sz="1800">
                <a:solidFill>
                  <a:schemeClr val="lt1"/>
                </a:solidFill>
              </a:rPr>
              <a:t>Решение должно закрывать задачу по-новому. Создание продукта —   это </a:t>
            </a:r>
            <a:r>
              <a:rPr lang="ru-RU" sz="1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сложный</a:t>
            </a:r>
            <a:r>
              <a:rPr lang="ru-RU" sz="1800">
                <a:solidFill>
                  <a:schemeClr val="lt1"/>
                </a:solidFill>
              </a:rPr>
              <a:t> процесс</a:t>
            </a:r>
            <a:endParaRPr sz="18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</a:endParaRPr>
          </a:p>
        </p:txBody>
      </p:sp>
      <p:sp>
        <p:nvSpPr>
          <p:cNvPr id="320" name="Google Shape;320;p37"/>
          <p:cNvSpPr txBox="1">
            <a:spLocks noGrp="1"/>
          </p:cNvSpPr>
          <p:nvPr>
            <p:ph type="body" idx="1"/>
          </p:nvPr>
        </p:nvSpPr>
        <p:spPr>
          <a:xfrm>
            <a:off x="578100" y="2103725"/>
            <a:ext cx="5072100" cy="3952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★"/>
            </a:pPr>
            <a:r>
              <a:rPr lang="ru-RU" sz="1800" dirty="0"/>
              <a:t>Фокусировка на одной ключевой </a:t>
            </a:r>
            <a:r>
              <a:rPr lang="ru-RU" sz="1800" dirty="0">
                <a:latin typeface="Montserrat ExtraBold"/>
                <a:ea typeface="Montserrat ExtraBold"/>
                <a:cs typeface="Montserrat ExtraBold"/>
                <a:sym typeface="Montserrat ExtraBold"/>
              </a:rPr>
              <a:t>проблеме</a:t>
            </a:r>
            <a:endParaRPr sz="1800" dirty="0"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★"/>
            </a:pPr>
            <a:r>
              <a:rPr lang="ru-RU" sz="1800" dirty="0"/>
              <a:t>Надо </a:t>
            </a:r>
            <a:r>
              <a:rPr lang="ru-RU" sz="1800" dirty="0">
                <a:latin typeface="Montserrat ExtraBold"/>
                <a:ea typeface="Montserrat ExtraBold"/>
                <a:cs typeface="Montserrat ExtraBold"/>
                <a:sym typeface="Montserrat ExtraBold"/>
              </a:rPr>
              <a:t>углубляться</a:t>
            </a:r>
            <a:r>
              <a:rPr lang="ru-RU" sz="1800" dirty="0"/>
              <a:t> в проблему клиента и становиться экспертом</a:t>
            </a:r>
            <a:endParaRPr sz="1800" dirty="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★"/>
            </a:pPr>
            <a:r>
              <a:rPr lang="ru-RU" sz="1800" dirty="0"/>
              <a:t>Искать проблемы нужно через проблемные интервью с </a:t>
            </a:r>
            <a:r>
              <a:rPr lang="ru-RU" sz="1800" dirty="0">
                <a:latin typeface="Montserrat ExtraBold"/>
                <a:ea typeface="Montserrat ExtraBold"/>
                <a:cs typeface="Montserrat ExtraBold"/>
                <a:sym typeface="Montserrat ExtraBold"/>
              </a:rPr>
              <a:t>потенциальными</a:t>
            </a:r>
            <a:r>
              <a:rPr lang="ru-RU" sz="1800" dirty="0"/>
              <a:t> клиентами</a:t>
            </a:r>
            <a:endParaRPr sz="1800" dirty="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★"/>
            </a:pPr>
            <a:r>
              <a:rPr lang="ru-RU" sz="1800" dirty="0"/>
              <a:t>Боль клиента надо сразу проверить с помощью </a:t>
            </a:r>
            <a:r>
              <a:rPr lang="ru-RU" sz="1800" dirty="0">
                <a:latin typeface="Montserrat ExtraBold"/>
                <a:ea typeface="Montserrat ExtraBold"/>
                <a:cs typeface="Montserrat ExtraBold"/>
                <a:sym typeface="Montserrat ExtraBold"/>
              </a:rPr>
              <a:t>простого</a:t>
            </a:r>
            <a:r>
              <a:rPr lang="ru-RU" sz="1800" dirty="0"/>
              <a:t> решения (</a:t>
            </a:r>
            <a:r>
              <a:rPr lang="ru-RU" sz="1800" dirty="0" err="1"/>
              <a:t>решенческое</a:t>
            </a:r>
            <a:r>
              <a:rPr lang="ru-RU" sz="1800" dirty="0"/>
              <a:t> интервью)</a:t>
            </a:r>
            <a:endParaRPr sz="1800" dirty="0"/>
          </a:p>
        </p:txBody>
      </p:sp>
      <p:sp>
        <p:nvSpPr>
          <p:cNvPr id="321" name="Google Shape;321;p37"/>
          <p:cNvSpPr txBox="1"/>
          <p:nvPr/>
        </p:nvSpPr>
        <p:spPr>
          <a:xfrm>
            <a:off x="631484" y="978170"/>
            <a:ext cx="2786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4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CustDev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2" name="Google Shape;322;p37"/>
          <p:cNvSpPr txBox="1"/>
          <p:nvPr/>
        </p:nvSpPr>
        <p:spPr>
          <a:xfrm>
            <a:off x="6542630" y="978175"/>
            <a:ext cx="20226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40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JTBD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62990" y="438200"/>
            <a:ext cx="10624820" cy="643232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 marR="6773">
              <a:lnSpc>
                <a:spcPct val="116100"/>
              </a:lnSpc>
              <a:spcBef>
                <a:spcPts val="133"/>
              </a:spcBef>
            </a:pPr>
            <a:r>
              <a:rPr lang="ru-RU" sz="3733" spc="413" dirty="0"/>
              <a:t>Анализ </a:t>
            </a:r>
            <a:r>
              <a:rPr sz="3733" spc="413" dirty="0"/>
              <a:t>ЦА</a:t>
            </a:r>
            <a:r>
              <a:rPr sz="3733" spc="60" dirty="0"/>
              <a:t> </a:t>
            </a:r>
            <a:r>
              <a:rPr sz="3733" dirty="0"/>
              <a:t>—</a:t>
            </a:r>
            <a:r>
              <a:rPr sz="3733" spc="60" dirty="0"/>
              <a:t> </a:t>
            </a:r>
            <a:r>
              <a:rPr sz="3733" spc="140" dirty="0"/>
              <a:t>это</a:t>
            </a:r>
            <a:r>
              <a:rPr sz="3733" spc="60" dirty="0"/>
              <a:t> </a:t>
            </a:r>
            <a:r>
              <a:rPr sz="3733" spc="260" dirty="0"/>
              <a:t>непрерывный</a:t>
            </a:r>
            <a:r>
              <a:rPr sz="3733" spc="60" dirty="0"/>
              <a:t> </a:t>
            </a:r>
            <a:r>
              <a:rPr sz="3733" spc="253" dirty="0"/>
              <a:t>процесс</a:t>
            </a:r>
            <a:endParaRPr sz="3733" dirty="0"/>
          </a:p>
        </p:txBody>
      </p:sp>
      <p:sp>
        <p:nvSpPr>
          <p:cNvPr id="4" name="object 4"/>
          <p:cNvSpPr txBox="1">
            <a:spLocks noGrp="1"/>
          </p:cNvSpPr>
          <p:nvPr>
            <p:ph type="body" idx="1"/>
          </p:nvPr>
        </p:nvSpPr>
        <p:spPr>
          <a:xfrm>
            <a:off x="462990" y="1535004"/>
            <a:ext cx="10451937" cy="2797299"/>
          </a:xfrm>
          <a:prstGeom prst="rect">
            <a:avLst/>
          </a:prstGeom>
        </p:spPr>
        <p:txBody>
          <a:bodyPr vert="horz" wrap="square" lIns="0" tIns="532823" rIns="0" bIns="0" rtlCol="0">
            <a:spAutoFit/>
          </a:bodyPr>
          <a:lstStyle/>
          <a:p>
            <a:pPr marL="0" marR="6773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2400" dirty="0"/>
              <a:t>Вначале один раз детально изучаете и вникаете во все тонкости, а далее уточняете/меняете описания.</a:t>
            </a:r>
          </a:p>
          <a:p>
            <a:pPr marL="0" marR="6773" indent="0">
              <a:lnSpc>
                <a:spcPct val="100000"/>
              </a:lnSpc>
              <a:spcBef>
                <a:spcPts val="0"/>
              </a:spcBef>
              <a:buNone/>
            </a:pPr>
            <a:endParaRPr lang="ru-RU" sz="2400" dirty="0"/>
          </a:p>
          <a:p>
            <a:pPr marL="0" marR="6773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2400" dirty="0"/>
              <a:t>Ведь ваша компания, продукт и рынок могут меняться, предпочтения пользователей могут меняться.</a:t>
            </a:r>
          </a:p>
          <a:p>
            <a:pPr marL="0" marR="6773" indent="0">
              <a:lnSpc>
                <a:spcPct val="114599"/>
              </a:lnSpc>
              <a:spcBef>
                <a:spcPts val="133"/>
              </a:spcBef>
              <a:buNone/>
            </a:pPr>
            <a:endParaRPr sz="24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object 5"/>
          <p:cNvSpPr/>
          <p:nvPr/>
        </p:nvSpPr>
        <p:spPr>
          <a:xfrm>
            <a:off x="462990" y="4753560"/>
            <a:ext cx="11127740" cy="1666240"/>
          </a:xfrm>
          <a:custGeom>
            <a:avLst/>
            <a:gdLst/>
            <a:ahLst/>
            <a:cxnLst/>
            <a:rect l="l" t="t" r="r" b="b"/>
            <a:pathLst>
              <a:path w="8345805" h="1249679">
                <a:moveTo>
                  <a:pt x="0" y="956775"/>
                </a:moveTo>
                <a:lnTo>
                  <a:pt x="20295" y="918946"/>
                </a:lnTo>
                <a:lnTo>
                  <a:pt x="41248" y="875656"/>
                </a:lnTo>
                <a:lnTo>
                  <a:pt x="62987" y="828911"/>
                </a:lnTo>
                <a:lnTo>
                  <a:pt x="85641" y="780719"/>
                </a:lnTo>
                <a:lnTo>
                  <a:pt x="109341" y="733086"/>
                </a:lnTo>
                <a:lnTo>
                  <a:pt x="134214" y="688019"/>
                </a:lnTo>
                <a:lnTo>
                  <a:pt x="160392" y="647524"/>
                </a:lnTo>
                <a:lnTo>
                  <a:pt x="188003" y="613609"/>
                </a:lnTo>
                <a:lnTo>
                  <a:pt x="217177" y="588280"/>
                </a:lnTo>
                <a:lnTo>
                  <a:pt x="280730" y="571407"/>
                </a:lnTo>
                <a:lnTo>
                  <a:pt x="308479" y="581250"/>
                </a:lnTo>
                <a:lnTo>
                  <a:pt x="370689" y="631939"/>
                </a:lnTo>
                <a:lnTo>
                  <a:pt x="404354" y="669270"/>
                </a:lnTo>
                <a:lnTo>
                  <a:pt x="439195" y="712247"/>
                </a:lnTo>
                <a:lnTo>
                  <a:pt x="474815" y="759113"/>
                </a:lnTo>
                <a:lnTo>
                  <a:pt x="510817" y="808109"/>
                </a:lnTo>
                <a:lnTo>
                  <a:pt x="546802" y="857479"/>
                </a:lnTo>
                <a:lnTo>
                  <a:pt x="582374" y="905463"/>
                </a:lnTo>
                <a:lnTo>
                  <a:pt x="617134" y="950305"/>
                </a:lnTo>
                <a:lnTo>
                  <a:pt x="650684" y="990246"/>
                </a:lnTo>
                <a:lnTo>
                  <a:pt x="682629" y="1023528"/>
                </a:lnTo>
                <a:lnTo>
                  <a:pt x="712569" y="1048393"/>
                </a:lnTo>
                <a:lnTo>
                  <a:pt x="774978" y="1066492"/>
                </a:lnTo>
                <a:lnTo>
                  <a:pt x="806614" y="1053941"/>
                </a:lnTo>
                <a:lnTo>
                  <a:pt x="835609" y="1029138"/>
                </a:lnTo>
                <a:lnTo>
                  <a:pt x="862556" y="995790"/>
                </a:lnTo>
                <a:lnTo>
                  <a:pt x="888048" y="957605"/>
                </a:lnTo>
                <a:lnTo>
                  <a:pt x="912679" y="918291"/>
                </a:lnTo>
                <a:lnTo>
                  <a:pt x="937042" y="881555"/>
                </a:lnTo>
                <a:lnTo>
                  <a:pt x="961730" y="851104"/>
                </a:lnTo>
                <a:lnTo>
                  <a:pt x="987337" y="830646"/>
                </a:lnTo>
                <a:lnTo>
                  <a:pt x="1014457" y="823889"/>
                </a:lnTo>
                <a:lnTo>
                  <a:pt x="1037651" y="831741"/>
                </a:lnTo>
                <a:lnTo>
                  <a:pt x="1083243" y="879743"/>
                </a:lnTo>
                <a:lnTo>
                  <a:pt x="1105907" y="914448"/>
                </a:lnTo>
                <a:lnTo>
                  <a:pt x="1128658" y="952661"/>
                </a:lnTo>
                <a:lnTo>
                  <a:pt x="1151632" y="991657"/>
                </a:lnTo>
                <a:lnTo>
                  <a:pt x="1174959" y="1028716"/>
                </a:lnTo>
                <a:lnTo>
                  <a:pt x="1198774" y="1061114"/>
                </a:lnTo>
                <a:lnTo>
                  <a:pt x="1223210" y="1086130"/>
                </a:lnTo>
                <a:lnTo>
                  <a:pt x="1248398" y="1101042"/>
                </a:lnTo>
                <a:lnTo>
                  <a:pt x="1274473" y="1103126"/>
                </a:lnTo>
                <a:lnTo>
                  <a:pt x="1301567" y="1089660"/>
                </a:lnTo>
                <a:lnTo>
                  <a:pt x="1332208" y="1048786"/>
                </a:lnTo>
                <a:lnTo>
                  <a:pt x="1361510" y="981308"/>
                </a:lnTo>
                <a:lnTo>
                  <a:pt x="1375927" y="939714"/>
                </a:lnTo>
                <a:lnTo>
                  <a:pt x="1390332" y="894012"/>
                </a:lnTo>
                <a:lnTo>
                  <a:pt x="1404832" y="845052"/>
                </a:lnTo>
                <a:lnTo>
                  <a:pt x="1419535" y="793682"/>
                </a:lnTo>
                <a:lnTo>
                  <a:pt x="1434547" y="740749"/>
                </a:lnTo>
                <a:lnTo>
                  <a:pt x="1449978" y="687101"/>
                </a:lnTo>
                <a:lnTo>
                  <a:pt x="1465933" y="633587"/>
                </a:lnTo>
                <a:lnTo>
                  <a:pt x="1482520" y="581054"/>
                </a:lnTo>
                <a:lnTo>
                  <a:pt x="1499847" y="530350"/>
                </a:lnTo>
                <a:lnTo>
                  <a:pt x="1518022" y="482324"/>
                </a:lnTo>
                <a:lnTo>
                  <a:pt x="1537152" y="437824"/>
                </a:lnTo>
                <a:lnTo>
                  <a:pt x="1557344" y="397697"/>
                </a:lnTo>
                <a:lnTo>
                  <a:pt x="1578706" y="362792"/>
                </a:lnTo>
                <a:lnTo>
                  <a:pt x="1625369" y="312039"/>
                </a:lnTo>
                <a:lnTo>
                  <a:pt x="1678001" y="292347"/>
                </a:lnTo>
                <a:lnTo>
                  <a:pt x="1701265" y="295027"/>
                </a:lnTo>
                <a:lnTo>
                  <a:pt x="1751651" y="319413"/>
                </a:lnTo>
                <a:lnTo>
                  <a:pt x="1806577" y="365491"/>
                </a:lnTo>
                <a:lnTo>
                  <a:pt x="1835517" y="395287"/>
                </a:lnTo>
                <a:lnTo>
                  <a:pt x="1865321" y="428853"/>
                </a:lnTo>
                <a:lnTo>
                  <a:pt x="1895899" y="465637"/>
                </a:lnTo>
                <a:lnTo>
                  <a:pt x="1927159" y="505089"/>
                </a:lnTo>
                <a:lnTo>
                  <a:pt x="1959013" y="546656"/>
                </a:lnTo>
                <a:lnTo>
                  <a:pt x="1991368" y="589789"/>
                </a:lnTo>
                <a:lnTo>
                  <a:pt x="2024136" y="633936"/>
                </a:lnTo>
                <a:lnTo>
                  <a:pt x="2057226" y="678546"/>
                </a:lnTo>
                <a:lnTo>
                  <a:pt x="2090547" y="723067"/>
                </a:lnTo>
                <a:lnTo>
                  <a:pt x="2124008" y="766948"/>
                </a:lnTo>
                <a:lnTo>
                  <a:pt x="2157520" y="809639"/>
                </a:lnTo>
                <a:lnTo>
                  <a:pt x="2190992" y="850588"/>
                </a:lnTo>
                <a:lnTo>
                  <a:pt x="2224334" y="889243"/>
                </a:lnTo>
                <a:lnTo>
                  <a:pt x="2257455" y="925055"/>
                </a:lnTo>
                <a:lnTo>
                  <a:pt x="2290265" y="957470"/>
                </a:lnTo>
                <a:lnTo>
                  <a:pt x="2322673" y="985939"/>
                </a:lnTo>
                <a:lnTo>
                  <a:pt x="2354590" y="1009911"/>
                </a:lnTo>
                <a:lnTo>
                  <a:pt x="2416586" y="1042155"/>
                </a:lnTo>
                <a:lnTo>
                  <a:pt x="2475530" y="1049794"/>
                </a:lnTo>
                <a:lnTo>
                  <a:pt x="2503111" y="1043332"/>
                </a:lnTo>
                <a:lnTo>
                  <a:pt x="2558499" y="1010986"/>
                </a:lnTo>
                <a:lnTo>
                  <a:pt x="2613992" y="956377"/>
                </a:lnTo>
                <a:lnTo>
                  <a:pt x="2641705" y="922086"/>
                </a:lnTo>
                <a:lnTo>
                  <a:pt x="2669356" y="883864"/>
                </a:lnTo>
                <a:lnTo>
                  <a:pt x="2696917" y="842255"/>
                </a:lnTo>
                <a:lnTo>
                  <a:pt x="2724359" y="797804"/>
                </a:lnTo>
                <a:lnTo>
                  <a:pt x="2751652" y="751057"/>
                </a:lnTo>
                <a:lnTo>
                  <a:pt x="2778766" y="702558"/>
                </a:lnTo>
                <a:lnTo>
                  <a:pt x="2805674" y="652852"/>
                </a:lnTo>
                <a:lnTo>
                  <a:pt x="2832345" y="602483"/>
                </a:lnTo>
                <a:lnTo>
                  <a:pt x="2858751" y="551997"/>
                </a:lnTo>
                <a:lnTo>
                  <a:pt x="2884863" y="501938"/>
                </a:lnTo>
                <a:lnTo>
                  <a:pt x="2910650" y="452852"/>
                </a:lnTo>
                <a:lnTo>
                  <a:pt x="2936084" y="405282"/>
                </a:lnTo>
                <a:lnTo>
                  <a:pt x="2961137" y="359775"/>
                </a:lnTo>
                <a:lnTo>
                  <a:pt x="2985777" y="316874"/>
                </a:lnTo>
                <a:lnTo>
                  <a:pt x="3009978" y="277124"/>
                </a:lnTo>
                <a:lnTo>
                  <a:pt x="3033708" y="241071"/>
                </a:lnTo>
                <a:lnTo>
                  <a:pt x="3056940" y="209259"/>
                </a:lnTo>
                <a:lnTo>
                  <a:pt x="3101790" y="160538"/>
                </a:lnTo>
                <a:lnTo>
                  <a:pt x="3144295" y="135319"/>
                </a:lnTo>
                <a:lnTo>
                  <a:pt x="3164595" y="132885"/>
                </a:lnTo>
                <a:lnTo>
                  <a:pt x="3185602" y="138500"/>
                </a:lnTo>
                <a:lnTo>
                  <a:pt x="3224504" y="173371"/>
                </a:lnTo>
                <a:lnTo>
                  <a:pt x="3259788" y="235154"/>
                </a:lnTo>
                <a:lnTo>
                  <a:pt x="3276272" y="274409"/>
                </a:lnTo>
                <a:lnTo>
                  <a:pt x="3292091" y="318318"/>
                </a:lnTo>
                <a:lnTo>
                  <a:pt x="3307324" y="366189"/>
                </a:lnTo>
                <a:lnTo>
                  <a:pt x="3322051" y="417331"/>
                </a:lnTo>
                <a:lnTo>
                  <a:pt x="3336351" y="471052"/>
                </a:lnTo>
                <a:lnTo>
                  <a:pt x="3350303" y="526661"/>
                </a:lnTo>
                <a:lnTo>
                  <a:pt x="3363989" y="583468"/>
                </a:lnTo>
                <a:lnTo>
                  <a:pt x="3377486" y="640779"/>
                </a:lnTo>
                <a:lnTo>
                  <a:pt x="3390876" y="697904"/>
                </a:lnTo>
                <a:lnTo>
                  <a:pt x="3404236" y="754151"/>
                </a:lnTo>
                <a:lnTo>
                  <a:pt x="3417648" y="808829"/>
                </a:lnTo>
                <a:lnTo>
                  <a:pt x="3431191" y="861247"/>
                </a:lnTo>
                <a:lnTo>
                  <a:pt x="3444943" y="910713"/>
                </a:lnTo>
                <a:lnTo>
                  <a:pt x="3458986" y="956535"/>
                </a:lnTo>
                <a:lnTo>
                  <a:pt x="3473398" y="998023"/>
                </a:lnTo>
                <a:lnTo>
                  <a:pt x="3488259" y="1034484"/>
                </a:lnTo>
                <a:lnTo>
                  <a:pt x="3519648" y="1089562"/>
                </a:lnTo>
                <a:lnTo>
                  <a:pt x="3553789" y="1116237"/>
                </a:lnTo>
                <a:lnTo>
                  <a:pt x="3575497" y="1117337"/>
                </a:lnTo>
                <a:lnTo>
                  <a:pt x="3598023" y="1108638"/>
                </a:lnTo>
                <a:lnTo>
                  <a:pt x="3645159" y="1065809"/>
                </a:lnTo>
                <a:lnTo>
                  <a:pt x="3669582" y="1033659"/>
                </a:lnTo>
                <a:lnTo>
                  <a:pt x="3694452" y="995672"/>
                </a:lnTo>
                <a:lnTo>
                  <a:pt x="3719675" y="952837"/>
                </a:lnTo>
                <a:lnTo>
                  <a:pt x="3745159" y="906146"/>
                </a:lnTo>
                <a:lnTo>
                  <a:pt x="3770810" y="856588"/>
                </a:lnTo>
                <a:lnTo>
                  <a:pt x="3796536" y="805152"/>
                </a:lnTo>
                <a:lnTo>
                  <a:pt x="3822243" y="752830"/>
                </a:lnTo>
                <a:lnTo>
                  <a:pt x="3847838" y="700612"/>
                </a:lnTo>
                <a:lnTo>
                  <a:pt x="3873229" y="649487"/>
                </a:lnTo>
                <a:lnTo>
                  <a:pt x="3898322" y="600445"/>
                </a:lnTo>
                <a:lnTo>
                  <a:pt x="3923024" y="554477"/>
                </a:lnTo>
                <a:lnTo>
                  <a:pt x="3947243" y="512572"/>
                </a:lnTo>
                <a:lnTo>
                  <a:pt x="3970885" y="475721"/>
                </a:lnTo>
                <a:lnTo>
                  <a:pt x="3993858" y="444914"/>
                </a:lnTo>
                <a:lnTo>
                  <a:pt x="4037422" y="405391"/>
                </a:lnTo>
                <a:lnTo>
                  <a:pt x="4057827" y="398656"/>
                </a:lnTo>
                <a:lnTo>
                  <a:pt x="4081780" y="402226"/>
                </a:lnTo>
                <a:lnTo>
                  <a:pt x="4126275" y="440842"/>
                </a:lnTo>
                <a:lnTo>
                  <a:pt x="4147068" y="473210"/>
                </a:lnTo>
                <a:lnTo>
                  <a:pt x="4167056" y="512500"/>
                </a:lnTo>
                <a:lnTo>
                  <a:pt x="4186366" y="557372"/>
                </a:lnTo>
                <a:lnTo>
                  <a:pt x="4205121" y="606488"/>
                </a:lnTo>
                <a:lnTo>
                  <a:pt x="4223446" y="658509"/>
                </a:lnTo>
                <a:lnTo>
                  <a:pt x="4241466" y="712096"/>
                </a:lnTo>
                <a:lnTo>
                  <a:pt x="4259305" y="765910"/>
                </a:lnTo>
                <a:lnTo>
                  <a:pt x="4277089" y="818612"/>
                </a:lnTo>
                <a:lnTo>
                  <a:pt x="4294941" y="868864"/>
                </a:lnTo>
                <a:lnTo>
                  <a:pt x="4312987" y="915327"/>
                </a:lnTo>
                <a:lnTo>
                  <a:pt x="4331352" y="956661"/>
                </a:lnTo>
                <a:lnTo>
                  <a:pt x="4350158" y="991529"/>
                </a:lnTo>
                <a:lnTo>
                  <a:pt x="4389600" y="1036506"/>
                </a:lnTo>
                <a:lnTo>
                  <a:pt x="4421990" y="1047538"/>
                </a:lnTo>
                <a:lnTo>
                  <a:pt x="4455679" y="1042946"/>
                </a:lnTo>
                <a:lnTo>
                  <a:pt x="4490279" y="1025993"/>
                </a:lnTo>
                <a:lnTo>
                  <a:pt x="4525401" y="999945"/>
                </a:lnTo>
                <a:lnTo>
                  <a:pt x="4560658" y="968067"/>
                </a:lnTo>
                <a:lnTo>
                  <a:pt x="4595660" y="933622"/>
                </a:lnTo>
                <a:lnTo>
                  <a:pt x="4630021" y="899877"/>
                </a:lnTo>
                <a:lnTo>
                  <a:pt x="4663350" y="870095"/>
                </a:lnTo>
                <a:lnTo>
                  <a:pt x="4695261" y="847541"/>
                </a:lnTo>
                <a:lnTo>
                  <a:pt x="4725365" y="835481"/>
                </a:lnTo>
                <a:lnTo>
                  <a:pt x="4753273" y="837178"/>
                </a:lnTo>
                <a:lnTo>
                  <a:pt x="4796841" y="880304"/>
                </a:lnTo>
                <a:lnTo>
                  <a:pt x="4815380" y="917117"/>
                </a:lnTo>
                <a:lnTo>
                  <a:pt x="4832435" y="960712"/>
                </a:lnTo>
                <a:lnTo>
                  <a:pt x="4848515" y="1008552"/>
                </a:lnTo>
                <a:lnTo>
                  <a:pt x="4864129" y="1058100"/>
                </a:lnTo>
                <a:lnTo>
                  <a:pt x="4879788" y="1106817"/>
                </a:lnTo>
                <a:lnTo>
                  <a:pt x="4896001" y="1152166"/>
                </a:lnTo>
                <a:lnTo>
                  <a:pt x="4913277" y="1191608"/>
                </a:lnTo>
                <a:lnTo>
                  <a:pt x="4953057" y="1242625"/>
                </a:lnTo>
                <a:lnTo>
                  <a:pt x="4976581" y="1249123"/>
                </a:lnTo>
                <a:lnTo>
                  <a:pt x="5000153" y="1241447"/>
                </a:lnTo>
                <a:lnTo>
                  <a:pt x="5050251" y="1192382"/>
                </a:lnTo>
                <a:lnTo>
                  <a:pt x="5076725" y="1155129"/>
                </a:lnTo>
                <a:lnTo>
                  <a:pt x="5104113" y="1112155"/>
                </a:lnTo>
                <a:lnTo>
                  <a:pt x="5132390" y="1065527"/>
                </a:lnTo>
                <a:lnTo>
                  <a:pt x="5161529" y="1017314"/>
                </a:lnTo>
                <a:lnTo>
                  <a:pt x="5191505" y="969586"/>
                </a:lnTo>
                <a:lnTo>
                  <a:pt x="5222291" y="924409"/>
                </a:lnTo>
                <a:lnTo>
                  <a:pt x="5253861" y="883854"/>
                </a:lnTo>
                <a:lnTo>
                  <a:pt x="5286189" y="849989"/>
                </a:lnTo>
                <a:lnTo>
                  <a:pt x="5319249" y="824881"/>
                </a:lnTo>
                <a:lnTo>
                  <a:pt x="5388636" y="808091"/>
                </a:lnTo>
                <a:lnTo>
                  <a:pt x="5426909" y="815682"/>
                </a:lnTo>
                <a:lnTo>
                  <a:pt x="5467275" y="831523"/>
                </a:lnTo>
                <a:lnTo>
                  <a:pt x="5509178" y="853763"/>
                </a:lnTo>
                <a:lnTo>
                  <a:pt x="5552060" y="880552"/>
                </a:lnTo>
                <a:lnTo>
                  <a:pt x="5595362" y="910038"/>
                </a:lnTo>
                <a:lnTo>
                  <a:pt x="5638528" y="940371"/>
                </a:lnTo>
                <a:lnTo>
                  <a:pt x="5681000" y="969701"/>
                </a:lnTo>
                <a:lnTo>
                  <a:pt x="5722220" y="996175"/>
                </a:lnTo>
                <a:lnTo>
                  <a:pt x="5761631" y="1017943"/>
                </a:lnTo>
                <a:lnTo>
                  <a:pt x="5798676" y="1033155"/>
                </a:lnTo>
                <a:lnTo>
                  <a:pt x="5832795" y="1039960"/>
                </a:lnTo>
                <a:lnTo>
                  <a:pt x="5863433" y="1036506"/>
                </a:lnTo>
                <a:lnTo>
                  <a:pt x="5911859" y="995425"/>
                </a:lnTo>
                <a:lnTo>
                  <a:pt x="5930500" y="960839"/>
                </a:lnTo>
                <a:lnTo>
                  <a:pt x="5946472" y="919528"/>
                </a:lnTo>
                <a:lnTo>
                  <a:pt x="5960560" y="873469"/>
                </a:lnTo>
                <a:lnTo>
                  <a:pt x="5973547" y="824639"/>
                </a:lnTo>
                <a:lnTo>
                  <a:pt x="5986217" y="775018"/>
                </a:lnTo>
                <a:lnTo>
                  <a:pt x="5999355" y="726581"/>
                </a:lnTo>
                <a:lnTo>
                  <a:pt x="6013745" y="681308"/>
                </a:lnTo>
                <a:lnTo>
                  <a:pt x="6030170" y="641176"/>
                </a:lnTo>
                <a:lnTo>
                  <a:pt x="6049416" y="608164"/>
                </a:lnTo>
                <a:lnTo>
                  <a:pt x="6099502" y="571407"/>
                </a:lnTo>
                <a:lnTo>
                  <a:pt x="6124972" y="570992"/>
                </a:lnTo>
                <a:lnTo>
                  <a:pt x="6152930" y="579609"/>
                </a:lnTo>
                <a:lnTo>
                  <a:pt x="6215094" y="618332"/>
                </a:lnTo>
                <a:lnTo>
                  <a:pt x="6248692" y="645636"/>
                </a:lnTo>
                <a:lnTo>
                  <a:pt x="6283563" y="676366"/>
                </a:lnTo>
                <a:lnTo>
                  <a:pt x="6319403" y="709120"/>
                </a:lnTo>
                <a:lnTo>
                  <a:pt x="6355908" y="742497"/>
                </a:lnTo>
                <a:lnTo>
                  <a:pt x="6392774" y="775095"/>
                </a:lnTo>
                <a:lnTo>
                  <a:pt x="6429698" y="805514"/>
                </a:lnTo>
                <a:lnTo>
                  <a:pt x="6466376" y="832350"/>
                </a:lnTo>
                <a:lnTo>
                  <a:pt x="6502504" y="854204"/>
                </a:lnTo>
                <a:lnTo>
                  <a:pt x="6537778" y="869672"/>
                </a:lnTo>
                <a:lnTo>
                  <a:pt x="6571895" y="877355"/>
                </a:lnTo>
                <a:lnTo>
                  <a:pt x="6604551" y="875850"/>
                </a:lnTo>
                <a:lnTo>
                  <a:pt x="6655856" y="847561"/>
                </a:lnTo>
                <a:lnTo>
                  <a:pt x="6694567" y="794735"/>
                </a:lnTo>
                <a:lnTo>
                  <a:pt x="6713020" y="759563"/>
                </a:lnTo>
                <a:lnTo>
                  <a:pt x="6730972" y="719527"/>
                </a:lnTo>
                <a:lnTo>
                  <a:pt x="6748502" y="675357"/>
                </a:lnTo>
                <a:lnTo>
                  <a:pt x="6765686" y="627784"/>
                </a:lnTo>
                <a:lnTo>
                  <a:pt x="6782602" y="577538"/>
                </a:lnTo>
                <a:lnTo>
                  <a:pt x="6799326" y="525351"/>
                </a:lnTo>
                <a:lnTo>
                  <a:pt x="6815936" y="471952"/>
                </a:lnTo>
                <a:lnTo>
                  <a:pt x="6832509" y="418073"/>
                </a:lnTo>
                <a:lnTo>
                  <a:pt x="6849121" y="364443"/>
                </a:lnTo>
                <a:lnTo>
                  <a:pt x="6865851" y="311795"/>
                </a:lnTo>
                <a:lnTo>
                  <a:pt x="6882775" y="260858"/>
                </a:lnTo>
                <a:lnTo>
                  <a:pt x="6899969" y="212363"/>
                </a:lnTo>
                <a:lnTo>
                  <a:pt x="6917512" y="167041"/>
                </a:lnTo>
                <a:lnTo>
                  <a:pt x="6935480" y="125622"/>
                </a:lnTo>
                <a:lnTo>
                  <a:pt x="6953951" y="88837"/>
                </a:lnTo>
                <a:lnTo>
                  <a:pt x="6992707" y="32093"/>
                </a:lnTo>
                <a:lnTo>
                  <a:pt x="7034398" y="2654"/>
                </a:lnTo>
                <a:lnTo>
                  <a:pt x="7056537" y="0"/>
                </a:lnTo>
                <a:lnTo>
                  <a:pt x="7077843" y="5755"/>
                </a:lnTo>
                <a:lnTo>
                  <a:pt x="7123230" y="40192"/>
                </a:lnTo>
                <a:lnTo>
                  <a:pt x="7171738" y="100674"/>
                </a:lnTo>
                <a:lnTo>
                  <a:pt x="7196946" y="138985"/>
                </a:lnTo>
                <a:lnTo>
                  <a:pt x="7222673" y="181771"/>
                </a:lnTo>
                <a:lnTo>
                  <a:pt x="7248832" y="228353"/>
                </a:lnTo>
                <a:lnTo>
                  <a:pt x="7275336" y="278054"/>
                </a:lnTo>
                <a:lnTo>
                  <a:pt x="7302099" y="330193"/>
                </a:lnTo>
                <a:lnTo>
                  <a:pt x="7329034" y="384093"/>
                </a:lnTo>
                <a:lnTo>
                  <a:pt x="7356053" y="439075"/>
                </a:lnTo>
                <a:lnTo>
                  <a:pt x="7383070" y="494460"/>
                </a:lnTo>
                <a:lnTo>
                  <a:pt x="7409997" y="549570"/>
                </a:lnTo>
                <a:lnTo>
                  <a:pt x="7436748" y="603725"/>
                </a:lnTo>
                <a:lnTo>
                  <a:pt x="7463235" y="656247"/>
                </a:lnTo>
                <a:lnTo>
                  <a:pt x="7489372" y="706458"/>
                </a:lnTo>
                <a:lnTo>
                  <a:pt x="7515072" y="753678"/>
                </a:lnTo>
                <a:lnTo>
                  <a:pt x="7540248" y="797230"/>
                </a:lnTo>
                <a:lnTo>
                  <a:pt x="7564812" y="836434"/>
                </a:lnTo>
                <a:lnTo>
                  <a:pt x="7588678" y="870611"/>
                </a:lnTo>
                <a:lnTo>
                  <a:pt x="7633967" y="921173"/>
                </a:lnTo>
                <a:lnTo>
                  <a:pt x="7675420" y="943486"/>
                </a:lnTo>
                <a:lnTo>
                  <a:pt x="7698311" y="941794"/>
                </a:lnTo>
                <a:lnTo>
                  <a:pt x="7741268" y="908657"/>
                </a:lnTo>
                <a:lnTo>
                  <a:pt x="7780885" y="842907"/>
                </a:lnTo>
                <a:lnTo>
                  <a:pt x="7799602" y="800450"/>
                </a:lnTo>
                <a:lnTo>
                  <a:pt x="7817675" y="753017"/>
                </a:lnTo>
                <a:lnTo>
                  <a:pt x="7835170" y="701667"/>
                </a:lnTo>
                <a:lnTo>
                  <a:pt x="7852150" y="647458"/>
                </a:lnTo>
                <a:lnTo>
                  <a:pt x="7868680" y="591450"/>
                </a:lnTo>
                <a:lnTo>
                  <a:pt x="7884823" y="534701"/>
                </a:lnTo>
                <a:lnTo>
                  <a:pt x="7900644" y="478271"/>
                </a:lnTo>
                <a:lnTo>
                  <a:pt x="7916206" y="423218"/>
                </a:lnTo>
                <a:lnTo>
                  <a:pt x="7931574" y="370602"/>
                </a:lnTo>
                <a:lnTo>
                  <a:pt x="7946812" y="321482"/>
                </a:lnTo>
                <a:lnTo>
                  <a:pt x="7961984" y="276915"/>
                </a:lnTo>
                <a:lnTo>
                  <a:pt x="7977153" y="237962"/>
                </a:lnTo>
                <a:lnTo>
                  <a:pt x="8007743" y="181132"/>
                </a:lnTo>
                <a:lnTo>
                  <a:pt x="8039093" y="159462"/>
                </a:lnTo>
                <a:lnTo>
                  <a:pt x="8057572" y="162226"/>
                </a:lnTo>
                <a:lnTo>
                  <a:pt x="8093790" y="187577"/>
                </a:lnTo>
                <a:lnTo>
                  <a:pt x="8129123" y="236716"/>
                </a:lnTo>
                <a:lnTo>
                  <a:pt x="8163687" y="306472"/>
                </a:lnTo>
                <a:lnTo>
                  <a:pt x="8180718" y="348090"/>
                </a:lnTo>
                <a:lnTo>
                  <a:pt x="8197602" y="393673"/>
                </a:lnTo>
                <a:lnTo>
                  <a:pt x="8214352" y="442823"/>
                </a:lnTo>
                <a:lnTo>
                  <a:pt x="8230985" y="495146"/>
                </a:lnTo>
                <a:lnTo>
                  <a:pt x="8247514" y="550244"/>
                </a:lnTo>
                <a:lnTo>
                  <a:pt x="8263954" y="607720"/>
                </a:lnTo>
                <a:lnTo>
                  <a:pt x="8280321" y="667179"/>
                </a:lnTo>
                <a:lnTo>
                  <a:pt x="8296628" y="728224"/>
                </a:lnTo>
                <a:lnTo>
                  <a:pt x="8312891" y="790458"/>
                </a:lnTo>
                <a:lnTo>
                  <a:pt x="8329125" y="853486"/>
                </a:lnTo>
                <a:lnTo>
                  <a:pt x="8345344" y="916909"/>
                </a:lnTo>
              </a:path>
            </a:pathLst>
          </a:custGeom>
          <a:ln w="28574">
            <a:solidFill>
              <a:srgbClr val="0034EC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92832" y="3738253"/>
            <a:ext cx="2951480" cy="1688903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6773" indent="-847" algn="ctr">
              <a:lnSpc>
                <a:spcPct val="116100"/>
              </a:lnSpc>
              <a:spcBef>
                <a:spcPts val="133"/>
              </a:spcBef>
            </a:pPr>
            <a:r>
              <a:rPr sz="1867" b="1" spc="127" dirty="0">
                <a:latin typeface="Arial"/>
                <a:cs typeface="Arial"/>
              </a:rPr>
              <a:t>анализ</a:t>
            </a:r>
            <a:r>
              <a:rPr sz="1867" b="1" spc="40" dirty="0">
                <a:latin typeface="Arial"/>
                <a:cs typeface="Arial"/>
              </a:rPr>
              <a:t> </a:t>
            </a:r>
            <a:r>
              <a:rPr sz="1867" b="1" spc="160" dirty="0">
                <a:latin typeface="Arial"/>
                <a:cs typeface="Arial"/>
              </a:rPr>
              <a:t>рынка</a:t>
            </a:r>
            <a:r>
              <a:rPr sz="1867" b="1" spc="40" dirty="0">
                <a:latin typeface="Arial"/>
                <a:cs typeface="Arial"/>
              </a:rPr>
              <a:t> </a:t>
            </a:r>
            <a:r>
              <a:rPr sz="1867" b="1" spc="13" dirty="0">
                <a:latin typeface="Arial"/>
                <a:cs typeface="Arial"/>
              </a:rPr>
              <a:t>с </a:t>
            </a:r>
            <a:r>
              <a:rPr sz="1867" b="1" spc="113" dirty="0">
                <a:latin typeface="Arial"/>
                <a:cs typeface="Arial"/>
              </a:rPr>
              <a:t>помощью</a:t>
            </a:r>
            <a:r>
              <a:rPr sz="1867" b="1" spc="40" dirty="0">
                <a:latin typeface="Arial"/>
                <a:cs typeface="Arial"/>
              </a:rPr>
              <a:t> </a:t>
            </a:r>
            <a:r>
              <a:rPr sz="1867" b="1" spc="107" dirty="0">
                <a:latin typeface="Arial"/>
                <a:cs typeface="Arial"/>
              </a:rPr>
              <a:t>специально </a:t>
            </a:r>
            <a:r>
              <a:rPr sz="1867" b="1" spc="127" dirty="0">
                <a:latin typeface="Arial"/>
                <a:cs typeface="Arial"/>
              </a:rPr>
              <a:t>обученных</a:t>
            </a:r>
            <a:r>
              <a:rPr sz="1867" b="1" spc="20" dirty="0">
                <a:latin typeface="Arial"/>
                <a:cs typeface="Arial"/>
              </a:rPr>
              <a:t> </a:t>
            </a:r>
            <a:r>
              <a:rPr sz="1867" b="1" spc="120" dirty="0">
                <a:latin typeface="Arial"/>
                <a:cs typeface="Arial"/>
              </a:rPr>
              <a:t>людей </a:t>
            </a:r>
            <a:r>
              <a:rPr sz="1867" spc="80" dirty="0">
                <a:latin typeface="Arial"/>
                <a:cs typeface="Arial"/>
              </a:rPr>
              <a:t>заказать</a:t>
            </a:r>
            <a:r>
              <a:rPr sz="1867" spc="-13" dirty="0">
                <a:latin typeface="Arial"/>
                <a:cs typeface="Arial"/>
              </a:rPr>
              <a:t> </a:t>
            </a:r>
            <a:r>
              <a:rPr sz="1867" spc="100" dirty="0">
                <a:latin typeface="Arial"/>
                <a:cs typeface="Arial"/>
              </a:rPr>
              <a:t>у</a:t>
            </a:r>
            <a:r>
              <a:rPr sz="1867" spc="-7" dirty="0">
                <a:latin typeface="Arial"/>
                <a:cs typeface="Arial"/>
              </a:rPr>
              <a:t> </a:t>
            </a:r>
            <a:r>
              <a:rPr sz="1867" spc="-13" dirty="0">
                <a:latin typeface="Arial"/>
                <a:cs typeface="Arial"/>
              </a:rPr>
              <a:t>агентства,</a:t>
            </a:r>
            <a:endParaRPr sz="1867">
              <a:latin typeface="Arial"/>
              <a:cs typeface="Arial"/>
            </a:endParaRPr>
          </a:p>
          <a:p>
            <a:pPr algn="ctr">
              <a:spcBef>
                <a:spcPts val="360"/>
              </a:spcBef>
            </a:pPr>
            <a:r>
              <a:rPr sz="1867" spc="133" dirty="0">
                <a:latin typeface="Arial"/>
                <a:cs typeface="Arial"/>
              </a:rPr>
              <a:t>на</a:t>
            </a:r>
            <a:r>
              <a:rPr sz="1867" spc="-33" dirty="0">
                <a:latin typeface="Arial"/>
                <a:cs typeface="Arial"/>
              </a:rPr>
              <a:t> </a:t>
            </a:r>
            <a:r>
              <a:rPr sz="1867" spc="100" dirty="0">
                <a:latin typeface="Arial"/>
                <a:cs typeface="Arial"/>
              </a:rPr>
              <a:t>фрилансе</a:t>
            </a:r>
            <a:endParaRPr sz="1867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624313" y="2195183"/>
            <a:ext cx="3292687" cy="2506562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779761">
              <a:spcBef>
                <a:spcPts val="133"/>
              </a:spcBef>
            </a:pPr>
            <a:r>
              <a:rPr sz="7200" b="1" spc="727" dirty="0">
                <a:solidFill>
                  <a:srgbClr val="0034EC"/>
                </a:solidFill>
                <a:latin typeface="Arial"/>
                <a:cs typeface="Arial"/>
              </a:rPr>
              <a:t>#2</a:t>
            </a:r>
            <a:endParaRPr sz="7200" dirty="0">
              <a:latin typeface="Arial"/>
              <a:cs typeface="Arial"/>
            </a:endParaRPr>
          </a:p>
          <a:p>
            <a:pPr marL="16933" marR="6773" indent="573179">
              <a:lnSpc>
                <a:spcPct val="116100"/>
              </a:lnSpc>
              <a:spcBef>
                <a:spcPts val="3207"/>
              </a:spcBef>
            </a:pPr>
            <a:r>
              <a:rPr sz="1867" b="1" spc="100" dirty="0">
                <a:latin typeface="Arial"/>
                <a:cs typeface="Arial"/>
              </a:rPr>
              <a:t>сделать</a:t>
            </a:r>
            <a:r>
              <a:rPr sz="1867" b="1" spc="20" dirty="0">
                <a:latin typeface="Arial"/>
                <a:cs typeface="Arial"/>
              </a:rPr>
              <a:t> </a:t>
            </a:r>
            <a:r>
              <a:rPr sz="1867" b="1" spc="100" dirty="0">
                <a:latin typeface="Arial"/>
                <a:cs typeface="Arial"/>
              </a:rPr>
              <a:t>самому </a:t>
            </a:r>
            <a:r>
              <a:rPr sz="1867" spc="147" dirty="0">
                <a:latin typeface="Arial"/>
                <a:cs typeface="Arial"/>
              </a:rPr>
              <a:t>провести</a:t>
            </a:r>
            <a:r>
              <a:rPr sz="1867" spc="-13" dirty="0">
                <a:latin typeface="Arial"/>
                <a:cs typeface="Arial"/>
              </a:rPr>
              <a:t> </a:t>
            </a:r>
            <a:r>
              <a:rPr sz="1867" spc="127" dirty="0">
                <a:latin typeface="Arial"/>
                <a:cs typeface="Arial"/>
              </a:rPr>
              <a:t>опросы,</a:t>
            </a:r>
            <a:r>
              <a:rPr sz="1867" spc="-7" dirty="0">
                <a:latin typeface="Arial"/>
                <a:cs typeface="Arial"/>
              </a:rPr>
              <a:t> </a:t>
            </a:r>
            <a:r>
              <a:rPr sz="1867" spc="120" dirty="0">
                <a:latin typeface="Arial"/>
                <a:cs typeface="Arial"/>
              </a:rPr>
              <a:t>изучить </a:t>
            </a:r>
            <a:r>
              <a:rPr sz="1867" spc="160" dirty="0">
                <a:latin typeface="Arial"/>
                <a:cs typeface="Arial"/>
              </a:rPr>
              <a:t>информацию</a:t>
            </a:r>
            <a:r>
              <a:rPr sz="1867" spc="-27" dirty="0">
                <a:latin typeface="Arial"/>
                <a:cs typeface="Arial"/>
              </a:rPr>
              <a:t> </a:t>
            </a:r>
            <a:r>
              <a:rPr sz="1867" spc="133" dirty="0">
                <a:latin typeface="Arial"/>
                <a:cs typeface="Arial"/>
              </a:rPr>
              <a:t>в</a:t>
            </a:r>
            <a:r>
              <a:rPr sz="1867" spc="-27" dirty="0">
                <a:latin typeface="Arial"/>
                <a:cs typeface="Arial"/>
              </a:rPr>
              <a:t> </a:t>
            </a:r>
            <a:r>
              <a:rPr sz="1867" spc="113" dirty="0">
                <a:latin typeface="Arial"/>
                <a:cs typeface="Arial"/>
              </a:rPr>
              <a:t>интернете</a:t>
            </a:r>
            <a:endParaRPr sz="1867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636294" y="2195183"/>
            <a:ext cx="2958253" cy="2061248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791614">
              <a:spcBef>
                <a:spcPts val="133"/>
              </a:spcBef>
            </a:pPr>
            <a:r>
              <a:rPr sz="7200" b="1" spc="727" dirty="0">
                <a:solidFill>
                  <a:srgbClr val="0034EC"/>
                </a:solidFill>
                <a:latin typeface="Arial"/>
                <a:cs typeface="Arial"/>
              </a:rPr>
              <a:t>#3</a:t>
            </a:r>
            <a:endParaRPr sz="7200">
              <a:latin typeface="Arial"/>
              <a:cs typeface="Arial"/>
            </a:endParaRPr>
          </a:p>
          <a:p>
            <a:pPr marL="537620" marR="6773" indent="-521534">
              <a:lnSpc>
                <a:spcPts val="2200"/>
              </a:lnSpc>
              <a:spcBef>
                <a:spcPts val="2880"/>
              </a:spcBef>
            </a:pPr>
            <a:r>
              <a:rPr sz="1867" b="1" spc="147" dirty="0">
                <a:latin typeface="Arial"/>
                <a:cs typeface="Arial"/>
              </a:rPr>
              <a:t>найти/купить</a:t>
            </a:r>
            <a:r>
              <a:rPr sz="1867" b="1" spc="33" dirty="0">
                <a:latin typeface="Arial"/>
                <a:cs typeface="Arial"/>
              </a:rPr>
              <a:t> </a:t>
            </a:r>
            <a:r>
              <a:rPr sz="1867" b="1" spc="73" dirty="0">
                <a:latin typeface="Arial"/>
                <a:cs typeface="Arial"/>
              </a:rPr>
              <a:t>готовые </a:t>
            </a:r>
            <a:r>
              <a:rPr sz="1867" b="1" spc="100" dirty="0">
                <a:latin typeface="Arial"/>
                <a:cs typeface="Arial"/>
              </a:rPr>
              <a:t>исследования</a:t>
            </a:r>
            <a:endParaRPr sz="1867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538635" y="2177579"/>
            <a:ext cx="1071880" cy="1125094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z="7200" b="1" spc="47" dirty="0">
                <a:solidFill>
                  <a:srgbClr val="0034E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#1</a:t>
            </a:r>
            <a:endParaRPr sz="7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460628" y="2076381"/>
            <a:ext cx="4595705" cy="4008967"/>
            <a:chOff x="2595470" y="1557285"/>
            <a:chExt cx="3446779" cy="3006725"/>
          </a:xfrm>
        </p:grpSpPr>
        <p:sp>
          <p:nvSpPr>
            <p:cNvPr id="3" name="object 3"/>
            <p:cNvSpPr/>
            <p:nvPr/>
          </p:nvSpPr>
          <p:spPr>
            <a:xfrm>
              <a:off x="3187412" y="1835415"/>
              <a:ext cx="2289810" cy="2289810"/>
            </a:xfrm>
            <a:custGeom>
              <a:avLst/>
              <a:gdLst/>
              <a:ahLst/>
              <a:cxnLst/>
              <a:rect l="l" t="t" r="r" b="b"/>
              <a:pathLst>
                <a:path w="2289810" h="2289810">
                  <a:moveTo>
                    <a:pt x="1144750" y="2289501"/>
                  </a:moveTo>
                  <a:lnTo>
                    <a:pt x="1096360" y="2288497"/>
                  </a:lnTo>
                  <a:lnTo>
                    <a:pt x="1048482" y="2285511"/>
                  </a:lnTo>
                  <a:lnTo>
                    <a:pt x="1001155" y="2280582"/>
                  </a:lnTo>
                  <a:lnTo>
                    <a:pt x="954420" y="2273751"/>
                  </a:lnTo>
                  <a:lnTo>
                    <a:pt x="908316" y="2265057"/>
                  </a:lnTo>
                  <a:lnTo>
                    <a:pt x="862883" y="2254540"/>
                  </a:lnTo>
                  <a:lnTo>
                    <a:pt x="818160" y="2242239"/>
                  </a:lnTo>
                  <a:lnTo>
                    <a:pt x="774188" y="2228195"/>
                  </a:lnTo>
                  <a:lnTo>
                    <a:pt x="731006" y="2212447"/>
                  </a:lnTo>
                  <a:lnTo>
                    <a:pt x="688654" y="2195034"/>
                  </a:lnTo>
                  <a:lnTo>
                    <a:pt x="647171" y="2175998"/>
                  </a:lnTo>
                  <a:lnTo>
                    <a:pt x="606597" y="2155376"/>
                  </a:lnTo>
                  <a:lnTo>
                    <a:pt x="566973" y="2133209"/>
                  </a:lnTo>
                  <a:lnTo>
                    <a:pt x="528337" y="2109538"/>
                  </a:lnTo>
                  <a:lnTo>
                    <a:pt x="490730" y="2084400"/>
                  </a:lnTo>
                  <a:lnTo>
                    <a:pt x="454191" y="2057837"/>
                  </a:lnTo>
                  <a:lnTo>
                    <a:pt x="418759" y="2029888"/>
                  </a:lnTo>
                  <a:lnTo>
                    <a:pt x="384476" y="2000593"/>
                  </a:lnTo>
                  <a:lnTo>
                    <a:pt x="351380" y="1969990"/>
                  </a:lnTo>
                  <a:lnTo>
                    <a:pt x="319511" y="1938121"/>
                  </a:lnTo>
                  <a:lnTo>
                    <a:pt x="288909" y="1905025"/>
                  </a:lnTo>
                  <a:lnTo>
                    <a:pt x="259613" y="1870742"/>
                  </a:lnTo>
                  <a:lnTo>
                    <a:pt x="231664" y="1835311"/>
                  </a:lnTo>
                  <a:lnTo>
                    <a:pt x="205101" y="1798771"/>
                  </a:lnTo>
                  <a:lnTo>
                    <a:pt x="179963" y="1761164"/>
                  </a:lnTo>
                  <a:lnTo>
                    <a:pt x="156292" y="1722528"/>
                  </a:lnTo>
                  <a:lnTo>
                    <a:pt x="134125" y="1682904"/>
                  </a:lnTo>
                  <a:lnTo>
                    <a:pt x="113503" y="1642330"/>
                  </a:lnTo>
                  <a:lnTo>
                    <a:pt x="94467" y="1600847"/>
                  </a:lnTo>
                  <a:lnTo>
                    <a:pt x="77054" y="1558495"/>
                  </a:lnTo>
                  <a:lnTo>
                    <a:pt x="61306" y="1515313"/>
                  </a:lnTo>
                  <a:lnTo>
                    <a:pt x="47262" y="1471341"/>
                  </a:lnTo>
                  <a:lnTo>
                    <a:pt x="34961" y="1426618"/>
                  </a:lnTo>
                  <a:lnTo>
                    <a:pt x="24444" y="1381185"/>
                  </a:lnTo>
                  <a:lnTo>
                    <a:pt x="15750" y="1335081"/>
                  </a:lnTo>
                  <a:lnTo>
                    <a:pt x="8919" y="1288346"/>
                  </a:lnTo>
                  <a:lnTo>
                    <a:pt x="3990" y="1241019"/>
                  </a:lnTo>
                  <a:lnTo>
                    <a:pt x="1004" y="1193141"/>
                  </a:lnTo>
                  <a:lnTo>
                    <a:pt x="0" y="1144750"/>
                  </a:lnTo>
                  <a:lnTo>
                    <a:pt x="1004" y="1096360"/>
                  </a:lnTo>
                  <a:lnTo>
                    <a:pt x="3990" y="1048482"/>
                  </a:lnTo>
                  <a:lnTo>
                    <a:pt x="8919" y="1001155"/>
                  </a:lnTo>
                  <a:lnTo>
                    <a:pt x="15750" y="954420"/>
                  </a:lnTo>
                  <a:lnTo>
                    <a:pt x="24444" y="908316"/>
                  </a:lnTo>
                  <a:lnTo>
                    <a:pt x="34961" y="862883"/>
                  </a:lnTo>
                  <a:lnTo>
                    <a:pt x="47262" y="818160"/>
                  </a:lnTo>
                  <a:lnTo>
                    <a:pt x="61306" y="774188"/>
                  </a:lnTo>
                  <a:lnTo>
                    <a:pt x="77054" y="731006"/>
                  </a:lnTo>
                  <a:lnTo>
                    <a:pt x="94467" y="688654"/>
                  </a:lnTo>
                  <a:lnTo>
                    <a:pt x="113503" y="647171"/>
                  </a:lnTo>
                  <a:lnTo>
                    <a:pt x="134125" y="606597"/>
                  </a:lnTo>
                  <a:lnTo>
                    <a:pt x="156292" y="566973"/>
                  </a:lnTo>
                  <a:lnTo>
                    <a:pt x="179963" y="528337"/>
                  </a:lnTo>
                  <a:lnTo>
                    <a:pt x="205101" y="490730"/>
                  </a:lnTo>
                  <a:lnTo>
                    <a:pt x="231664" y="454191"/>
                  </a:lnTo>
                  <a:lnTo>
                    <a:pt x="259613" y="418759"/>
                  </a:lnTo>
                  <a:lnTo>
                    <a:pt x="288909" y="384476"/>
                  </a:lnTo>
                  <a:lnTo>
                    <a:pt x="319511" y="351380"/>
                  </a:lnTo>
                  <a:lnTo>
                    <a:pt x="351380" y="319511"/>
                  </a:lnTo>
                  <a:lnTo>
                    <a:pt x="384476" y="288909"/>
                  </a:lnTo>
                  <a:lnTo>
                    <a:pt x="418759" y="259613"/>
                  </a:lnTo>
                  <a:lnTo>
                    <a:pt x="454191" y="231664"/>
                  </a:lnTo>
                  <a:lnTo>
                    <a:pt x="490730" y="205101"/>
                  </a:lnTo>
                  <a:lnTo>
                    <a:pt x="528337" y="179963"/>
                  </a:lnTo>
                  <a:lnTo>
                    <a:pt x="566973" y="156292"/>
                  </a:lnTo>
                  <a:lnTo>
                    <a:pt x="606597" y="134125"/>
                  </a:lnTo>
                  <a:lnTo>
                    <a:pt x="647171" y="113503"/>
                  </a:lnTo>
                  <a:lnTo>
                    <a:pt x="688654" y="94467"/>
                  </a:lnTo>
                  <a:lnTo>
                    <a:pt x="731006" y="77054"/>
                  </a:lnTo>
                  <a:lnTo>
                    <a:pt x="774188" y="61306"/>
                  </a:lnTo>
                  <a:lnTo>
                    <a:pt x="818160" y="47262"/>
                  </a:lnTo>
                  <a:lnTo>
                    <a:pt x="862883" y="34961"/>
                  </a:lnTo>
                  <a:lnTo>
                    <a:pt x="908316" y="24444"/>
                  </a:lnTo>
                  <a:lnTo>
                    <a:pt x="954420" y="15750"/>
                  </a:lnTo>
                  <a:lnTo>
                    <a:pt x="1001155" y="8919"/>
                  </a:lnTo>
                  <a:lnTo>
                    <a:pt x="1048482" y="3990"/>
                  </a:lnTo>
                  <a:lnTo>
                    <a:pt x="1096360" y="1004"/>
                  </a:lnTo>
                  <a:lnTo>
                    <a:pt x="1144750" y="0"/>
                  </a:lnTo>
                  <a:lnTo>
                    <a:pt x="1195226" y="1112"/>
                  </a:lnTo>
                  <a:lnTo>
                    <a:pt x="1245404" y="4430"/>
                  </a:lnTo>
                  <a:lnTo>
                    <a:pt x="1295221" y="9927"/>
                  </a:lnTo>
                  <a:lnTo>
                    <a:pt x="1344610" y="17576"/>
                  </a:lnTo>
                  <a:lnTo>
                    <a:pt x="1393505" y="27349"/>
                  </a:lnTo>
                  <a:lnTo>
                    <a:pt x="1441840" y="39219"/>
                  </a:lnTo>
                  <a:lnTo>
                    <a:pt x="1489550" y="53159"/>
                  </a:lnTo>
                  <a:lnTo>
                    <a:pt x="1536567" y="69141"/>
                  </a:lnTo>
                  <a:lnTo>
                    <a:pt x="1582828" y="87139"/>
                  </a:lnTo>
                  <a:lnTo>
                    <a:pt x="1628265" y="107124"/>
                  </a:lnTo>
                  <a:lnTo>
                    <a:pt x="1672813" y="129069"/>
                  </a:lnTo>
                  <a:lnTo>
                    <a:pt x="1716405" y="152948"/>
                  </a:lnTo>
                  <a:lnTo>
                    <a:pt x="1758977" y="178733"/>
                  </a:lnTo>
                  <a:lnTo>
                    <a:pt x="1800461" y="206396"/>
                  </a:lnTo>
                  <a:lnTo>
                    <a:pt x="1840793" y="235911"/>
                  </a:lnTo>
                  <a:lnTo>
                    <a:pt x="1879906" y="267249"/>
                  </a:lnTo>
                  <a:lnTo>
                    <a:pt x="1917734" y="300385"/>
                  </a:lnTo>
                  <a:lnTo>
                    <a:pt x="1954212" y="335289"/>
                  </a:lnTo>
                  <a:lnTo>
                    <a:pt x="1989117" y="371767"/>
                  </a:lnTo>
                  <a:lnTo>
                    <a:pt x="2022252" y="409595"/>
                  </a:lnTo>
                  <a:lnTo>
                    <a:pt x="2053591" y="448708"/>
                  </a:lnTo>
                  <a:lnTo>
                    <a:pt x="2083105" y="489040"/>
                  </a:lnTo>
                  <a:lnTo>
                    <a:pt x="2110768" y="530524"/>
                  </a:lnTo>
                  <a:lnTo>
                    <a:pt x="2136553" y="573096"/>
                  </a:lnTo>
                  <a:lnTo>
                    <a:pt x="2160432" y="616688"/>
                  </a:lnTo>
                  <a:lnTo>
                    <a:pt x="2182377" y="661236"/>
                  </a:lnTo>
                  <a:lnTo>
                    <a:pt x="2202363" y="706673"/>
                  </a:lnTo>
                  <a:lnTo>
                    <a:pt x="2220360" y="752934"/>
                  </a:lnTo>
                  <a:lnTo>
                    <a:pt x="2236342" y="799952"/>
                  </a:lnTo>
                  <a:lnTo>
                    <a:pt x="2250282" y="847661"/>
                  </a:lnTo>
                  <a:lnTo>
                    <a:pt x="2262152" y="895996"/>
                  </a:lnTo>
                  <a:lnTo>
                    <a:pt x="2271925" y="944891"/>
                  </a:lnTo>
                  <a:lnTo>
                    <a:pt x="2279574" y="994280"/>
                  </a:lnTo>
                  <a:lnTo>
                    <a:pt x="2285071" y="1044097"/>
                  </a:lnTo>
                  <a:lnTo>
                    <a:pt x="2288389" y="1094275"/>
                  </a:lnTo>
                  <a:lnTo>
                    <a:pt x="2289501" y="1144750"/>
                  </a:lnTo>
                  <a:lnTo>
                    <a:pt x="2288497" y="1193141"/>
                  </a:lnTo>
                  <a:lnTo>
                    <a:pt x="2285511" y="1241019"/>
                  </a:lnTo>
                  <a:lnTo>
                    <a:pt x="2280582" y="1288346"/>
                  </a:lnTo>
                  <a:lnTo>
                    <a:pt x="2273751" y="1335081"/>
                  </a:lnTo>
                  <a:lnTo>
                    <a:pt x="2265057" y="1381185"/>
                  </a:lnTo>
                  <a:lnTo>
                    <a:pt x="2254540" y="1426618"/>
                  </a:lnTo>
                  <a:lnTo>
                    <a:pt x="2242239" y="1471341"/>
                  </a:lnTo>
                  <a:lnTo>
                    <a:pt x="2228195" y="1515313"/>
                  </a:lnTo>
                  <a:lnTo>
                    <a:pt x="2212447" y="1558495"/>
                  </a:lnTo>
                  <a:lnTo>
                    <a:pt x="2195034" y="1600847"/>
                  </a:lnTo>
                  <a:lnTo>
                    <a:pt x="2175998" y="1642330"/>
                  </a:lnTo>
                  <a:lnTo>
                    <a:pt x="2155376" y="1682904"/>
                  </a:lnTo>
                  <a:lnTo>
                    <a:pt x="2133209" y="1722528"/>
                  </a:lnTo>
                  <a:lnTo>
                    <a:pt x="2109538" y="1761164"/>
                  </a:lnTo>
                  <a:lnTo>
                    <a:pt x="2084400" y="1798771"/>
                  </a:lnTo>
                  <a:lnTo>
                    <a:pt x="2057837" y="1835311"/>
                  </a:lnTo>
                  <a:lnTo>
                    <a:pt x="2029888" y="1870742"/>
                  </a:lnTo>
                  <a:lnTo>
                    <a:pt x="2000592" y="1905025"/>
                  </a:lnTo>
                  <a:lnTo>
                    <a:pt x="1969990" y="1938121"/>
                  </a:lnTo>
                  <a:lnTo>
                    <a:pt x="1938121" y="1969990"/>
                  </a:lnTo>
                  <a:lnTo>
                    <a:pt x="1905025" y="2000593"/>
                  </a:lnTo>
                  <a:lnTo>
                    <a:pt x="1870742" y="2029888"/>
                  </a:lnTo>
                  <a:lnTo>
                    <a:pt x="1835310" y="2057837"/>
                  </a:lnTo>
                  <a:lnTo>
                    <a:pt x="1798771" y="2084400"/>
                  </a:lnTo>
                  <a:lnTo>
                    <a:pt x="1761164" y="2109538"/>
                  </a:lnTo>
                  <a:lnTo>
                    <a:pt x="1722528" y="2133209"/>
                  </a:lnTo>
                  <a:lnTo>
                    <a:pt x="1682904" y="2155376"/>
                  </a:lnTo>
                  <a:lnTo>
                    <a:pt x="1642330" y="2175998"/>
                  </a:lnTo>
                  <a:lnTo>
                    <a:pt x="1600847" y="2195034"/>
                  </a:lnTo>
                  <a:lnTo>
                    <a:pt x="1558495" y="2212447"/>
                  </a:lnTo>
                  <a:lnTo>
                    <a:pt x="1515313" y="2228195"/>
                  </a:lnTo>
                  <a:lnTo>
                    <a:pt x="1471341" y="2242239"/>
                  </a:lnTo>
                  <a:lnTo>
                    <a:pt x="1426618" y="2254540"/>
                  </a:lnTo>
                  <a:lnTo>
                    <a:pt x="1381185" y="2265057"/>
                  </a:lnTo>
                  <a:lnTo>
                    <a:pt x="1335081" y="2273751"/>
                  </a:lnTo>
                  <a:lnTo>
                    <a:pt x="1288346" y="2280582"/>
                  </a:lnTo>
                  <a:lnTo>
                    <a:pt x="1241019" y="2285511"/>
                  </a:lnTo>
                  <a:lnTo>
                    <a:pt x="1193141" y="2288497"/>
                  </a:lnTo>
                  <a:lnTo>
                    <a:pt x="1144750" y="2289501"/>
                  </a:lnTo>
                  <a:close/>
                </a:path>
              </a:pathLst>
            </a:custGeom>
            <a:solidFill>
              <a:srgbClr val="0034EC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" name="object 4"/>
            <p:cNvSpPr/>
            <p:nvPr/>
          </p:nvSpPr>
          <p:spPr>
            <a:xfrm>
              <a:off x="2601820" y="1563635"/>
              <a:ext cx="3434079" cy="2994025"/>
            </a:xfrm>
            <a:custGeom>
              <a:avLst/>
              <a:gdLst/>
              <a:ahLst/>
              <a:cxnLst/>
              <a:rect l="l" t="t" r="r" b="b"/>
              <a:pathLst>
                <a:path w="3434079" h="2994025">
                  <a:moveTo>
                    <a:pt x="146458" y="467360"/>
                  </a:moveTo>
                  <a:lnTo>
                    <a:pt x="656659" y="467360"/>
                  </a:lnTo>
                </a:path>
                <a:path w="3434079" h="2994025">
                  <a:moveTo>
                    <a:pt x="146458" y="0"/>
                  </a:moveTo>
                  <a:lnTo>
                    <a:pt x="146458" y="467359"/>
                  </a:lnTo>
                </a:path>
                <a:path w="3434079" h="2994025">
                  <a:moveTo>
                    <a:pt x="200034" y="2526256"/>
                  </a:moveTo>
                  <a:lnTo>
                    <a:pt x="647401" y="2526256"/>
                  </a:lnTo>
                </a:path>
                <a:path w="3434079" h="2994025">
                  <a:moveTo>
                    <a:pt x="200034" y="2993616"/>
                  </a:moveTo>
                  <a:lnTo>
                    <a:pt x="200034" y="2526256"/>
                  </a:lnTo>
                </a:path>
                <a:path w="3434079" h="2994025">
                  <a:moveTo>
                    <a:pt x="3106979" y="2486900"/>
                  </a:moveTo>
                  <a:lnTo>
                    <a:pt x="2659612" y="2486900"/>
                  </a:lnTo>
                </a:path>
                <a:path w="3434079" h="2994025">
                  <a:moveTo>
                    <a:pt x="3106979" y="2954260"/>
                  </a:moveTo>
                  <a:lnTo>
                    <a:pt x="3106979" y="2486900"/>
                  </a:lnTo>
                </a:path>
                <a:path w="3434079" h="2994025">
                  <a:moveTo>
                    <a:pt x="251999" y="1592574"/>
                  </a:moveTo>
                  <a:lnTo>
                    <a:pt x="0" y="1592574"/>
                  </a:lnTo>
                </a:path>
                <a:path w="3434079" h="2994025">
                  <a:moveTo>
                    <a:pt x="3400991" y="505460"/>
                  </a:moveTo>
                  <a:lnTo>
                    <a:pt x="2940445" y="505460"/>
                  </a:lnTo>
                </a:path>
                <a:path w="3434079" h="2994025">
                  <a:moveTo>
                    <a:pt x="3400991" y="38099"/>
                  </a:moveTo>
                  <a:lnTo>
                    <a:pt x="3400991" y="505459"/>
                  </a:lnTo>
                </a:path>
                <a:path w="3434079" h="2994025">
                  <a:moveTo>
                    <a:pt x="3433656" y="1576017"/>
                  </a:moveTo>
                  <a:lnTo>
                    <a:pt x="3181656" y="1576017"/>
                  </a:lnTo>
                </a:path>
              </a:pathLst>
            </a:custGeom>
            <a:ln w="1269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8187229" y="1933246"/>
            <a:ext cx="3061547" cy="988198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6773">
              <a:lnSpc>
                <a:spcPct val="116100"/>
              </a:lnSpc>
              <a:spcBef>
                <a:spcPts val="133"/>
              </a:spcBef>
            </a:pPr>
            <a:r>
              <a:rPr sz="1867" spc="152" dirty="0">
                <a:latin typeface="Arial"/>
                <a:cs typeface="Arial"/>
              </a:rPr>
              <a:t>Потребности</a:t>
            </a:r>
            <a:r>
              <a:rPr sz="1867" spc="-7" dirty="0">
                <a:latin typeface="Arial"/>
                <a:cs typeface="Arial"/>
              </a:rPr>
              <a:t> </a:t>
            </a:r>
            <a:r>
              <a:rPr sz="1867" spc="80" dirty="0">
                <a:latin typeface="Arial"/>
                <a:cs typeface="Arial"/>
              </a:rPr>
              <a:t>в </a:t>
            </a:r>
            <a:r>
              <a:rPr sz="1867" spc="173" dirty="0">
                <a:latin typeface="Arial"/>
                <a:cs typeface="Arial"/>
              </a:rPr>
              <a:t>информации</a:t>
            </a:r>
            <a:r>
              <a:rPr sz="1867" spc="7" dirty="0">
                <a:latin typeface="Arial"/>
                <a:cs typeface="Arial"/>
              </a:rPr>
              <a:t> </a:t>
            </a:r>
            <a:r>
              <a:rPr sz="1867" spc="247" dirty="0">
                <a:latin typeface="Arial"/>
                <a:cs typeface="Arial"/>
              </a:rPr>
              <a:t>и</a:t>
            </a:r>
            <a:r>
              <a:rPr sz="1867" spc="7" dirty="0">
                <a:latin typeface="Arial"/>
                <a:cs typeface="Arial"/>
              </a:rPr>
              <a:t> </a:t>
            </a:r>
            <a:r>
              <a:rPr sz="1867" spc="147" dirty="0">
                <a:latin typeface="Arial"/>
                <a:cs typeface="Arial"/>
              </a:rPr>
              <a:t>способы </a:t>
            </a:r>
            <a:r>
              <a:rPr sz="1867" spc="120" dirty="0">
                <a:latin typeface="Arial"/>
                <a:cs typeface="Arial"/>
              </a:rPr>
              <a:t>её</a:t>
            </a:r>
            <a:r>
              <a:rPr sz="1867" spc="-13" dirty="0">
                <a:latin typeface="Arial"/>
                <a:cs typeface="Arial"/>
              </a:rPr>
              <a:t> </a:t>
            </a:r>
            <a:r>
              <a:rPr sz="1867" spc="152" dirty="0">
                <a:latin typeface="Arial"/>
                <a:cs typeface="Arial"/>
              </a:rPr>
              <a:t>получения</a:t>
            </a:r>
            <a:endParaRPr sz="1867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254291" y="3701472"/>
            <a:ext cx="3431540" cy="654902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6773">
              <a:lnSpc>
                <a:spcPct val="116100"/>
              </a:lnSpc>
              <a:spcBef>
                <a:spcPts val="133"/>
              </a:spcBef>
            </a:pPr>
            <a:r>
              <a:rPr sz="1867" spc="160" dirty="0">
                <a:latin typeface="Arial"/>
                <a:cs typeface="Arial"/>
              </a:rPr>
              <a:t>Поведение</a:t>
            </a:r>
            <a:r>
              <a:rPr sz="1867" dirty="0">
                <a:latin typeface="Arial"/>
                <a:cs typeface="Arial"/>
              </a:rPr>
              <a:t> </a:t>
            </a:r>
            <a:r>
              <a:rPr sz="1867" spc="247" dirty="0">
                <a:latin typeface="Arial"/>
                <a:cs typeface="Arial"/>
              </a:rPr>
              <a:t>при</a:t>
            </a:r>
            <a:r>
              <a:rPr sz="1867" spc="7" dirty="0">
                <a:latin typeface="Arial"/>
                <a:cs typeface="Arial"/>
              </a:rPr>
              <a:t> </a:t>
            </a:r>
            <a:r>
              <a:rPr sz="1867" spc="147" dirty="0">
                <a:latin typeface="Arial"/>
                <a:cs typeface="Arial"/>
              </a:rPr>
              <a:t>покупке, </a:t>
            </a:r>
            <a:r>
              <a:rPr sz="1867" spc="107" dirty="0">
                <a:latin typeface="Arial"/>
                <a:cs typeface="Arial"/>
              </a:rPr>
              <a:t>кто/что</a:t>
            </a:r>
            <a:r>
              <a:rPr sz="1867" spc="7" dirty="0">
                <a:latin typeface="Arial"/>
                <a:cs typeface="Arial"/>
              </a:rPr>
              <a:t> </a:t>
            </a:r>
            <a:r>
              <a:rPr sz="1867" spc="127" dirty="0">
                <a:latin typeface="Arial"/>
                <a:cs typeface="Arial"/>
              </a:rPr>
              <a:t>влияет</a:t>
            </a:r>
            <a:r>
              <a:rPr sz="1867" spc="7" dirty="0">
                <a:latin typeface="Arial"/>
                <a:cs typeface="Arial"/>
              </a:rPr>
              <a:t> </a:t>
            </a:r>
            <a:r>
              <a:rPr sz="1867" spc="140" dirty="0">
                <a:latin typeface="Arial"/>
                <a:cs typeface="Arial"/>
              </a:rPr>
              <a:t>на</a:t>
            </a:r>
            <a:r>
              <a:rPr sz="1867" spc="7" dirty="0">
                <a:latin typeface="Arial"/>
                <a:cs typeface="Arial"/>
              </a:rPr>
              <a:t> </a:t>
            </a:r>
            <a:r>
              <a:rPr sz="1867" spc="180" dirty="0">
                <a:latin typeface="Arial"/>
                <a:cs typeface="Arial"/>
              </a:rPr>
              <a:t>решение</a:t>
            </a:r>
            <a:endParaRPr sz="1867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783690" y="5284886"/>
            <a:ext cx="2544233" cy="651118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6773">
              <a:lnSpc>
                <a:spcPct val="125000"/>
              </a:lnSpc>
              <a:spcBef>
                <a:spcPts val="133"/>
              </a:spcBef>
            </a:pPr>
            <a:r>
              <a:rPr sz="1733" spc="113" dirty="0">
                <a:latin typeface="Arial"/>
                <a:cs typeface="Arial"/>
              </a:rPr>
              <a:t>Интересы,</a:t>
            </a:r>
            <a:r>
              <a:rPr sz="1733" spc="27" dirty="0">
                <a:latin typeface="Arial"/>
                <a:cs typeface="Arial"/>
              </a:rPr>
              <a:t> </a:t>
            </a:r>
            <a:r>
              <a:rPr sz="1733" spc="152" dirty="0">
                <a:latin typeface="Arial"/>
                <a:cs typeface="Arial"/>
              </a:rPr>
              <a:t>привычки, </a:t>
            </a:r>
            <a:r>
              <a:rPr sz="1733" spc="127" dirty="0">
                <a:latin typeface="Arial"/>
                <a:cs typeface="Arial"/>
              </a:rPr>
              <a:t>хобби</a:t>
            </a:r>
            <a:endParaRPr sz="1733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217693" y="5428838"/>
            <a:ext cx="1267459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147" dirty="0">
                <a:latin typeface="Arial"/>
                <a:cs typeface="Arial"/>
              </a:rPr>
              <a:t>Ценности</a:t>
            </a:r>
            <a:endParaRPr sz="1867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42631" y="3659974"/>
            <a:ext cx="2799927" cy="689205"/>
          </a:xfrm>
          <a:prstGeom prst="rect">
            <a:avLst/>
          </a:prstGeom>
        </p:spPr>
        <p:txBody>
          <a:bodyPr vert="horz" wrap="square" lIns="0" tIns="62653" rIns="0" bIns="0" rtlCol="0">
            <a:spAutoFit/>
          </a:bodyPr>
          <a:lstStyle/>
          <a:p>
            <a:pPr marR="6773" algn="r">
              <a:spcBef>
                <a:spcPts val="493"/>
              </a:spcBef>
            </a:pPr>
            <a:r>
              <a:rPr sz="1867" spc="147" dirty="0">
                <a:latin typeface="Arial"/>
                <a:cs typeface="Arial"/>
              </a:rPr>
              <a:t>Образование</a:t>
            </a:r>
            <a:r>
              <a:rPr sz="1867" spc="13" dirty="0">
                <a:latin typeface="Arial"/>
                <a:cs typeface="Arial"/>
              </a:rPr>
              <a:t> </a:t>
            </a:r>
            <a:r>
              <a:rPr sz="1867" spc="247" dirty="0">
                <a:latin typeface="Arial"/>
                <a:cs typeface="Arial"/>
              </a:rPr>
              <a:t>и</a:t>
            </a:r>
            <a:r>
              <a:rPr sz="1867" spc="13" dirty="0">
                <a:latin typeface="Arial"/>
                <a:cs typeface="Arial"/>
              </a:rPr>
              <a:t> </a:t>
            </a:r>
            <a:r>
              <a:rPr sz="1867" spc="80" dirty="0">
                <a:latin typeface="Arial"/>
                <a:cs typeface="Arial"/>
              </a:rPr>
              <a:t>сфера</a:t>
            </a:r>
            <a:endParaRPr sz="1867">
              <a:latin typeface="Arial"/>
              <a:cs typeface="Arial"/>
            </a:endParaRPr>
          </a:p>
          <a:p>
            <a:pPr marR="6773" algn="r">
              <a:spcBef>
                <a:spcPts val="360"/>
              </a:spcBef>
            </a:pPr>
            <a:r>
              <a:rPr sz="1867" spc="107" dirty="0">
                <a:latin typeface="Arial"/>
                <a:cs typeface="Arial"/>
              </a:rPr>
              <a:t>деятельности</a:t>
            </a:r>
            <a:endParaRPr sz="1867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131751" y="1939483"/>
            <a:ext cx="2368973" cy="689205"/>
          </a:xfrm>
          <a:prstGeom prst="rect">
            <a:avLst/>
          </a:prstGeom>
        </p:spPr>
        <p:txBody>
          <a:bodyPr vert="horz" wrap="square" lIns="0" tIns="62653" rIns="0" bIns="0" rtlCol="0">
            <a:spAutoFit/>
          </a:bodyPr>
          <a:lstStyle/>
          <a:p>
            <a:pPr marR="6773" algn="r">
              <a:spcBef>
                <a:spcPts val="493"/>
              </a:spcBef>
            </a:pPr>
            <a:r>
              <a:rPr sz="1867" spc="147" dirty="0">
                <a:latin typeface="Arial"/>
                <a:cs typeface="Arial"/>
              </a:rPr>
              <a:t>Демографические</a:t>
            </a:r>
            <a:endParaRPr sz="1867">
              <a:latin typeface="Arial"/>
              <a:cs typeface="Arial"/>
            </a:endParaRPr>
          </a:p>
          <a:p>
            <a:pPr marR="6773" algn="r">
              <a:spcBef>
                <a:spcPts val="360"/>
              </a:spcBef>
            </a:pPr>
            <a:r>
              <a:rPr sz="1867" spc="200" dirty="0">
                <a:latin typeface="Arial"/>
                <a:cs typeface="Arial"/>
              </a:rPr>
              <a:t>признаки</a:t>
            </a:r>
            <a:endParaRPr sz="1867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682337" y="2260505"/>
            <a:ext cx="147319" cy="3453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133" spc="-533" dirty="0">
                <a:solidFill>
                  <a:srgbClr val="0034EC"/>
                </a:solidFill>
                <a:latin typeface="Arial Black"/>
                <a:cs typeface="Arial Black"/>
              </a:rPr>
              <a:t>1</a:t>
            </a:r>
            <a:endParaRPr sz="2133">
              <a:latin typeface="Arial Black"/>
              <a:cs typeface="Arial Black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801046" y="3744933"/>
            <a:ext cx="198967" cy="3453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133" spc="-127" dirty="0">
                <a:solidFill>
                  <a:srgbClr val="0034EC"/>
                </a:solidFill>
                <a:latin typeface="Arial Black"/>
                <a:cs typeface="Arial Black"/>
              </a:rPr>
              <a:t>2</a:t>
            </a:r>
            <a:endParaRPr sz="2133">
              <a:latin typeface="Arial Black"/>
              <a:cs typeface="Arial Black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233270" y="5509615"/>
            <a:ext cx="200660" cy="3453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133" spc="-113" dirty="0">
                <a:solidFill>
                  <a:srgbClr val="0034EC"/>
                </a:solidFill>
                <a:latin typeface="Arial Black"/>
                <a:cs typeface="Arial Black"/>
              </a:rPr>
              <a:t>3</a:t>
            </a:r>
            <a:endParaRPr sz="2133">
              <a:latin typeface="Arial Black"/>
              <a:cs typeface="Arial Black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957084" y="5500258"/>
            <a:ext cx="226907" cy="3453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133" spc="93" dirty="0">
                <a:solidFill>
                  <a:srgbClr val="0034EC"/>
                </a:solidFill>
                <a:latin typeface="Arial Black"/>
                <a:cs typeface="Arial Black"/>
              </a:rPr>
              <a:t>4</a:t>
            </a:r>
            <a:endParaRPr sz="2133">
              <a:latin typeface="Arial Black"/>
              <a:cs typeface="Arial Black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629066" y="3741727"/>
            <a:ext cx="202353" cy="3453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133" spc="-107" dirty="0">
                <a:solidFill>
                  <a:srgbClr val="0034EC"/>
                </a:solidFill>
                <a:latin typeface="Arial Black"/>
                <a:cs typeface="Arial Black"/>
              </a:rPr>
              <a:t>5</a:t>
            </a:r>
            <a:endParaRPr sz="2133">
              <a:latin typeface="Arial Black"/>
              <a:cs typeface="Arial Black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857445" y="2202857"/>
            <a:ext cx="213360" cy="3453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133" spc="-13" dirty="0">
                <a:solidFill>
                  <a:srgbClr val="0034EC"/>
                </a:solidFill>
                <a:latin typeface="Arial Black"/>
                <a:cs typeface="Arial Black"/>
              </a:rPr>
              <a:t>6</a:t>
            </a:r>
            <a:endParaRPr sz="2133">
              <a:latin typeface="Arial Black"/>
              <a:cs typeface="Arial Black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3805092" y="2632712"/>
            <a:ext cx="3906520" cy="2894753"/>
            <a:chOff x="2853819" y="1974533"/>
            <a:chExt cx="2929890" cy="2171065"/>
          </a:xfrm>
        </p:grpSpPr>
        <p:sp>
          <p:nvSpPr>
            <p:cNvPr id="18" name="object 18"/>
            <p:cNvSpPr/>
            <p:nvPr/>
          </p:nvSpPr>
          <p:spPr>
            <a:xfrm>
              <a:off x="2853817" y="1974544"/>
              <a:ext cx="2929890" cy="2171065"/>
            </a:xfrm>
            <a:custGeom>
              <a:avLst/>
              <a:gdLst/>
              <a:ahLst/>
              <a:cxnLst/>
              <a:rect l="l" t="t" r="r" b="b"/>
              <a:pathLst>
                <a:path w="2929890" h="2171065">
                  <a:moveTo>
                    <a:pt x="112915" y="1121714"/>
                  </a:moveTo>
                  <a:lnTo>
                    <a:pt x="0" y="1121714"/>
                  </a:lnTo>
                  <a:lnTo>
                    <a:pt x="0" y="1234643"/>
                  </a:lnTo>
                  <a:lnTo>
                    <a:pt x="112915" y="1234643"/>
                  </a:lnTo>
                  <a:lnTo>
                    <a:pt x="112915" y="1121714"/>
                  </a:lnTo>
                  <a:close/>
                </a:path>
                <a:path w="2929890" h="2171065">
                  <a:moveTo>
                    <a:pt x="436943" y="2057628"/>
                  </a:moveTo>
                  <a:lnTo>
                    <a:pt x="324027" y="2057628"/>
                  </a:lnTo>
                  <a:lnTo>
                    <a:pt x="324027" y="2170557"/>
                  </a:lnTo>
                  <a:lnTo>
                    <a:pt x="436943" y="2170557"/>
                  </a:lnTo>
                  <a:lnTo>
                    <a:pt x="436943" y="2057628"/>
                  </a:lnTo>
                  <a:close/>
                </a:path>
                <a:path w="2929890" h="2171065">
                  <a:moveTo>
                    <a:pt x="452183" y="0"/>
                  </a:moveTo>
                  <a:lnTo>
                    <a:pt x="339267" y="0"/>
                  </a:lnTo>
                  <a:lnTo>
                    <a:pt x="339267" y="112915"/>
                  </a:lnTo>
                  <a:lnTo>
                    <a:pt x="452183" y="112915"/>
                  </a:lnTo>
                  <a:lnTo>
                    <a:pt x="452183" y="0"/>
                  </a:lnTo>
                  <a:close/>
                </a:path>
                <a:path w="2929890" h="2171065">
                  <a:moveTo>
                    <a:pt x="2447137" y="2019528"/>
                  </a:moveTo>
                  <a:lnTo>
                    <a:pt x="2334222" y="2019528"/>
                  </a:lnTo>
                  <a:lnTo>
                    <a:pt x="2334222" y="2132457"/>
                  </a:lnTo>
                  <a:lnTo>
                    <a:pt x="2447137" y="2132457"/>
                  </a:lnTo>
                  <a:lnTo>
                    <a:pt x="2447137" y="2019528"/>
                  </a:lnTo>
                  <a:close/>
                </a:path>
                <a:path w="2929890" h="2171065">
                  <a:moveTo>
                    <a:pt x="2728074" y="38100"/>
                  </a:moveTo>
                  <a:lnTo>
                    <a:pt x="2615146" y="38100"/>
                  </a:lnTo>
                  <a:lnTo>
                    <a:pt x="2615146" y="151015"/>
                  </a:lnTo>
                  <a:lnTo>
                    <a:pt x="2728074" y="151015"/>
                  </a:lnTo>
                  <a:lnTo>
                    <a:pt x="2728074" y="38100"/>
                  </a:lnTo>
                  <a:close/>
                </a:path>
                <a:path w="2929890" h="2171065">
                  <a:moveTo>
                    <a:pt x="2929648" y="1111554"/>
                  </a:moveTo>
                  <a:lnTo>
                    <a:pt x="2816733" y="1111554"/>
                  </a:lnTo>
                  <a:lnTo>
                    <a:pt x="2816733" y="1224483"/>
                  </a:lnTo>
                  <a:lnTo>
                    <a:pt x="2929648" y="1224483"/>
                  </a:lnTo>
                  <a:lnTo>
                    <a:pt x="2929648" y="1111554"/>
                  </a:lnTo>
                  <a:close/>
                </a:path>
              </a:pathLst>
            </a:custGeom>
            <a:solidFill>
              <a:srgbClr val="0034EC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9" name="object 19"/>
            <p:cNvPicPr/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857196" y="2443250"/>
              <a:ext cx="1030097" cy="1030097"/>
            </a:xfrm>
            <a:prstGeom prst="rect">
              <a:avLst/>
            </a:prstGeom>
          </p:spPr>
        </p:pic>
      </p:grpSp>
      <p:sp>
        <p:nvSpPr>
          <p:cNvPr id="20" name="object 20"/>
          <p:cNvSpPr txBox="1">
            <a:spLocks noGrp="1"/>
          </p:cNvSpPr>
          <p:nvPr>
            <p:ph type="title"/>
          </p:nvPr>
        </p:nvSpPr>
        <p:spPr>
          <a:xfrm>
            <a:off x="1012543" y="502356"/>
            <a:ext cx="9521612" cy="919974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z="5867" spc="440" dirty="0">
                <a:solidFill>
                  <a:srgbClr val="000000"/>
                </a:solidFill>
              </a:rPr>
              <a:t>Определяем</a:t>
            </a:r>
            <a:r>
              <a:rPr sz="5867" spc="107" dirty="0">
                <a:solidFill>
                  <a:srgbClr val="000000"/>
                </a:solidFill>
              </a:rPr>
              <a:t> </a:t>
            </a:r>
            <a:r>
              <a:rPr sz="5867" spc="560" dirty="0">
                <a:solidFill>
                  <a:srgbClr val="000000"/>
                </a:solidFill>
              </a:rPr>
              <a:t>критерии</a:t>
            </a:r>
            <a:endParaRPr sz="5867"/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34089" y="2457387"/>
            <a:ext cx="9093056" cy="3514011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78875" y="426615"/>
            <a:ext cx="10281408" cy="919974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lang="ru-RU" sz="5867" spc="500" dirty="0">
                <a:solidFill>
                  <a:srgbClr val="000000"/>
                </a:solidFill>
              </a:rPr>
              <a:t>Шаг</a:t>
            </a:r>
            <a:r>
              <a:rPr sz="5867" spc="80" dirty="0">
                <a:solidFill>
                  <a:srgbClr val="000000"/>
                </a:solidFill>
              </a:rPr>
              <a:t> </a:t>
            </a:r>
            <a:r>
              <a:rPr lang="ru-RU" sz="5867" spc="360" dirty="0">
                <a:solidFill>
                  <a:srgbClr val="000000"/>
                </a:solidFill>
              </a:rPr>
              <a:t>1: </a:t>
            </a:r>
            <a:r>
              <a:rPr lang="ru-RU" spc="253" dirty="0">
                <a:solidFill>
                  <a:srgbClr val="000000"/>
                </a:solidFill>
                <a:latin typeface="Arial"/>
                <a:cs typeface="Arial"/>
              </a:rPr>
              <a:t>Сегментация</a:t>
            </a:r>
            <a:r>
              <a:rPr spc="-53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pc="253" dirty="0">
                <a:solidFill>
                  <a:srgbClr val="000000"/>
                </a:solidFill>
                <a:latin typeface="Arial"/>
                <a:cs typeface="Arial"/>
              </a:rPr>
              <a:t>покупателей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554725" y="5995783"/>
            <a:ext cx="632460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b="1" spc="220" dirty="0">
                <a:solidFill>
                  <a:srgbClr val="0034EC"/>
                </a:solidFill>
                <a:latin typeface="Arial"/>
                <a:cs typeface="Arial"/>
              </a:rPr>
              <a:t>Муж</a:t>
            </a:r>
            <a:endParaRPr sz="1867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318459" y="5995783"/>
            <a:ext cx="1188720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b="1" spc="113" dirty="0">
                <a:solidFill>
                  <a:srgbClr val="0034EC"/>
                </a:solidFill>
                <a:latin typeface="Arial"/>
                <a:cs typeface="Arial"/>
              </a:rPr>
              <a:t>Флорист</a:t>
            </a:r>
            <a:endParaRPr sz="1867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173880" y="5995783"/>
            <a:ext cx="1326725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b="1" spc="180" dirty="0">
                <a:solidFill>
                  <a:srgbClr val="0034EC"/>
                </a:solidFill>
                <a:latin typeface="Arial"/>
                <a:cs typeface="Arial"/>
              </a:rPr>
              <a:t>Женщина</a:t>
            </a:r>
            <a:endParaRPr sz="1867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206921" y="5993686"/>
            <a:ext cx="1103207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b="1" spc="100" dirty="0">
                <a:solidFill>
                  <a:srgbClr val="0034EC"/>
                </a:solidFill>
                <a:latin typeface="Arial"/>
                <a:cs typeface="Arial"/>
              </a:rPr>
              <a:t>Студент</a:t>
            </a:r>
            <a:endParaRPr sz="1867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030813" y="6002453"/>
            <a:ext cx="1408007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b="1" spc="147" dirty="0">
                <a:solidFill>
                  <a:srgbClr val="0034EC"/>
                </a:solidFill>
                <a:latin typeface="Arial"/>
                <a:cs typeface="Arial"/>
              </a:rPr>
              <a:t>Школьник</a:t>
            </a:r>
            <a:endParaRPr sz="1867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203214" y="3523925"/>
            <a:ext cx="4027593" cy="2548467"/>
            <a:chOff x="3152410" y="2320121"/>
            <a:chExt cx="3020695" cy="1911350"/>
          </a:xfrm>
        </p:grpSpPr>
        <p:sp>
          <p:nvSpPr>
            <p:cNvPr id="3" name="object 3"/>
            <p:cNvSpPr/>
            <p:nvPr/>
          </p:nvSpPr>
          <p:spPr>
            <a:xfrm>
              <a:off x="3304806" y="2472524"/>
              <a:ext cx="2868295" cy="1758950"/>
            </a:xfrm>
            <a:custGeom>
              <a:avLst/>
              <a:gdLst/>
              <a:ahLst/>
              <a:cxnLst/>
              <a:rect l="l" t="t" r="r" b="b"/>
              <a:pathLst>
                <a:path w="2868295" h="1758950">
                  <a:moveTo>
                    <a:pt x="2868257" y="0"/>
                  </a:moveTo>
                  <a:lnTo>
                    <a:pt x="0" y="0"/>
                  </a:lnTo>
                  <a:lnTo>
                    <a:pt x="0" y="1606550"/>
                  </a:lnTo>
                  <a:lnTo>
                    <a:pt x="0" y="1758950"/>
                  </a:lnTo>
                  <a:lnTo>
                    <a:pt x="2868257" y="1758950"/>
                  </a:lnTo>
                  <a:lnTo>
                    <a:pt x="2868257" y="1606550"/>
                  </a:lnTo>
                  <a:lnTo>
                    <a:pt x="2868257" y="0"/>
                  </a:lnTo>
                  <a:close/>
                </a:path>
              </a:pathLst>
            </a:custGeom>
            <a:solidFill>
              <a:srgbClr val="0034EC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" name="object 4"/>
            <p:cNvSpPr/>
            <p:nvPr/>
          </p:nvSpPr>
          <p:spPr>
            <a:xfrm>
              <a:off x="3152410" y="2320121"/>
              <a:ext cx="2868295" cy="1758950"/>
            </a:xfrm>
            <a:custGeom>
              <a:avLst/>
              <a:gdLst/>
              <a:ahLst/>
              <a:cxnLst/>
              <a:rect l="l" t="t" r="r" b="b"/>
              <a:pathLst>
                <a:path w="2868295" h="1758950">
                  <a:moveTo>
                    <a:pt x="2868252" y="1758950"/>
                  </a:moveTo>
                  <a:lnTo>
                    <a:pt x="0" y="1758950"/>
                  </a:lnTo>
                  <a:lnTo>
                    <a:pt x="0" y="0"/>
                  </a:lnTo>
                  <a:lnTo>
                    <a:pt x="2868252" y="0"/>
                  </a:lnTo>
                  <a:lnTo>
                    <a:pt x="2868252" y="175895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82337" y="219721"/>
            <a:ext cx="10146194" cy="919974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28786">
              <a:lnSpc>
                <a:spcPct val="100000"/>
              </a:lnSpc>
              <a:spcBef>
                <a:spcPts val="133"/>
              </a:spcBef>
            </a:pPr>
            <a:r>
              <a:rPr lang="ru-RU" sz="5867" spc="500" dirty="0">
                <a:solidFill>
                  <a:srgbClr val="000000"/>
                </a:solidFill>
              </a:rPr>
              <a:t>Шаг</a:t>
            </a:r>
            <a:r>
              <a:rPr lang="ru-RU" sz="5867" spc="80" dirty="0">
                <a:solidFill>
                  <a:srgbClr val="000000"/>
                </a:solidFill>
              </a:rPr>
              <a:t> </a:t>
            </a:r>
            <a:r>
              <a:rPr lang="ru-RU" sz="5867" spc="360" dirty="0">
                <a:solidFill>
                  <a:srgbClr val="000000"/>
                </a:solidFill>
              </a:rPr>
              <a:t>2: </a:t>
            </a:r>
            <a:r>
              <a:rPr lang="ru-RU" sz="5867" spc="393" dirty="0">
                <a:solidFill>
                  <a:srgbClr val="000000"/>
                </a:solidFill>
              </a:rPr>
              <a:t>Портрет</a:t>
            </a:r>
            <a:r>
              <a:rPr sz="5867" spc="80" dirty="0">
                <a:solidFill>
                  <a:srgbClr val="000000"/>
                </a:solidFill>
              </a:rPr>
              <a:t> </a:t>
            </a:r>
            <a:r>
              <a:rPr sz="5867" spc="407" dirty="0">
                <a:solidFill>
                  <a:srgbClr val="000000"/>
                </a:solidFill>
              </a:rPr>
              <a:t>покупателя</a:t>
            </a:r>
            <a:endParaRPr sz="5867" dirty="0"/>
          </a:p>
        </p:txBody>
      </p:sp>
      <p:sp>
        <p:nvSpPr>
          <p:cNvPr id="6" name="object 6"/>
          <p:cNvSpPr txBox="1"/>
          <p:nvPr/>
        </p:nvSpPr>
        <p:spPr>
          <a:xfrm>
            <a:off x="4203214" y="3523925"/>
            <a:ext cx="3824393" cy="2442335"/>
          </a:xfrm>
          <a:prstGeom prst="rect">
            <a:avLst/>
          </a:prstGeom>
          <a:ln w="25399">
            <a:solidFill>
              <a:srgbClr val="0034EC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533" dirty="0">
              <a:latin typeface="Times New Roman"/>
              <a:cs typeface="Times New Roman"/>
            </a:endParaRPr>
          </a:p>
          <a:p>
            <a:pPr>
              <a:spcBef>
                <a:spcPts val="13"/>
              </a:spcBef>
            </a:pPr>
            <a:endParaRPr sz="2600" dirty="0">
              <a:latin typeface="Times New Roman"/>
              <a:cs typeface="Times New Roman"/>
            </a:endParaRPr>
          </a:p>
          <a:p>
            <a:pPr marL="467348" marR="441949" indent="228594">
              <a:lnSpc>
                <a:spcPct val="101600"/>
              </a:lnSpc>
            </a:pPr>
            <a:r>
              <a:rPr sz="2133" b="1" spc="180" dirty="0">
                <a:latin typeface="Arial"/>
                <a:cs typeface="Arial"/>
              </a:rPr>
              <a:t>Какая</a:t>
            </a:r>
            <a:r>
              <a:rPr sz="2133" b="1" spc="33" dirty="0">
                <a:latin typeface="Arial"/>
                <a:cs typeface="Arial"/>
              </a:rPr>
              <a:t> </a:t>
            </a:r>
            <a:r>
              <a:rPr sz="2133" b="1" spc="127" dirty="0">
                <a:latin typeface="Arial"/>
                <a:cs typeface="Arial"/>
              </a:rPr>
              <a:t>проблема </a:t>
            </a:r>
            <a:r>
              <a:rPr sz="2133" b="1" spc="100" dirty="0">
                <a:latin typeface="Arial"/>
                <a:cs typeface="Arial"/>
              </a:rPr>
              <a:t>есть</a:t>
            </a:r>
            <a:r>
              <a:rPr sz="2133" b="1" spc="40" dirty="0">
                <a:latin typeface="Arial"/>
                <a:cs typeface="Arial"/>
              </a:rPr>
              <a:t> </a:t>
            </a:r>
            <a:r>
              <a:rPr sz="2133" b="1" spc="173" dirty="0">
                <a:latin typeface="Arial"/>
                <a:cs typeface="Arial"/>
              </a:rPr>
              <a:t>у</a:t>
            </a:r>
            <a:r>
              <a:rPr sz="2133" b="1" spc="40" dirty="0">
                <a:latin typeface="Arial"/>
                <a:cs typeface="Arial"/>
              </a:rPr>
              <a:t> </a:t>
            </a:r>
            <a:r>
              <a:rPr lang="ru-RU" sz="2133" b="1" spc="127" dirty="0">
                <a:latin typeface="Arial"/>
                <a:cs typeface="Arial"/>
              </a:rPr>
              <a:t>покупателя</a:t>
            </a:r>
            <a:r>
              <a:rPr sz="2133" b="1" spc="127" dirty="0">
                <a:latin typeface="Arial"/>
                <a:cs typeface="Arial"/>
              </a:rPr>
              <a:t>?</a:t>
            </a:r>
            <a:endParaRPr lang="ru-RU" sz="2133" b="1" spc="127" dirty="0">
              <a:latin typeface="Arial"/>
              <a:cs typeface="Arial"/>
            </a:endParaRPr>
          </a:p>
          <a:p>
            <a:pPr marL="467348" marR="441949" indent="228594">
              <a:lnSpc>
                <a:spcPct val="101600"/>
              </a:lnSpc>
            </a:pPr>
            <a:endParaRPr lang="ru-RU" sz="2133" b="1" spc="127" dirty="0">
              <a:latin typeface="Arial"/>
              <a:cs typeface="Arial"/>
            </a:endParaRPr>
          </a:p>
          <a:p>
            <a:pPr marL="467348" marR="441949" indent="228594">
              <a:lnSpc>
                <a:spcPct val="101600"/>
              </a:lnSpc>
            </a:pPr>
            <a:endParaRPr lang="ru-RU" sz="2133" b="1" spc="127" dirty="0">
              <a:latin typeface="Arial"/>
              <a:cs typeface="Arial"/>
            </a:endParaRPr>
          </a:p>
          <a:p>
            <a:pPr marL="467348" marR="441949" indent="228594">
              <a:lnSpc>
                <a:spcPct val="101600"/>
              </a:lnSpc>
            </a:pPr>
            <a:endParaRPr sz="2133" dirty="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48209" y="2801332"/>
            <a:ext cx="2713567" cy="877163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6933" marR="6773" algn="ctr">
              <a:lnSpc>
                <a:spcPts val="2200"/>
              </a:lnSpc>
              <a:spcBef>
                <a:spcPts val="240"/>
              </a:spcBef>
            </a:pPr>
            <a:r>
              <a:rPr sz="1867" spc="107" dirty="0">
                <a:latin typeface="Arial"/>
                <a:cs typeface="Arial"/>
              </a:rPr>
              <a:t>М/Ж?</a:t>
            </a:r>
            <a:r>
              <a:rPr sz="1867" spc="-13" dirty="0">
                <a:latin typeface="Arial"/>
                <a:cs typeface="Arial"/>
              </a:rPr>
              <a:t> </a:t>
            </a:r>
            <a:r>
              <a:rPr sz="1867" spc="120" dirty="0">
                <a:latin typeface="Arial"/>
                <a:cs typeface="Arial"/>
              </a:rPr>
              <a:t>Сколько</a:t>
            </a:r>
            <a:r>
              <a:rPr sz="1867" spc="-7" dirty="0">
                <a:latin typeface="Arial"/>
                <a:cs typeface="Arial"/>
              </a:rPr>
              <a:t> </a:t>
            </a:r>
            <a:r>
              <a:rPr sz="1867" spc="-27" dirty="0">
                <a:latin typeface="Arial"/>
                <a:cs typeface="Arial"/>
              </a:rPr>
              <a:t>лет? </a:t>
            </a:r>
            <a:r>
              <a:rPr sz="1867" dirty="0">
                <a:latin typeface="Arial"/>
                <a:cs typeface="Arial"/>
              </a:rPr>
              <a:t>Где</a:t>
            </a:r>
            <a:r>
              <a:rPr sz="1867" spc="-33" dirty="0">
                <a:latin typeface="Arial"/>
                <a:cs typeface="Arial"/>
              </a:rPr>
              <a:t> </a:t>
            </a:r>
            <a:r>
              <a:rPr sz="1867" spc="127" dirty="0">
                <a:latin typeface="Arial"/>
                <a:cs typeface="Arial"/>
              </a:rPr>
              <a:t>живёт?</a:t>
            </a:r>
            <a:r>
              <a:rPr sz="1867" spc="-33" dirty="0">
                <a:latin typeface="Arial"/>
                <a:cs typeface="Arial"/>
              </a:rPr>
              <a:t> </a:t>
            </a:r>
            <a:r>
              <a:rPr sz="1867" spc="120" dirty="0">
                <a:latin typeface="Arial"/>
                <a:cs typeface="Arial"/>
              </a:rPr>
              <a:t>Семейное </a:t>
            </a:r>
            <a:r>
              <a:rPr sz="1867" spc="127" dirty="0">
                <a:latin typeface="Arial"/>
                <a:cs typeface="Arial"/>
              </a:rPr>
              <a:t>положение?</a:t>
            </a:r>
            <a:endParaRPr sz="1867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17711" y="4347035"/>
            <a:ext cx="2174240" cy="876308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algn="ctr">
              <a:lnSpc>
                <a:spcPts val="2219"/>
              </a:lnSpc>
              <a:spcBef>
                <a:spcPts val="133"/>
              </a:spcBef>
            </a:pPr>
            <a:r>
              <a:rPr sz="1867" spc="127" dirty="0">
                <a:latin typeface="Arial"/>
                <a:cs typeface="Arial"/>
              </a:rPr>
              <a:t>Чем</a:t>
            </a:r>
            <a:r>
              <a:rPr sz="1867" spc="-27" dirty="0">
                <a:latin typeface="Arial"/>
                <a:cs typeface="Arial"/>
              </a:rPr>
              <a:t> </a:t>
            </a:r>
            <a:r>
              <a:rPr sz="1867" spc="80" dirty="0">
                <a:latin typeface="Arial"/>
                <a:cs typeface="Arial"/>
              </a:rPr>
              <a:t>занимается?</a:t>
            </a:r>
            <a:endParaRPr sz="1867">
              <a:latin typeface="Arial"/>
              <a:cs typeface="Arial"/>
            </a:endParaRPr>
          </a:p>
          <a:p>
            <a:pPr marL="172714" marR="162556" indent="-847" algn="ctr">
              <a:lnSpc>
                <a:spcPts val="2200"/>
              </a:lnSpc>
              <a:spcBef>
                <a:spcPts val="87"/>
              </a:spcBef>
            </a:pPr>
            <a:r>
              <a:rPr sz="1867" spc="107" dirty="0">
                <a:latin typeface="Arial"/>
                <a:cs typeface="Arial"/>
              </a:rPr>
              <a:t>Сколько </a:t>
            </a:r>
            <a:r>
              <a:rPr sz="1867" spc="67" dirty="0">
                <a:latin typeface="Arial"/>
                <a:cs typeface="Arial"/>
              </a:rPr>
              <a:t>зарабатывает?</a:t>
            </a:r>
            <a:endParaRPr sz="1867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335010" y="4473735"/>
            <a:ext cx="1601893" cy="595035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343738" marR="6773" indent="-327652">
              <a:lnSpc>
                <a:spcPts val="2200"/>
              </a:lnSpc>
              <a:spcBef>
                <a:spcPts val="240"/>
              </a:spcBef>
            </a:pPr>
            <a:r>
              <a:rPr sz="1867" spc="80" dirty="0">
                <a:latin typeface="Arial"/>
                <a:cs typeface="Arial"/>
              </a:rPr>
              <a:t>Что</a:t>
            </a:r>
            <a:r>
              <a:rPr sz="1867" spc="-27" dirty="0">
                <a:latin typeface="Arial"/>
                <a:cs typeface="Arial"/>
              </a:rPr>
              <a:t> </a:t>
            </a:r>
            <a:r>
              <a:rPr sz="1867" spc="100" dirty="0">
                <a:latin typeface="Arial"/>
                <a:cs typeface="Arial"/>
              </a:rPr>
              <a:t>для</a:t>
            </a:r>
            <a:r>
              <a:rPr sz="1867" spc="-20" dirty="0">
                <a:latin typeface="Arial"/>
                <a:cs typeface="Arial"/>
              </a:rPr>
              <a:t> </a:t>
            </a:r>
            <a:r>
              <a:rPr sz="1867" spc="133" dirty="0">
                <a:latin typeface="Arial"/>
                <a:cs typeface="Arial"/>
              </a:rPr>
              <a:t>него </a:t>
            </a:r>
            <a:r>
              <a:rPr sz="1867" spc="113" dirty="0">
                <a:latin typeface="Arial"/>
                <a:cs typeface="Arial"/>
              </a:rPr>
              <a:t>важно?</a:t>
            </a:r>
            <a:endParaRPr sz="1867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11419" y="6020803"/>
            <a:ext cx="2494280" cy="595035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375064" marR="6773" indent="-358978">
              <a:lnSpc>
                <a:spcPts val="2200"/>
              </a:lnSpc>
              <a:spcBef>
                <a:spcPts val="240"/>
              </a:spcBef>
            </a:pPr>
            <a:r>
              <a:rPr sz="1867" spc="80" dirty="0">
                <a:latin typeface="Arial"/>
                <a:cs typeface="Arial"/>
              </a:rPr>
              <a:t>Что</a:t>
            </a:r>
            <a:r>
              <a:rPr sz="1867" spc="120" dirty="0">
                <a:latin typeface="Arial"/>
                <a:cs typeface="Arial"/>
              </a:rPr>
              <a:t> </a:t>
            </a:r>
            <a:r>
              <a:rPr sz="1867" dirty="0">
                <a:latin typeface="Arial"/>
                <a:cs typeface="Arial"/>
              </a:rPr>
              <a:t>читает,</a:t>
            </a:r>
            <a:r>
              <a:rPr sz="1867" spc="127" dirty="0">
                <a:latin typeface="Arial"/>
                <a:cs typeface="Arial"/>
              </a:rPr>
              <a:t> </a:t>
            </a:r>
            <a:r>
              <a:rPr sz="1867" spc="73" dirty="0">
                <a:latin typeface="Arial"/>
                <a:cs typeface="Arial"/>
              </a:rPr>
              <a:t>смотрит, слушает?</a:t>
            </a:r>
            <a:r>
              <a:rPr sz="1867" spc="7" dirty="0">
                <a:latin typeface="Arial"/>
                <a:cs typeface="Arial"/>
              </a:rPr>
              <a:t> </a:t>
            </a:r>
            <a:r>
              <a:rPr sz="1867" spc="-27" dirty="0">
                <a:latin typeface="Arial"/>
                <a:cs typeface="Arial"/>
              </a:rPr>
              <a:t>Где?</a:t>
            </a:r>
            <a:endParaRPr sz="1867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080806" y="5622841"/>
            <a:ext cx="2109893" cy="877163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6933" marR="6773" algn="ctr">
              <a:lnSpc>
                <a:spcPts val="2200"/>
              </a:lnSpc>
              <a:spcBef>
                <a:spcPts val="240"/>
              </a:spcBef>
            </a:pPr>
            <a:r>
              <a:rPr sz="1867" spc="107" dirty="0">
                <a:latin typeface="Arial"/>
                <a:cs typeface="Arial"/>
              </a:rPr>
              <a:t>На</a:t>
            </a:r>
            <a:r>
              <a:rPr sz="1867" spc="-33" dirty="0">
                <a:latin typeface="Arial"/>
                <a:cs typeface="Arial"/>
              </a:rPr>
              <a:t> </a:t>
            </a:r>
            <a:r>
              <a:rPr sz="1867" spc="87" dirty="0">
                <a:latin typeface="Arial"/>
                <a:cs typeface="Arial"/>
              </a:rPr>
              <a:t>что</a:t>
            </a:r>
            <a:r>
              <a:rPr sz="1867" spc="-33" dirty="0">
                <a:latin typeface="Arial"/>
                <a:cs typeface="Arial"/>
              </a:rPr>
              <a:t> </a:t>
            </a:r>
            <a:r>
              <a:rPr sz="1867" spc="93" dirty="0">
                <a:latin typeface="Arial"/>
                <a:cs typeface="Arial"/>
              </a:rPr>
              <a:t>обращает </a:t>
            </a:r>
            <a:r>
              <a:rPr sz="1867" spc="167" dirty="0">
                <a:latin typeface="Arial"/>
                <a:cs typeface="Arial"/>
              </a:rPr>
              <a:t>внимание</a:t>
            </a:r>
            <a:r>
              <a:rPr sz="1867" spc="-13" dirty="0">
                <a:latin typeface="Arial"/>
                <a:cs typeface="Arial"/>
              </a:rPr>
              <a:t> </a:t>
            </a:r>
            <a:r>
              <a:rPr sz="1867" spc="200" dirty="0">
                <a:latin typeface="Arial"/>
                <a:cs typeface="Arial"/>
              </a:rPr>
              <a:t>при </a:t>
            </a:r>
            <a:r>
              <a:rPr sz="1867" spc="133" dirty="0">
                <a:latin typeface="Arial"/>
                <a:cs typeface="Arial"/>
              </a:rPr>
              <a:t>покупке?</a:t>
            </a:r>
            <a:endParaRPr sz="1867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921810" y="2801332"/>
            <a:ext cx="2508673" cy="877163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6933" marR="6773" algn="ctr">
              <a:lnSpc>
                <a:spcPts val="2200"/>
              </a:lnSpc>
              <a:spcBef>
                <a:spcPts val="240"/>
              </a:spcBef>
            </a:pPr>
            <a:r>
              <a:rPr sz="1867" spc="80" dirty="0">
                <a:latin typeface="Arial"/>
                <a:cs typeface="Arial"/>
              </a:rPr>
              <a:t>Что</a:t>
            </a:r>
            <a:r>
              <a:rPr sz="1867" spc="-27" dirty="0">
                <a:latin typeface="Arial"/>
                <a:cs typeface="Arial"/>
              </a:rPr>
              <a:t> </a:t>
            </a:r>
            <a:r>
              <a:rPr sz="1867" spc="127" dirty="0">
                <a:latin typeface="Arial"/>
                <a:cs typeface="Arial"/>
              </a:rPr>
              <a:t>ему</a:t>
            </a:r>
            <a:r>
              <a:rPr sz="1867" spc="-27" dirty="0">
                <a:latin typeface="Arial"/>
                <a:cs typeface="Arial"/>
              </a:rPr>
              <a:t> </a:t>
            </a:r>
            <a:r>
              <a:rPr sz="1867" spc="113" dirty="0">
                <a:latin typeface="Arial"/>
                <a:cs typeface="Arial"/>
              </a:rPr>
              <a:t>интересно? </a:t>
            </a:r>
            <a:r>
              <a:rPr sz="1867" spc="127" dirty="0">
                <a:latin typeface="Arial"/>
                <a:cs typeface="Arial"/>
              </a:rPr>
              <a:t>Чем</a:t>
            </a:r>
            <a:r>
              <a:rPr sz="1867" spc="-27" dirty="0">
                <a:latin typeface="Arial"/>
                <a:cs typeface="Arial"/>
              </a:rPr>
              <a:t> </a:t>
            </a:r>
            <a:r>
              <a:rPr sz="1867" spc="107" dirty="0">
                <a:latin typeface="Arial"/>
                <a:cs typeface="Arial"/>
              </a:rPr>
              <a:t>занимается</a:t>
            </a:r>
            <a:r>
              <a:rPr sz="1867" spc="-20" dirty="0">
                <a:latin typeface="Arial"/>
                <a:cs typeface="Arial"/>
              </a:rPr>
              <a:t> </a:t>
            </a:r>
            <a:r>
              <a:rPr sz="1867" spc="67" dirty="0">
                <a:latin typeface="Arial"/>
                <a:cs typeface="Arial"/>
              </a:rPr>
              <a:t>в </a:t>
            </a:r>
            <a:r>
              <a:rPr sz="1867" spc="140" dirty="0">
                <a:latin typeface="Arial"/>
                <a:cs typeface="Arial"/>
              </a:rPr>
              <a:t>свободное</a:t>
            </a:r>
            <a:r>
              <a:rPr sz="1867" spc="-7" dirty="0">
                <a:latin typeface="Arial"/>
                <a:cs typeface="Arial"/>
              </a:rPr>
              <a:t> </a:t>
            </a:r>
            <a:r>
              <a:rPr sz="1867" spc="120" dirty="0">
                <a:latin typeface="Arial"/>
                <a:cs typeface="Arial"/>
              </a:rPr>
              <a:t>время?</a:t>
            </a:r>
            <a:endParaRPr sz="1867">
              <a:latin typeface="Arial"/>
              <a:cs typeface="Arial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8168115" y="2973546"/>
            <a:ext cx="524087" cy="338667"/>
            <a:chOff x="6126086" y="1907337"/>
            <a:chExt cx="393065" cy="254000"/>
          </a:xfrm>
        </p:grpSpPr>
        <p:sp>
          <p:nvSpPr>
            <p:cNvPr id="14" name="object 14"/>
            <p:cNvSpPr/>
            <p:nvPr/>
          </p:nvSpPr>
          <p:spPr>
            <a:xfrm>
              <a:off x="6208824" y="1916862"/>
              <a:ext cx="300990" cy="189230"/>
            </a:xfrm>
            <a:custGeom>
              <a:avLst/>
              <a:gdLst/>
              <a:ahLst/>
              <a:cxnLst/>
              <a:rect l="l" t="t" r="r" b="b"/>
              <a:pathLst>
                <a:path w="300990" h="189230">
                  <a:moveTo>
                    <a:pt x="300701" y="0"/>
                  </a:moveTo>
                  <a:lnTo>
                    <a:pt x="0" y="188817"/>
                  </a:lnTo>
                </a:path>
              </a:pathLst>
            </a:custGeom>
            <a:ln w="1904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5" name="object 1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26086" y="2069507"/>
              <a:ext cx="108995" cy="91670"/>
            </a:xfrm>
            <a:prstGeom prst="rect">
              <a:avLst/>
            </a:prstGeom>
          </p:spPr>
        </p:pic>
      </p:grpSp>
      <p:grpSp>
        <p:nvGrpSpPr>
          <p:cNvPr id="16" name="object 16"/>
          <p:cNvGrpSpPr/>
          <p:nvPr/>
        </p:nvGrpSpPr>
        <p:grpSpPr>
          <a:xfrm>
            <a:off x="3660353" y="2973563"/>
            <a:ext cx="524087" cy="338667"/>
            <a:chOff x="2745264" y="1907350"/>
            <a:chExt cx="393065" cy="254000"/>
          </a:xfrm>
        </p:grpSpPr>
        <p:sp>
          <p:nvSpPr>
            <p:cNvPr id="17" name="object 17"/>
            <p:cNvSpPr/>
            <p:nvPr/>
          </p:nvSpPr>
          <p:spPr>
            <a:xfrm>
              <a:off x="2754789" y="1916875"/>
              <a:ext cx="300990" cy="189230"/>
            </a:xfrm>
            <a:custGeom>
              <a:avLst/>
              <a:gdLst/>
              <a:ahLst/>
              <a:cxnLst/>
              <a:rect l="l" t="t" r="r" b="b"/>
              <a:pathLst>
                <a:path w="300989" h="189230">
                  <a:moveTo>
                    <a:pt x="0" y="0"/>
                  </a:moveTo>
                  <a:lnTo>
                    <a:pt x="300701" y="188817"/>
                  </a:lnTo>
                </a:path>
              </a:pathLst>
            </a:custGeom>
            <a:ln w="1904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8" name="object 1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29232" y="2069520"/>
              <a:ext cx="108996" cy="91670"/>
            </a:xfrm>
            <a:prstGeom prst="rect">
              <a:avLst/>
            </a:prstGeom>
          </p:spPr>
        </p:pic>
      </p:grpSp>
      <p:grpSp>
        <p:nvGrpSpPr>
          <p:cNvPr id="19" name="object 19"/>
          <p:cNvGrpSpPr/>
          <p:nvPr/>
        </p:nvGrpSpPr>
        <p:grpSpPr>
          <a:xfrm>
            <a:off x="3578018" y="6097942"/>
            <a:ext cx="524087" cy="338667"/>
            <a:chOff x="2683513" y="4250634"/>
            <a:chExt cx="393065" cy="254000"/>
          </a:xfrm>
        </p:grpSpPr>
        <p:sp>
          <p:nvSpPr>
            <p:cNvPr id="20" name="object 20"/>
            <p:cNvSpPr/>
            <p:nvPr/>
          </p:nvSpPr>
          <p:spPr>
            <a:xfrm>
              <a:off x="2693038" y="4306126"/>
              <a:ext cx="300990" cy="189230"/>
            </a:xfrm>
            <a:custGeom>
              <a:avLst/>
              <a:gdLst/>
              <a:ahLst/>
              <a:cxnLst/>
              <a:rect l="l" t="t" r="r" b="b"/>
              <a:pathLst>
                <a:path w="300989" h="189229">
                  <a:moveTo>
                    <a:pt x="0" y="188844"/>
                  </a:moveTo>
                  <a:lnTo>
                    <a:pt x="300796" y="0"/>
                  </a:lnTo>
                </a:path>
              </a:pathLst>
            </a:custGeom>
            <a:ln w="1904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21" name="object 2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967579" y="4250634"/>
              <a:ext cx="108998" cy="91665"/>
            </a:xfrm>
            <a:prstGeom prst="rect">
              <a:avLst/>
            </a:prstGeom>
          </p:spPr>
        </p:pic>
      </p:grpSp>
      <p:grpSp>
        <p:nvGrpSpPr>
          <p:cNvPr id="22" name="object 22"/>
          <p:cNvGrpSpPr/>
          <p:nvPr/>
        </p:nvGrpSpPr>
        <p:grpSpPr>
          <a:xfrm>
            <a:off x="8540969" y="6097942"/>
            <a:ext cx="524087" cy="338667"/>
            <a:chOff x="6405726" y="4250634"/>
            <a:chExt cx="393065" cy="254000"/>
          </a:xfrm>
        </p:grpSpPr>
        <p:sp>
          <p:nvSpPr>
            <p:cNvPr id="23" name="object 23"/>
            <p:cNvSpPr/>
            <p:nvPr/>
          </p:nvSpPr>
          <p:spPr>
            <a:xfrm>
              <a:off x="6488468" y="4306126"/>
              <a:ext cx="300990" cy="189230"/>
            </a:xfrm>
            <a:custGeom>
              <a:avLst/>
              <a:gdLst/>
              <a:ahLst/>
              <a:cxnLst/>
              <a:rect l="l" t="t" r="r" b="b"/>
              <a:pathLst>
                <a:path w="300990" h="189229">
                  <a:moveTo>
                    <a:pt x="300796" y="188844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24" name="object 2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405726" y="4250634"/>
              <a:ext cx="108997" cy="91665"/>
            </a:xfrm>
            <a:prstGeom prst="rect">
              <a:avLst/>
            </a:prstGeom>
          </p:spPr>
        </p:pic>
      </p:grpSp>
      <p:grpSp>
        <p:nvGrpSpPr>
          <p:cNvPr id="25" name="object 25"/>
          <p:cNvGrpSpPr/>
          <p:nvPr/>
        </p:nvGrpSpPr>
        <p:grpSpPr>
          <a:xfrm>
            <a:off x="3419004" y="4743505"/>
            <a:ext cx="506307" cy="110067"/>
            <a:chOff x="2564253" y="3234806"/>
            <a:chExt cx="379730" cy="82550"/>
          </a:xfrm>
        </p:grpSpPr>
        <p:sp>
          <p:nvSpPr>
            <p:cNvPr id="26" name="object 26"/>
            <p:cNvSpPr/>
            <p:nvPr/>
          </p:nvSpPr>
          <p:spPr>
            <a:xfrm>
              <a:off x="2564253" y="3275796"/>
              <a:ext cx="283845" cy="0"/>
            </a:xfrm>
            <a:custGeom>
              <a:avLst/>
              <a:gdLst/>
              <a:ahLst/>
              <a:cxnLst/>
              <a:rect l="l" t="t" r="r" b="b"/>
              <a:pathLst>
                <a:path w="283844">
                  <a:moveTo>
                    <a:pt x="0" y="0"/>
                  </a:moveTo>
                  <a:lnTo>
                    <a:pt x="283299" y="0"/>
                  </a:lnTo>
                </a:path>
              </a:pathLst>
            </a:custGeom>
            <a:ln w="1904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27" name="object 2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838028" y="3234806"/>
              <a:ext cx="105500" cy="81980"/>
            </a:xfrm>
            <a:prstGeom prst="rect">
              <a:avLst/>
            </a:prstGeom>
          </p:spPr>
        </p:pic>
      </p:grpSp>
      <p:grpSp>
        <p:nvGrpSpPr>
          <p:cNvPr id="28" name="object 28"/>
          <p:cNvGrpSpPr/>
          <p:nvPr/>
        </p:nvGrpSpPr>
        <p:grpSpPr>
          <a:xfrm>
            <a:off x="8440965" y="4743505"/>
            <a:ext cx="506307" cy="110067"/>
            <a:chOff x="6330724" y="3234806"/>
            <a:chExt cx="379730" cy="82550"/>
          </a:xfrm>
        </p:grpSpPr>
        <p:sp>
          <p:nvSpPr>
            <p:cNvPr id="29" name="object 29"/>
            <p:cNvSpPr/>
            <p:nvPr/>
          </p:nvSpPr>
          <p:spPr>
            <a:xfrm>
              <a:off x="6426700" y="3275796"/>
              <a:ext cx="283210" cy="0"/>
            </a:xfrm>
            <a:custGeom>
              <a:avLst/>
              <a:gdLst/>
              <a:ahLst/>
              <a:cxnLst/>
              <a:rect l="l" t="t" r="r" b="b"/>
              <a:pathLst>
                <a:path w="283209">
                  <a:moveTo>
                    <a:pt x="283199" y="0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30" name="object 3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330724" y="3234806"/>
              <a:ext cx="105500" cy="81980"/>
            </a:xfrm>
            <a:prstGeom prst="rect">
              <a:avLst/>
            </a:prstGeom>
          </p:spPr>
        </p:pic>
      </p:grpSp>
      <p:sp>
        <p:nvSpPr>
          <p:cNvPr id="31" name="object 2">
            <a:extLst>
              <a:ext uri="{FF2B5EF4-FFF2-40B4-BE49-F238E27FC236}">
                <a16:creationId xmlns:a16="http://schemas.microsoft.com/office/drawing/2014/main" id="{EE8D60A3-8133-F3F4-C9AD-D99287B9F64B}"/>
              </a:ext>
            </a:extLst>
          </p:cNvPr>
          <p:cNvSpPr txBox="1"/>
          <p:nvPr/>
        </p:nvSpPr>
        <p:spPr>
          <a:xfrm>
            <a:off x="682337" y="1184397"/>
            <a:ext cx="10761453" cy="1057576"/>
          </a:xfrm>
          <a:prstGeom prst="rect">
            <a:avLst/>
          </a:prstGeom>
        </p:spPr>
        <p:txBody>
          <a:bodyPr vert="horz" wrap="square" lIns="0" tIns="60113" rIns="0" bIns="0" rtlCol="0">
            <a:spAutoFit/>
          </a:bodyPr>
          <a:lstStyle/>
          <a:p>
            <a:pPr marL="16933">
              <a:spcBef>
                <a:spcPts val="473"/>
              </a:spcBef>
            </a:pPr>
            <a:r>
              <a:rPr lang="ru-RU" sz="2133" b="1" spc="107" dirty="0">
                <a:solidFill>
                  <a:srgbClr val="0034EC"/>
                </a:solidFill>
                <a:latin typeface="Arial"/>
                <a:cs typeface="Arial"/>
              </a:rPr>
              <a:t>Задача</a:t>
            </a:r>
            <a:r>
              <a:rPr lang="ru-RU" sz="2133" b="1" dirty="0">
                <a:solidFill>
                  <a:srgbClr val="0034EC"/>
                </a:solidFill>
                <a:latin typeface="Arial"/>
                <a:cs typeface="Arial"/>
              </a:rPr>
              <a:t>: </a:t>
            </a:r>
            <a:r>
              <a:rPr lang="ru-RU" sz="2133" spc="113" dirty="0">
                <a:latin typeface="Arial"/>
                <a:cs typeface="Arial"/>
              </a:rPr>
              <a:t>выяснить,</a:t>
            </a:r>
            <a:r>
              <a:rPr lang="ru-RU" sz="2133" spc="-27" dirty="0">
                <a:latin typeface="Arial"/>
                <a:cs typeface="Arial"/>
              </a:rPr>
              <a:t> </a:t>
            </a:r>
            <a:r>
              <a:rPr lang="ru-RU" sz="2133" spc="160" dirty="0">
                <a:latin typeface="Arial"/>
                <a:cs typeface="Arial"/>
              </a:rPr>
              <a:t>какая</a:t>
            </a:r>
            <a:r>
              <a:rPr lang="ru-RU" sz="2133" spc="-20" dirty="0">
                <a:latin typeface="Arial"/>
                <a:cs typeface="Arial"/>
              </a:rPr>
              <a:t> </a:t>
            </a:r>
            <a:r>
              <a:rPr lang="ru-RU" sz="2133" spc="80" dirty="0">
                <a:latin typeface="Arial"/>
                <a:cs typeface="Arial"/>
              </a:rPr>
              <a:t>есть</a:t>
            </a:r>
            <a:r>
              <a:rPr lang="ru-RU" sz="2133" spc="-27" dirty="0">
                <a:latin typeface="Arial"/>
                <a:cs typeface="Arial"/>
              </a:rPr>
              <a:t> </a:t>
            </a:r>
            <a:r>
              <a:rPr lang="ru-RU" sz="2133" spc="173" dirty="0">
                <a:latin typeface="Arial"/>
                <a:cs typeface="Arial"/>
              </a:rPr>
              <a:t>проблема</a:t>
            </a:r>
            <a:r>
              <a:rPr lang="ru-RU" sz="2133" spc="-20" dirty="0">
                <a:latin typeface="Arial"/>
                <a:cs typeface="Arial"/>
              </a:rPr>
              <a:t> </a:t>
            </a:r>
            <a:r>
              <a:rPr lang="ru-RU" sz="2133" spc="47" dirty="0">
                <a:latin typeface="Arial"/>
                <a:cs typeface="Arial"/>
              </a:rPr>
              <a:t>у </a:t>
            </a:r>
            <a:r>
              <a:rPr lang="ru-RU" sz="2133" spc="113" dirty="0">
                <a:latin typeface="Arial"/>
                <a:cs typeface="Arial"/>
              </a:rPr>
              <a:t>покупателя,</a:t>
            </a:r>
            <a:r>
              <a:rPr lang="ru-RU" sz="2133" spc="-27" dirty="0">
                <a:latin typeface="Arial"/>
                <a:cs typeface="Arial"/>
              </a:rPr>
              <a:t> </a:t>
            </a:r>
            <a:r>
              <a:rPr lang="ru-RU" sz="2133" spc="272" dirty="0">
                <a:latin typeface="Arial"/>
                <a:cs typeface="Arial"/>
              </a:rPr>
              <a:t>и</a:t>
            </a:r>
            <a:r>
              <a:rPr lang="ru-RU" sz="2133" spc="-20" dirty="0">
                <a:latin typeface="Arial"/>
                <a:cs typeface="Arial"/>
              </a:rPr>
              <a:t> </a:t>
            </a:r>
            <a:r>
              <a:rPr lang="ru-RU" sz="2133" spc="207" dirty="0">
                <a:latin typeface="Arial"/>
                <a:cs typeface="Arial"/>
              </a:rPr>
              <a:t>как</a:t>
            </a:r>
            <a:r>
              <a:rPr lang="ru-RU" sz="2133" spc="-20" dirty="0">
                <a:latin typeface="Arial"/>
                <a:cs typeface="Arial"/>
              </a:rPr>
              <a:t> </a:t>
            </a:r>
            <a:r>
              <a:rPr lang="ru-RU" sz="2133" spc="180" dirty="0">
                <a:latin typeface="Arial"/>
                <a:cs typeface="Arial"/>
              </a:rPr>
              <a:t>мы</a:t>
            </a:r>
            <a:r>
              <a:rPr lang="ru-RU" sz="2133" spc="-20" dirty="0">
                <a:latin typeface="Arial"/>
                <a:cs typeface="Arial"/>
              </a:rPr>
              <a:t> </a:t>
            </a:r>
            <a:r>
              <a:rPr lang="ru-RU" sz="2133" spc="180" dirty="0">
                <a:latin typeface="Arial"/>
                <a:cs typeface="Arial"/>
              </a:rPr>
              <a:t>сможем</a:t>
            </a:r>
            <a:r>
              <a:rPr lang="ru-RU" sz="2133" spc="-27" dirty="0">
                <a:latin typeface="Arial"/>
                <a:cs typeface="Arial"/>
              </a:rPr>
              <a:t> </a:t>
            </a:r>
            <a:r>
              <a:rPr lang="ru-RU" sz="2133" spc="127" dirty="0">
                <a:latin typeface="Arial"/>
                <a:cs typeface="Arial"/>
              </a:rPr>
              <a:t>ее</a:t>
            </a:r>
            <a:r>
              <a:rPr lang="ru-RU" sz="2133" spc="-20" dirty="0">
                <a:latin typeface="Arial"/>
                <a:cs typeface="Arial"/>
              </a:rPr>
              <a:t> </a:t>
            </a:r>
            <a:r>
              <a:rPr lang="ru-RU" sz="2133" spc="107" dirty="0">
                <a:latin typeface="Arial"/>
                <a:cs typeface="Arial"/>
              </a:rPr>
              <a:t>решить.</a:t>
            </a:r>
            <a:endParaRPr lang="ru-RU" sz="2467" dirty="0">
              <a:latin typeface="Arial"/>
              <a:cs typeface="Arial"/>
            </a:endParaRPr>
          </a:p>
          <a:p>
            <a:pPr marL="16933" marR="133770">
              <a:lnSpc>
                <a:spcPct val="113300"/>
              </a:lnSpc>
            </a:pPr>
            <a:r>
              <a:rPr lang="ru-RU" sz="2133" spc="152" dirty="0">
                <a:latin typeface="Arial"/>
                <a:cs typeface="Arial"/>
              </a:rPr>
              <a:t>Составим </a:t>
            </a:r>
            <a:r>
              <a:rPr lang="ru-RU" sz="2133" spc="147" dirty="0">
                <a:latin typeface="Arial"/>
                <a:cs typeface="Arial"/>
              </a:rPr>
              <a:t>портрет</a:t>
            </a:r>
            <a:r>
              <a:rPr lang="ru-RU" sz="2133" spc="-13" dirty="0">
                <a:latin typeface="Arial"/>
                <a:cs typeface="Arial"/>
              </a:rPr>
              <a:t> </a:t>
            </a:r>
            <a:r>
              <a:rPr lang="ru-RU" sz="2133" spc="127" dirty="0">
                <a:latin typeface="Arial"/>
                <a:cs typeface="Arial"/>
              </a:rPr>
              <a:t>покупателя </a:t>
            </a:r>
            <a:r>
              <a:rPr lang="ru-RU" sz="2133" spc="220" dirty="0">
                <a:latin typeface="Arial"/>
                <a:cs typeface="Arial"/>
              </a:rPr>
              <a:t>по</a:t>
            </a:r>
            <a:r>
              <a:rPr lang="ru-RU" sz="2133" spc="-40" dirty="0">
                <a:latin typeface="Arial"/>
                <a:cs typeface="Arial"/>
              </a:rPr>
              <a:t> </a:t>
            </a:r>
            <a:r>
              <a:rPr lang="ru-RU" sz="2133" spc="160" dirty="0">
                <a:latin typeface="Arial"/>
                <a:cs typeface="Arial"/>
              </a:rPr>
              <a:t>интересующим</a:t>
            </a:r>
            <a:r>
              <a:rPr lang="ru-RU" sz="2133" spc="-33" dirty="0">
                <a:latin typeface="Arial"/>
                <a:cs typeface="Arial"/>
              </a:rPr>
              <a:t> </a:t>
            </a:r>
            <a:r>
              <a:rPr lang="ru-RU" sz="2133" spc="180" dirty="0">
                <a:latin typeface="Arial"/>
                <a:cs typeface="Arial"/>
              </a:rPr>
              <a:t>критериям</a:t>
            </a:r>
            <a:endParaRPr lang="ru-RU" sz="2133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20744</TotalTime>
  <Words>6938</Words>
  <Application>Microsoft Macintosh PowerPoint</Application>
  <PresentationFormat>Широкоэкранный</PresentationFormat>
  <Paragraphs>925</Paragraphs>
  <Slides>124</Slides>
  <Notes>4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19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124</vt:i4>
      </vt:variant>
    </vt:vector>
  </HeadingPairs>
  <TitlesOfParts>
    <vt:vector size="144" baseType="lpstr">
      <vt:lpstr>Arial Unicode MS</vt:lpstr>
      <vt:lpstr>Arial</vt:lpstr>
      <vt:lpstr>Arial Black</vt:lpstr>
      <vt:lpstr>Calibri</vt:lpstr>
      <vt:lpstr>Calibri Light</vt:lpstr>
      <vt:lpstr>GraphikLCG-Regular</vt:lpstr>
      <vt:lpstr>Helvetica</vt:lpstr>
      <vt:lpstr>Menlo</vt:lpstr>
      <vt:lpstr>Monaco</vt:lpstr>
      <vt:lpstr>Montserrat</vt:lpstr>
      <vt:lpstr>Montserrat ExtraBold</vt:lpstr>
      <vt:lpstr>Open Sans</vt:lpstr>
      <vt:lpstr>PT Serif</vt:lpstr>
      <vt:lpstr>Roboto</vt:lpstr>
      <vt:lpstr>sohne</vt:lpstr>
      <vt:lpstr>source-serif-pro</vt:lpstr>
      <vt:lpstr>Times New Roman</vt:lpstr>
      <vt:lpstr>Trebuchet MS</vt:lpstr>
      <vt:lpstr>var(--stk-f--b_family)</vt:lpstr>
      <vt:lpstr>Тема Office</vt:lpstr>
      <vt:lpstr>Product management</vt:lpstr>
      <vt:lpstr>Об актуальности product management</vt:lpstr>
      <vt:lpstr>Проект vs Продукт</vt:lpstr>
      <vt:lpstr>Product vision Как сформировать видение продукта?</vt:lpstr>
      <vt:lpstr>Презентация PowerPoint</vt:lpstr>
      <vt:lpstr>Распространённые ошибки относительно видения продукта</vt:lpstr>
      <vt:lpstr>Что нужно уметь продакту?</vt:lpstr>
      <vt:lpstr>Продуктовый подход</vt:lpstr>
      <vt:lpstr>Кейс 1: создаём интернет-магазин</vt:lpstr>
      <vt:lpstr>Кейс 2: создаём переговорную комнату</vt:lpstr>
      <vt:lpstr>Где брать идеи для фичей</vt:lpstr>
      <vt:lpstr>Что такое фича?</vt:lpstr>
      <vt:lpstr>Идеи для продукта и их приоритезация</vt:lpstr>
      <vt:lpstr>Хороший продукт</vt:lpstr>
      <vt:lpstr>Метрики и этап развития продукта</vt:lpstr>
      <vt:lpstr>Метрики и особенности продукта</vt:lpstr>
      <vt:lpstr>Иерархия метрик, North Star metric</vt:lpstr>
      <vt:lpstr>Примеры NSM</vt:lpstr>
      <vt:lpstr>4 измерения North Star метрики:</vt:lpstr>
      <vt:lpstr>Что делать по порядку?</vt:lpstr>
      <vt:lpstr>Метрики продукта вложены в метрики компании</vt:lpstr>
      <vt:lpstr>Иерархия метрик на примере видеосервиса</vt:lpstr>
      <vt:lpstr>Сбор идей для приоритезации</vt:lpstr>
      <vt:lpstr>Пользователи</vt:lpstr>
      <vt:lpstr>Цикл обратной связи с пользователями</vt:lpstr>
      <vt:lpstr>Цикл обратной связи</vt:lpstr>
      <vt:lpstr>Бета-тестирование</vt:lpstr>
      <vt:lpstr>Инструменты для сбора обратной связи</vt:lpstr>
      <vt:lpstr>Идеи команды</vt:lpstr>
      <vt:lpstr>Impact Mapping</vt:lpstr>
      <vt:lpstr>Impact Mapping</vt:lpstr>
      <vt:lpstr>Конкуренты и другие рынки</vt:lpstr>
      <vt:lpstr>Открытые отчёты (Momo)</vt:lpstr>
      <vt:lpstr>Изучение зарубежного опыта / аналогов</vt:lpstr>
      <vt:lpstr>Презентация PowerPoint</vt:lpstr>
      <vt:lpstr>План разработки / ввода фичей</vt:lpstr>
      <vt:lpstr>Приоритезация фичей / гипотез</vt:lpstr>
      <vt:lpstr>Презентация PowerPoint</vt:lpstr>
      <vt:lpstr>Категоризация и приоритезация</vt:lpstr>
      <vt:lpstr>Презентация PowerPoint</vt:lpstr>
      <vt:lpstr>Быстрая и медленная оценка</vt:lpstr>
      <vt:lpstr>Быстрая приоритезация: Reach / Frequency</vt:lpstr>
      <vt:lpstr>Быстрая приоритезация: Poker Planning</vt:lpstr>
      <vt:lpstr>Первичный скоринг</vt:lpstr>
      <vt:lpstr>Финальный скоринг</vt:lpstr>
      <vt:lpstr>Презентация PowerPoint</vt:lpstr>
      <vt:lpstr>Презентация PowerPoint</vt:lpstr>
      <vt:lpstr>Способы оценки фич / проектов</vt:lpstr>
      <vt:lpstr>Иерархия метрик</vt:lpstr>
      <vt:lpstr>На основе метрик</vt:lpstr>
      <vt:lpstr>Подход у Amazon</vt:lpstr>
      <vt:lpstr>Рассчитываем ROI (вероятностные сценарии)</vt:lpstr>
      <vt:lpstr>Алгоритм приоритезации фичей / гипотез</vt:lpstr>
      <vt:lpstr>Целевая аудитория</vt:lpstr>
      <vt:lpstr>Презентация PowerPoint</vt:lpstr>
      <vt:lpstr>Презентация PowerPoint</vt:lpstr>
      <vt:lpstr>Виды ЦА</vt:lpstr>
      <vt:lpstr>Структура целевой аудитории</vt:lpstr>
      <vt:lpstr>Структура целевой аудитории</vt:lpstr>
      <vt:lpstr>Способы определения ЦА</vt:lpstr>
      <vt:lpstr>ЦА: демографические характеристики</vt:lpstr>
      <vt:lpstr>Характеристики ЦА</vt:lpstr>
      <vt:lpstr>Презентация PowerPoint</vt:lpstr>
      <vt:lpstr>Психографические характеристики ЦА</vt:lpstr>
      <vt:lpstr>Презентация PowerPoint</vt:lpstr>
      <vt:lpstr>Презентация PowerPoint</vt:lpstr>
      <vt:lpstr>Метод персон</vt:lpstr>
      <vt:lpstr>Метод персон — как составить портреты?</vt:lpstr>
      <vt:lpstr>Метод персон, пример: ЦА фитнес клуба</vt:lpstr>
      <vt:lpstr>ИТ-отдел, отдел бизнес-аналитики,</vt:lpstr>
      <vt:lpstr>Ограничения соц. дем. и  метода персон</vt:lpstr>
      <vt:lpstr>Фреймворк Jobs To Be Done</vt:lpstr>
      <vt:lpstr>Задачи клиента не меняются Меняются только решения</vt:lpstr>
      <vt:lpstr>Меняются решения и продукты, которые нанимаются, чтобы работы были сделаны.</vt:lpstr>
      <vt:lpstr>Big Jobs пользователей не меняются с течением времени</vt:lpstr>
      <vt:lpstr>Большие (Big jobs) — зачем? Маленькие (Small jobs) — как?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Jobs To Be Done</vt:lpstr>
      <vt:lpstr>Основные принципы JTBD</vt:lpstr>
      <vt:lpstr>Jobs To Be Done: Job story</vt:lpstr>
      <vt:lpstr>Jobs To Be Done: user timeline</vt:lpstr>
      <vt:lpstr>JTBD: мотивационные силы</vt:lpstr>
      <vt:lpstr>Принципы Jobs To Be Done</vt:lpstr>
      <vt:lpstr>Инструменты JTBD</vt:lpstr>
      <vt:lpstr>Инструменты JTBD </vt:lpstr>
      <vt:lpstr>bit.ly/JTBD-GA</vt:lpstr>
      <vt:lpstr>Презентация PowerPoint</vt:lpstr>
      <vt:lpstr>Критическая задача</vt:lpstr>
      <vt:lpstr>Кого из конкурентов мы увольняем?</vt:lpstr>
      <vt:lpstr>Презентация PowerPoint</vt:lpstr>
      <vt:lpstr>Анализ ЦА — это непрерывный процесс</vt:lpstr>
      <vt:lpstr>#1</vt:lpstr>
      <vt:lpstr>Определяем критерии</vt:lpstr>
      <vt:lpstr>Шаг 1: Сегментация покупателей</vt:lpstr>
      <vt:lpstr>Шаг 2: Портрет покупателя</vt:lpstr>
      <vt:lpstr>Где брать информацию?</vt:lpstr>
      <vt:lpstr>Портрет покупателя</vt:lpstr>
      <vt:lpstr>Шаг 3: выявить проблему</vt:lpstr>
      <vt:lpstr>Шаг 4: решение проблемы</vt:lpstr>
      <vt:lpstr>Шаг 5: как достучаться до покупателя</vt:lpstr>
      <vt:lpstr>Конкуренты.Стратегии конкуренции</vt:lpstr>
      <vt:lpstr>Типы конкурентов</vt:lpstr>
      <vt:lpstr>«</vt:lpstr>
      <vt:lpstr>Примеры конкуренции</vt:lpstr>
      <vt:lpstr>Презентация PowerPoint</vt:lpstr>
      <vt:lpstr>Презентация PowerPoint</vt:lpstr>
      <vt:lpstr>Стратегии роста</vt:lpstr>
      <vt:lpstr>Презентация PowerPoint</vt:lpstr>
      <vt:lpstr>Анализ конкурентов</vt:lpstr>
      <vt:lpstr>разработка маркетинговой стратегии, позиционирования товара</vt:lpstr>
      <vt:lpstr>Конкуренция в каналах продаж</vt:lpstr>
      <vt:lpstr>Способы поиска конкурентов</vt:lpstr>
      <vt:lpstr>Способы поиска конкурентов</vt:lpstr>
      <vt:lpstr>Способы поиска конкурентов</vt:lpstr>
      <vt:lpstr>Анализ конкурентов по Портеру (1 раз в 3-5 лет)</vt:lpstr>
      <vt:lpstr>Простая методика анализа конкурентов (1 раз в год)</vt:lpstr>
      <vt:lpstr>Инструменты для анализа конкурентов</vt:lpstr>
      <vt:lpstr>Презентация PowerPoint</vt:lpstr>
      <vt:lpstr>Пример SWOT-анализа</vt:lpstr>
      <vt:lpstr>Задание: «Продуктовые метрики»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Product management</dc:title>
  <dc:creator>Валерий Студенников</dc:creator>
  <cp:lastModifiedBy>Валерий Студенников</cp:lastModifiedBy>
  <cp:revision>51</cp:revision>
  <dcterms:created xsi:type="dcterms:W3CDTF">2023-02-27T06:48:08Z</dcterms:created>
  <dcterms:modified xsi:type="dcterms:W3CDTF">2023-03-13T16:32:59Z</dcterms:modified>
</cp:coreProperties>
</file>